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9958" autoAdjust="0"/>
    <p:restoredTop sz="94660"/>
  </p:normalViewPr>
  <p:slideViewPr>
    <p:cSldViewPr snapToGrid="0">
      <p:cViewPr varScale="1">
        <p:scale>
          <a:sx n="57" d="100"/>
          <a:sy n="57" d="100"/>
        </p:scale>
        <p:origin x="78" y="4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0C001B8-A396-4E81-ADBA-9B74CD660EA8}" type="datetimeFigureOut">
              <a:rPr lang="en-US" smtClean="0"/>
              <a:t>7/28/2014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4BB5301-C3A2-4B9D-98B1-EB6AE805C919}" type="slidenum">
              <a:rPr lang="en-US" smtClean="0"/>
              <a:t>‹#›</a:t>
            </a:fld>
            <a:endParaRPr lang="en-US"/>
          </a:p>
        </p:txBody>
      </p:sp>
    </p:spTree>
    <p:extLst>
      <p:ext uri="{BB962C8B-B14F-4D97-AF65-F5344CB8AC3E}">
        <p14:creationId xmlns:p14="http://schemas.microsoft.com/office/powerpoint/2010/main" val="417929422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0C001B8-A396-4E81-ADBA-9B74CD660EA8}" type="datetimeFigureOut">
              <a:rPr lang="en-US" smtClean="0"/>
              <a:t>7/28/2014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4BB5301-C3A2-4B9D-98B1-EB6AE805C919}" type="slidenum">
              <a:rPr lang="en-US" smtClean="0"/>
              <a:t>‹#›</a:t>
            </a:fld>
            <a:endParaRPr lang="en-US"/>
          </a:p>
        </p:txBody>
      </p:sp>
    </p:spTree>
    <p:extLst>
      <p:ext uri="{BB962C8B-B14F-4D97-AF65-F5344CB8AC3E}">
        <p14:creationId xmlns:p14="http://schemas.microsoft.com/office/powerpoint/2010/main" val="272683427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0C001B8-A396-4E81-ADBA-9B74CD660EA8}" type="datetimeFigureOut">
              <a:rPr lang="en-US" smtClean="0"/>
              <a:t>7/28/2014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4BB5301-C3A2-4B9D-98B1-EB6AE805C919}" type="slidenum">
              <a:rPr lang="en-US" smtClean="0"/>
              <a:t>‹#›</a:t>
            </a:fld>
            <a:endParaRPr lang="en-US"/>
          </a:p>
        </p:txBody>
      </p:sp>
    </p:spTree>
    <p:extLst>
      <p:ext uri="{BB962C8B-B14F-4D97-AF65-F5344CB8AC3E}">
        <p14:creationId xmlns:p14="http://schemas.microsoft.com/office/powerpoint/2010/main" val="35870884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0C001B8-A396-4E81-ADBA-9B74CD660EA8}" type="datetimeFigureOut">
              <a:rPr lang="en-US" smtClean="0"/>
              <a:t>7/28/2014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4BB5301-C3A2-4B9D-98B1-EB6AE805C919}" type="slidenum">
              <a:rPr lang="en-US" smtClean="0"/>
              <a:t>‹#›</a:t>
            </a:fld>
            <a:endParaRPr lang="en-US"/>
          </a:p>
        </p:txBody>
      </p:sp>
    </p:spTree>
    <p:extLst>
      <p:ext uri="{BB962C8B-B14F-4D97-AF65-F5344CB8AC3E}">
        <p14:creationId xmlns:p14="http://schemas.microsoft.com/office/powerpoint/2010/main" val="42326099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0C001B8-A396-4E81-ADBA-9B74CD660EA8}" type="datetimeFigureOut">
              <a:rPr lang="en-US" smtClean="0"/>
              <a:t>7/28/2014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4BB5301-C3A2-4B9D-98B1-EB6AE805C919}" type="slidenum">
              <a:rPr lang="en-US" smtClean="0"/>
              <a:t>‹#›</a:t>
            </a:fld>
            <a:endParaRPr lang="en-US"/>
          </a:p>
        </p:txBody>
      </p:sp>
    </p:spTree>
    <p:extLst>
      <p:ext uri="{BB962C8B-B14F-4D97-AF65-F5344CB8AC3E}">
        <p14:creationId xmlns:p14="http://schemas.microsoft.com/office/powerpoint/2010/main" val="236983139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0C001B8-A396-4E81-ADBA-9B74CD660EA8}" type="datetimeFigureOut">
              <a:rPr lang="en-US" smtClean="0"/>
              <a:t>7/28/2014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4BB5301-C3A2-4B9D-98B1-EB6AE805C919}" type="slidenum">
              <a:rPr lang="en-US" smtClean="0"/>
              <a:t>‹#›</a:t>
            </a:fld>
            <a:endParaRPr lang="en-US"/>
          </a:p>
        </p:txBody>
      </p:sp>
    </p:spTree>
    <p:extLst>
      <p:ext uri="{BB962C8B-B14F-4D97-AF65-F5344CB8AC3E}">
        <p14:creationId xmlns:p14="http://schemas.microsoft.com/office/powerpoint/2010/main" val="27541515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0C001B8-A396-4E81-ADBA-9B74CD660EA8}" type="datetimeFigureOut">
              <a:rPr lang="en-US" smtClean="0"/>
              <a:t>7/28/2014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4BB5301-C3A2-4B9D-98B1-EB6AE805C919}" type="slidenum">
              <a:rPr lang="en-US" smtClean="0"/>
              <a:t>‹#›</a:t>
            </a:fld>
            <a:endParaRPr lang="en-US"/>
          </a:p>
        </p:txBody>
      </p:sp>
    </p:spTree>
    <p:extLst>
      <p:ext uri="{BB962C8B-B14F-4D97-AF65-F5344CB8AC3E}">
        <p14:creationId xmlns:p14="http://schemas.microsoft.com/office/powerpoint/2010/main" val="312567635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0C001B8-A396-4E81-ADBA-9B74CD660EA8}" type="datetimeFigureOut">
              <a:rPr lang="en-US" smtClean="0"/>
              <a:t>7/28/2014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4BB5301-C3A2-4B9D-98B1-EB6AE805C919}" type="slidenum">
              <a:rPr lang="en-US" smtClean="0"/>
              <a:t>‹#›</a:t>
            </a:fld>
            <a:endParaRPr lang="en-US"/>
          </a:p>
        </p:txBody>
      </p:sp>
    </p:spTree>
    <p:extLst>
      <p:ext uri="{BB962C8B-B14F-4D97-AF65-F5344CB8AC3E}">
        <p14:creationId xmlns:p14="http://schemas.microsoft.com/office/powerpoint/2010/main" val="279480092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0C001B8-A396-4E81-ADBA-9B74CD660EA8}" type="datetimeFigureOut">
              <a:rPr lang="en-US" smtClean="0"/>
              <a:t>7/28/2014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4BB5301-C3A2-4B9D-98B1-EB6AE805C919}" type="slidenum">
              <a:rPr lang="en-US" smtClean="0"/>
              <a:t>‹#›</a:t>
            </a:fld>
            <a:endParaRPr lang="en-US"/>
          </a:p>
        </p:txBody>
      </p:sp>
    </p:spTree>
    <p:extLst>
      <p:ext uri="{BB962C8B-B14F-4D97-AF65-F5344CB8AC3E}">
        <p14:creationId xmlns:p14="http://schemas.microsoft.com/office/powerpoint/2010/main" val="93217214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0C001B8-A396-4E81-ADBA-9B74CD660EA8}" type="datetimeFigureOut">
              <a:rPr lang="en-US" smtClean="0"/>
              <a:t>7/28/2014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4BB5301-C3A2-4B9D-98B1-EB6AE805C919}" type="slidenum">
              <a:rPr lang="en-US" smtClean="0"/>
              <a:t>‹#›</a:t>
            </a:fld>
            <a:endParaRPr lang="en-US"/>
          </a:p>
        </p:txBody>
      </p:sp>
    </p:spTree>
    <p:extLst>
      <p:ext uri="{BB962C8B-B14F-4D97-AF65-F5344CB8AC3E}">
        <p14:creationId xmlns:p14="http://schemas.microsoft.com/office/powerpoint/2010/main" val="419206962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0C001B8-A396-4E81-ADBA-9B74CD660EA8}" type="datetimeFigureOut">
              <a:rPr lang="en-US" smtClean="0"/>
              <a:t>7/28/2014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4BB5301-C3A2-4B9D-98B1-EB6AE805C919}" type="slidenum">
              <a:rPr lang="en-US" smtClean="0"/>
              <a:t>‹#›</a:t>
            </a:fld>
            <a:endParaRPr lang="en-US"/>
          </a:p>
        </p:txBody>
      </p:sp>
    </p:spTree>
    <p:extLst>
      <p:ext uri="{BB962C8B-B14F-4D97-AF65-F5344CB8AC3E}">
        <p14:creationId xmlns:p14="http://schemas.microsoft.com/office/powerpoint/2010/main" val="215003734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0C001B8-A396-4E81-ADBA-9B74CD660EA8}" type="datetimeFigureOut">
              <a:rPr lang="en-US" smtClean="0"/>
              <a:t>7/28/2014</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4BB5301-C3A2-4B9D-98B1-EB6AE805C919}" type="slidenum">
              <a:rPr lang="en-US" smtClean="0"/>
              <a:t>‹#›</a:t>
            </a:fld>
            <a:endParaRPr lang="en-US"/>
          </a:p>
        </p:txBody>
      </p:sp>
    </p:spTree>
    <p:extLst>
      <p:ext uri="{BB962C8B-B14F-4D97-AF65-F5344CB8AC3E}">
        <p14:creationId xmlns:p14="http://schemas.microsoft.com/office/powerpoint/2010/main" val="260373403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10 Communication Tips For Dealing With Angry Patients</a:t>
            </a:r>
            <a:endParaRPr lang="en-US" dirty="0"/>
          </a:p>
        </p:txBody>
      </p:sp>
      <p:sp>
        <p:nvSpPr>
          <p:cNvPr id="3" name="Subtitle 2"/>
          <p:cNvSpPr>
            <a:spLocks noGrp="1"/>
          </p:cNvSpPr>
          <p:nvPr>
            <p:ph type="subTitle" idx="1"/>
          </p:nvPr>
        </p:nvSpPr>
        <p:spPr/>
        <p:txBody>
          <a:bodyPr/>
          <a:lstStyle/>
          <a:p>
            <a:r>
              <a:rPr lang="en-US" dirty="0" smtClean="0"/>
              <a:t>Transcript</a:t>
            </a:r>
            <a:endParaRPr lang="en-US" dirty="0"/>
          </a:p>
        </p:txBody>
      </p:sp>
    </p:spTree>
    <p:extLst>
      <p:ext uri="{BB962C8B-B14F-4D97-AF65-F5344CB8AC3E}">
        <p14:creationId xmlns:p14="http://schemas.microsoft.com/office/powerpoint/2010/main" val="146811901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Express</a:t>
            </a:r>
            <a:endParaRPr lang="en-US" dirty="0"/>
          </a:p>
        </p:txBody>
      </p:sp>
      <p:sp>
        <p:nvSpPr>
          <p:cNvPr id="3" name="Content Placeholder 2"/>
          <p:cNvSpPr>
            <a:spLocks noGrp="1"/>
          </p:cNvSpPr>
          <p:nvPr>
            <p:ph idx="1"/>
          </p:nvPr>
        </p:nvSpPr>
        <p:spPr/>
        <p:txBody>
          <a:bodyPr/>
          <a:lstStyle/>
          <a:p>
            <a:r>
              <a:rPr lang="en-US" dirty="0" smtClean="0"/>
              <a:t>Express concerns for the patient’s feelings.</a:t>
            </a:r>
            <a:endParaRPr lang="en-US" dirty="0"/>
          </a:p>
        </p:txBody>
      </p:sp>
    </p:spTree>
    <p:extLst>
      <p:ext uri="{BB962C8B-B14F-4D97-AF65-F5344CB8AC3E}">
        <p14:creationId xmlns:p14="http://schemas.microsoft.com/office/powerpoint/2010/main" val="59991772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Allow</a:t>
            </a:r>
            <a:endParaRPr lang="en-US" dirty="0"/>
          </a:p>
        </p:txBody>
      </p:sp>
      <p:sp>
        <p:nvSpPr>
          <p:cNvPr id="3" name="Content Placeholder 2"/>
          <p:cNvSpPr>
            <a:spLocks noGrp="1"/>
          </p:cNvSpPr>
          <p:nvPr>
            <p:ph idx="1"/>
          </p:nvPr>
        </p:nvSpPr>
        <p:spPr/>
        <p:txBody>
          <a:bodyPr/>
          <a:lstStyle/>
          <a:p>
            <a:r>
              <a:rPr lang="en-US" dirty="0" smtClean="0"/>
              <a:t>Allow the patient time to “cool off” or “calm down” if necessary.</a:t>
            </a:r>
            <a:endParaRPr lang="en-US" dirty="0"/>
          </a:p>
        </p:txBody>
      </p:sp>
    </p:spTree>
    <p:extLst>
      <p:ext uri="{BB962C8B-B14F-4D97-AF65-F5344CB8AC3E}">
        <p14:creationId xmlns:p14="http://schemas.microsoft.com/office/powerpoint/2010/main" val="271508903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Make</a:t>
            </a:r>
            <a:endParaRPr lang="en-US" dirty="0"/>
          </a:p>
        </p:txBody>
      </p:sp>
      <p:sp>
        <p:nvSpPr>
          <p:cNvPr id="3" name="Content Placeholder 2"/>
          <p:cNvSpPr>
            <a:spLocks noGrp="1"/>
          </p:cNvSpPr>
          <p:nvPr>
            <p:ph idx="1"/>
          </p:nvPr>
        </p:nvSpPr>
        <p:spPr/>
        <p:txBody>
          <a:bodyPr/>
          <a:lstStyle/>
          <a:p>
            <a:r>
              <a:rPr lang="en-US" dirty="0" smtClean="0"/>
              <a:t>Make statements that start with “I” rather than “You”.  This seems to be easier to tolerate.</a:t>
            </a:r>
            <a:endParaRPr lang="en-US" dirty="0"/>
          </a:p>
        </p:txBody>
      </p:sp>
    </p:spTree>
    <p:extLst>
      <p:ext uri="{BB962C8B-B14F-4D97-AF65-F5344CB8AC3E}">
        <p14:creationId xmlns:p14="http://schemas.microsoft.com/office/powerpoint/2010/main" val="65820969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Suggest</a:t>
            </a:r>
            <a:endParaRPr lang="en-US" dirty="0"/>
          </a:p>
        </p:txBody>
      </p:sp>
      <p:sp>
        <p:nvSpPr>
          <p:cNvPr id="3" name="Content Placeholder 2"/>
          <p:cNvSpPr>
            <a:spLocks noGrp="1"/>
          </p:cNvSpPr>
          <p:nvPr>
            <p:ph idx="1"/>
          </p:nvPr>
        </p:nvSpPr>
        <p:spPr/>
        <p:txBody>
          <a:bodyPr/>
          <a:lstStyle/>
          <a:p>
            <a:r>
              <a:rPr lang="en-US" dirty="0" smtClean="0"/>
              <a:t>Suggest activities that might help the patient to divert anger such as walking or journaling.</a:t>
            </a:r>
            <a:endParaRPr lang="en-US" dirty="0"/>
          </a:p>
        </p:txBody>
      </p:sp>
    </p:spTree>
    <p:extLst>
      <p:ext uri="{BB962C8B-B14F-4D97-AF65-F5344CB8AC3E}">
        <p14:creationId xmlns:p14="http://schemas.microsoft.com/office/powerpoint/2010/main" val="221851269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Remain</a:t>
            </a:r>
            <a:endParaRPr lang="en-US" dirty="0"/>
          </a:p>
        </p:txBody>
      </p:sp>
      <p:sp>
        <p:nvSpPr>
          <p:cNvPr id="3" name="Content Placeholder 2"/>
          <p:cNvSpPr>
            <a:spLocks noGrp="1"/>
          </p:cNvSpPr>
          <p:nvPr>
            <p:ph idx="1"/>
          </p:nvPr>
        </p:nvSpPr>
        <p:spPr/>
        <p:txBody>
          <a:bodyPr/>
          <a:lstStyle/>
          <a:p>
            <a:r>
              <a:rPr lang="en-US" dirty="0" smtClean="0"/>
              <a:t>Remain at a safe distance. Do not invade the patient’s personal space during the escalation of anger.</a:t>
            </a:r>
          </a:p>
          <a:p>
            <a:r>
              <a:rPr lang="en-US" dirty="0" smtClean="0"/>
              <a:t>Never touch an angry patient.</a:t>
            </a:r>
            <a:endParaRPr lang="en-US" dirty="0"/>
          </a:p>
        </p:txBody>
      </p:sp>
    </p:spTree>
    <p:extLst>
      <p:ext uri="{BB962C8B-B14F-4D97-AF65-F5344CB8AC3E}">
        <p14:creationId xmlns:p14="http://schemas.microsoft.com/office/powerpoint/2010/main" val="64016010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Be</a:t>
            </a:r>
            <a:endParaRPr lang="en-US" dirty="0"/>
          </a:p>
        </p:txBody>
      </p:sp>
      <p:sp>
        <p:nvSpPr>
          <p:cNvPr id="3" name="Content Placeholder 2"/>
          <p:cNvSpPr>
            <a:spLocks noGrp="1"/>
          </p:cNvSpPr>
          <p:nvPr>
            <p:ph idx="1"/>
          </p:nvPr>
        </p:nvSpPr>
        <p:spPr/>
        <p:txBody>
          <a:bodyPr/>
          <a:lstStyle/>
          <a:p>
            <a:r>
              <a:rPr lang="en-US" dirty="0" smtClean="0"/>
              <a:t>Be sensitive to non-verbal communication</a:t>
            </a:r>
          </a:p>
          <a:p>
            <a:r>
              <a:rPr lang="en-US" dirty="0" smtClean="0"/>
              <a:t>Often non-verbal cues that the caregiver gives can further anger the patient.</a:t>
            </a:r>
            <a:endParaRPr lang="en-US" dirty="0"/>
          </a:p>
        </p:txBody>
      </p:sp>
    </p:spTree>
    <p:extLst>
      <p:ext uri="{BB962C8B-B14F-4D97-AF65-F5344CB8AC3E}">
        <p14:creationId xmlns:p14="http://schemas.microsoft.com/office/powerpoint/2010/main" val="122658365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Soften</a:t>
            </a:r>
            <a:endParaRPr lang="en-US" dirty="0"/>
          </a:p>
        </p:txBody>
      </p:sp>
      <p:sp>
        <p:nvSpPr>
          <p:cNvPr id="3" name="Content Placeholder 2"/>
          <p:cNvSpPr>
            <a:spLocks noGrp="1"/>
          </p:cNvSpPr>
          <p:nvPr>
            <p:ph idx="1"/>
          </p:nvPr>
        </p:nvSpPr>
        <p:spPr/>
        <p:txBody>
          <a:bodyPr/>
          <a:lstStyle/>
          <a:p>
            <a:r>
              <a:rPr lang="en-US" dirty="0" smtClean="0"/>
              <a:t>Soften requests.  For instance, when asking the patient to take a particular medication, use the following, “I would really appreciate it if you would take this medication.  I want to help you,” versus “You really need to take this medication.  The doctor has ordered it for you, because we all care about you.”</a:t>
            </a:r>
            <a:endParaRPr lang="en-US" dirty="0"/>
          </a:p>
        </p:txBody>
      </p:sp>
    </p:spTree>
    <p:extLst>
      <p:ext uri="{BB962C8B-B14F-4D97-AF65-F5344CB8AC3E}">
        <p14:creationId xmlns:p14="http://schemas.microsoft.com/office/powerpoint/2010/main" val="40465019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Resolve</a:t>
            </a:r>
            <a:endParaRPr lang="en-US" dirty="0"/>
          </a:p>
        </p:txBody>
      </p:sp>
      <p:sp>
        <p:nvSpPr>
          <p:cNvPr id="3" name="Content Placeholder 2"/>
          <p:cNvSpPr>
            <a:spLocks noGrp="1"/>
          </p:cNvSpPr>
          <p:nvPr>
            <p:ph idx="1"/>
          </p:nvPr>
        </p:nvSpPr>
        <p:spPr/>
        <p:txBody>
          <a:bodyPr/>
          <a:lstStyle/>
          <a:p>
            <a:r>
              <a:rPr lang="en-US" dirty="0" smtClean="0"/>
              <a:t>In order to resolve the problem, follow the following 4 steps:</a:t>
            </a:r>
            <a:endParaRPr lang="en-US" dirty="0"/>
          </a:p>
        </p:txBody>
      </p:sp>
    </p:spTree>
    <p:extLst>
      <p:ext uri="{BB962C8B-B14F-4D97-AF65-F5344CB8AC3E}">
        <p14:creationId xmlns:p14="http://schemas.microsoft.com/office/powerpoint/2010/main" val="296934529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Know</a:t>
            </a:r>
            <a:endParaRPr lang="en-US" dirty="0"/>
          </a:p>
        </p:txBody>
      </p:sp>
      <p:sp>
        <p:nvSpPr>
          <p:cNvPr id="3" name="Content Placeholder 2"/>
          <p:cNvSpPr>
            <a:spLocks noGrp="1"/>
          </p:cNvSpPr>
          <p:nvPr>
            <p:ph idx="1"/>
          </p:nvPr>
        </p:nvSpPr>
        <p:spPr/>
        <p:txBody>
          <a:bodyPr/>
          <a:lstStyle/>
          <a:p>
            <a:r>
              <a:rPr lang="en-US" dirty="0" smtClean="0"/>
              <a:t>Know the problem.</a:t>
            </a:r>
          </a:p>
          <a:p>
            <a:pPr lvl="1"/>
            <a:r>
              <a:rPr lang="en-US" dirty="0" smtClean="0"/>
              <a:t>Do not start off on a solution without having a complete understanding of the problem.</a:t>
            </a:r>
          </a:p>
          <a:p>
            <a:pPr lvl="1"/>
            <a:r>
              <a:rPr lang="en-US" dirty="0" smtClean="0"/>
              <a:t>Do not stop talking with the patient until you are very clear as to what they feel happened and what steps they have taken to date.</a:t>
            </a:r>
          </a:p>
          <a:p>
            <a:pPr lvl="1"/>
            <a:r>
              <a:rPr lang="en-US" dirty="0" smtClean="0"/>
              <a:t>*Notice what the patient “feels” happened and what actually happened may be vastly different.  Regardless, it is what the patient perceived that happened that is important.</a:t>
            </a:r>
          </a:p>
          <a:p>
            <a:pPr lvl="1"/>
            <a:r>
              <a:rPr lang="en-US" dirty="0" smtClean="0"/>
              <a:t>Review what you know and make sure you are not missing anything.</a:t>
            </a:r>
          </a:p>
          <a:p>
            <a:pPr lvl="1"/>
            <a:r>
              <a:rPr lang="en-US" dirty="0" smtClean="0"/>
              <a:t>Get as specific as you can with dates and with whom they have spoken.</a:t>
            </a:r>
            <a:endParaRPr lang="en-US" dirty="0"/>
          </a:p>
        </p:txBody>
      </p:sp>
    </p:spTree>
    <p:extLst>
      <p:ext uri="{BB962C8B-B14F-4D97-AF65-F5344CB8AC3E}">
        <p14:creationId xmlns:p14="http://schemas.microsoft.com/office/powerpoint/2010/main" val="123938512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Ask</a:t>
            </a:r>
            <a:endParaRPr lang="en-US" dirty="0"/>
          </a:p>
        </p:txBody>
      </p:sp>
      <p:sp>
        <p:nvSpPr>
          <p:cNvPr id="3" name="Content Placeholder 2"/>
          <p:cNvSpPr>
            <a:spLocks noGrp="1"/>
          </p:cNvSpPr>
          <p:nvPr>
            <p:ph idx="1"/>
          </p:nvPr>
        </p:nvSpPr>
        <p:spPr/>
        <p:txBody>
          <a:bodyPr/>
          <a:lstStyle/>
          <a:p>
            <a:r>
              <a:rPr lang="en-US" dirty="0" smtClean="0"/>
              <a:t>Ask the patient what they want.</a:t>
            </a:r>
          </a:p>
          <a:p>
            <a:r>
              <a:rPr lang="en-US" dirty="0" smtClean="0"/>
              <a:t>You might need to do this several times, “peeling the onion” to get at what they really desire.</a:t>
            </a:r>
          </a:p>
          <a:p>
            <a:r>
              <a:rPr lang="en-US" dirty="0" smtClean="0"/>
              <a:t>Do not be surprised if what the patient desires ends up being completely unrelated to why they came in upset.</a:t>
            </a:r>
          </a:p>
          <a:p>
            <a:r>
              <a:rPr lang="en-US" dirty="0" smtClean="0"/>
              <a:t>For example s/he may desire more time with the doctor, or there may have been a recent death in the family, but when the patient came in, s/he stated she was irate over receiving a bill in the mail.</a:t>
            </a:r>
            <a:endParaRPr lang="en-US" dirty="0"/>
          </a:p>
        </p:txBody>
      </p:sp>
    </p:spTree>
    <p:extLst>
      <p:ext uri="{BB962C8B-B14F-4D97-AF65-F5344CB8AC3E}">
        <p14:creationId xmlns:p14="http://schemas.microsoft.com/office/powerpoint/2010/main" val="23666802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“Angry Patient”</a:t>
            </a:r>
            <a:endParaRPr lang="en-US" dirty="0"/>
          </a:p>
        </p:txBody>
      </p:sp>
      <p:sp>
        <p:nvSpPr>
          <p:cNvPr id="3" name="Content Placeholder 2"/>
          <p:cNvSpPr>
            <a:spLocks noGrp="1"/>
          </p:cNvSpPr>
          <p:nvPr>
            <p:ph idx="1"/>
          </p:nvPr>
        </p:nvSpPr>
        <p:spPr/>
        <p:txBody>
          <a:bodyPr/>
          <a:lstStyle/>
          <a:p>
            <a:r>
              <a:rPr lang="en-US" dirty="0" smtClean="0"/>
              <a:t>Dealing with an “angry” patient is an uncomfortable situation for any clinician.</a:t>
            </a:r>
          </a:p>
          <a:p>
            <a:r>
              <a:rPr lang="en-US" dirty="0" smtClean="0"/>
              <a:t>By nature, most people would prefer to avoid conflict.</a:t>
            </a:r>
          </a:p>
          <a:p>
            <a:r>
              <a:rPr lang="en-US" dirty="0" smtClean="0"/>
              <a:t>Conflict triggers tension, which, in turn, triggers one’s own fight-or-flight response.</a:t>
            </a:r>
          </a:p>
          <a:p>
            <a:r>
              <a:rPr lang="en-US" dirty="0" smtClean="0"/>
              <a:t>When met with anger, one tends to either react with anger or with the desire to flee.</a:t>
            </a:r>
            <a:endParaRPr lang="en-US" dirty="0"/>
          </a:p>
        </p:txBody>
      </p:sp>
    </p:spTree>
    <p:extLst>
      <p:ext uri="{BB962C8B-B14F-4D97-AF65-F5344CB8AC3E}">
        <p14:creationId xmlns:p14="http://schemas.microsoft.com/office/powerpoint/2010/main" val="317792493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a:t>
            </a:r>
            <a:endParaRPr lang="en-US" dirty="0"/>
          </a:p>
        </p:txBody>
      </p:sp>
      <p:sp>
        <p:nvSpPr>
          <p:cNvPr id="3" name="Content Placeholder 2"/>
          <p:cNvSpPr>
            <a:spLocks noGrp="1"/>
          </p:cNvSpPr>
          <p:nvPr>
            <p:ph idx="1"/>
          </p:nvPr>
        </p:nvSpPr>
        <p:spPr/>
        <p:txBody>
          <a:bodyPr/>
          <a:lstStyle/>
          <a:p>
            <a:r>
              <a:rPr lang="en-US" dirty="0" smtClean="0"/>
              <a:t>(Or a second “Know”) – Know what you can do.</a:t>
            </a:r>
          </a:p>
          <a:p>
            <a:r>
              <a:rPr lang="en-US" dirty="0" smtClean="0"/>
              <a:t>Know what the limits are in offering a solution, your personal limits and your organization’s limits.</a:t>
            </a:r>
          </a:p>
          <a:p>
            <a:r>
              <a:rPr lang="en-US" dirty="0" smtClean="0"/>
              <a:t>Your company’s processes and your systems are a mystery to your patients.</a:t>
            </a:r>
          </a:p>
          <a:p>
            <a:r>
              <a:rPr lang="en-US" dirty="0" smtClean="0"/>
              <a:t>Help them through the system.</a:t>
            </a:r>
          </a:p>
          <a:p>
            <a:r>
              <a:rPr lang="en-US" dirty="0" smtClean="0"/>
              <a:t>Do NOT let them get dropped or forgotten.</a:t>
            </a:r>
            <a:endParaRPr lang="en-US" dirty="0"/>
          </a:p>
        </p:txBody>
      </p:sp>
    </p:spTree>
    <p:extLst>
      <p:ext uri="{BB962C8B-B14F-4D97-AF65-F5344CB8AC3E}">
        <p14:creationId xmlns:p14="http://schemas.microsoft.com/office/powerpoint/2010/main" val="42699313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Follow</a:t>
            </a:r>
            <a:endParaRPr lang="en-US" dirty="0"/>
          </a:p>
        </p:txBody>
      </p:sp>
      <p:sp>
        <p:nvSpPr>
          <p:cNvPr id="3" name="Content Placeholder 2"/>
          <p:cNvSpPr>
            <a:spLocks noGrp="1"/>
          </p:cNvSpPr>
          <p:nvPr>
            <p:ph idx="1"/>
          </p:nvPr>
        </p:nvSpPr>
        <p:spPr/>
        <p:txBody>
          <a:bodyPr/>
          <a:lstStyle/>
          <a:p>
            <a:r>
              <a:rPr lang="en-US" dirty="0" smtClean="0"/>
              <a:t>Follow up, Follow through!</a:t>
            </a:r>
          </a:p>
          <a:p>
            <a:r>
              <a:rPr lang="en-US" dirty="0" smtClean="0"/>
              <a:t>Make sure you follow through on what you say you will do. </a:t>
            </a:r>
          </a:p>
          <a:p>
            <a:r>
              <a:rPr lang="en-US" dirty="0" smtClean="0"/>
              <a:t>Do not make promises you can not keep.</a:t>
            </a:r>
          </a:p>
          <a:p>
            <a:r>
              <a:rPr lang="en-US" dirty="0" smtClean="0"/>
              <a:t>Do not make promises on behalf of </a:t>
            </a:r>
            <a:r>
              <a:rPr lang="en-US" smtClean="0"/>
              <a:t>other people.</a:t>
            </a:r>
            <a:endParaRPr lang="en-US"/>
          </a:p>
        </p:txBody>
      </p:sp>
    </p:spTree>
    <p:extLst>
      <p:ext uri="{BB962C8B-B14F-4D97-AF65-F5344CB8AC3E}">
        <p14:creationId xmlns:p14="http://schemas.microsoft.com/office/powerpoint/2010/main" val="136255316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smtClean="0"/>
              <a:t>Remaining calm, professional and empathetic to the emotions of the patients is sometimes very difficult for any of us, but there are communication skills that can be used to defuse anger and re-establish effective dialogue with patients and their families.</a:t>
            </a:r>
            <a:endParaRPr lang="en-US" dirty="0"/>
          </a:p>
        </p:txBody>
      </p:sp>
    </p:spTree>
    <p:extLst>
      <p:ext uri="{BB962C8B-B14F-4D97-AF65-F5344CB8AC3E}">
        <p14:creationId xmlns:p14="http://schemas.microsoft.com/office/powerpoint/2010/main" val="375075804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smtClean="0"/>
              <a:t>There are many suggestions that may prove helpful when dealing with angry patients.</a:t>
            </a:r>
          </a:p>
          <a:p>
            <a:pPr lvl="1"/>
            <a:r>
              <a:rPr lang="en-US" dirty="0" smtClean="0"/>
              <a:t>It is important to remember that no two patient encounters will be the same.</a:t>
            </a:r>
          </a:p>
          <a:p>
            <a:pPr lvl="1"/>
            <a:r>
              <a:rPr lang="en-US" dirty="0" smtClean="0"/>
              <a:t>The best way to become comfortable, practice, practice, practice!  Roll play what you will do when you encounter your next angry customer!</a:t>
            </a:r>
          </a:p>
        </p:txBody>
      </p:sp>
    </p:spTree>
    <p:extLst>
      <p:ext uri="{BB962C8B-B14F-4D97-AF65-F5344CB8AC3E}">
        <p14:creationId xmlns:p14="http://schemas.microsoft.com/office/powerpoint/2010/main" val="302198583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85000" lnSpcReduction="20000"/>
          </a:bodyPr>
          <a:lstStyle/>
          <a:p>
            <a:r>
              <a:rPr lang="en-US" dirty="0" smtClean="0"/>
              <a:t>The following is a situation that recently happened in a physician’s office: A patient came in to complain about the “no show” charge of $50.  The administrator, along with the billing manager, went out to meet with him.  His first comment was that he only wanted to speak with the “top person” in the office.  After consulting with the patent’s physician, the administrator took the patient in a small conference room and kindly said that she understood that he had a question about his bill.  At that moment, in a belligerent voice, he demanded to know “who does she think she is” very loudly while never mentioning the bill during the ensuing verbal barrage.</a:t>
            </a:r>
          </a:p>
          <a:p>
            <a:r>
              <a:rPr lang="en-US" dirty="0" smtClean="0"/>
              <a:t>Handling unhappy and sometimes irate patients, unfortunately, comes with the territory.  Unfortunately, most front desk personnel and even some management personnel have never been trained on how to handle these situations.  Most experience has come from “trial by fire” as they say.  So the following, are some simple, common sense guidelines that may help you in situations like the one above, </a:t>
            </a:r>
            <a:r>
              <a:rPr lang="en-US" b="1" dirty="0" smtClean="0"/>
              <a:t>WHEN</a:t>
            </a:r>
            <a:r>
              <a:rPr lang="en-US" dirty="0" smtClean="0"/>
              <a:t>, not </a:t>
            </a:r>
            <a:r>
              <a:rPr lang="en-US" b="1" dirty="0" smtClean="0"/>
              <a:t>“if” </a:t>
            </a:r>
            <a:r>
              <a:rPr lang="en-US" dirty="0" smtClean="0"/>
              <a:t>they occur.</a:t>
            </a:r>
            <a:endParaRPr lang="en-US" dirty="0"/>
          </a:p>
        </p:txBody>
      </p:sp>
    </p:spTree>
    <p:extLst>
      <p:ext uri="{BB962C8B-B14F-4D97-AF65-F5344CB8AC3E}">
        <p14:creationId xmlns:p14="http://schemas.microsoft.com/office/powerpoint/2010/main" val="375068409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Recognize</a:t>
            </a:r>
            <a:endParaRPr lang="en-US" dirty="0"/>
          </a:p>
        </p:txBody>
      </p:sp>
      <p:sp>
        <p:nvSpPr>
          <p:cNvPr id="3" name="Content Placeholder 2"/>
          <p:cNvSpPr>
            <a:spLocks noGrp="1"/>
          </p:cNvSpPr>
          <p:nvPr>
            <p:ph idx="1"/>
          </p:nvPr>
        </p:nvSpPr>
        <p:spPr/>
        <p:txBody>
          <a:bodyPr/>
          <a:lstStyle/>
          <a:p>
            <a:r>
              <a:rPr lang="en-US" dirty="0" smtClean="0"/>
              <a:t>Recognize the signs of anger before it reaches its climax.</a:t>
            </a:r>
          </a:p>
          <a:p>
            <a:r>
              <a:rPr lang="en-US" dirty="0" smtClean="0"/>
              <a:t>De-escalate as soon as you recognize the signs of anger!</a:t>
            </a:r>
          </a:p>
          <a:p>
            <a:r>
              <a:rPr lang="en-US" dirty="0" smtClean="0"/>
              <a:t>MOVE!  Get the irate patient away from other patients and to a place that is safe and neutral for you and him/her.</a:t>
            </a:r>
            <a:endParaRPr lang="en-US" dirty="0"/>
          </a:p>
        </p:txBody>
      </p:sp>
    </p:spTree>
    <p:extLst>
      <p:ext uri="{BB962C8B-B14F-4D97-AF65-F5344CB8AC3E}">
        <p14:creationId xmlns:p14="http://schemas.microsoft.com/office/powerpoint/2010/main" val="362873638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smtClean="0"/>
              <a:t>*An irate patient wants </a:t>
            </a:r>
            <a:r>
              <a:rPr lang="en-US" b="1" dirty="0" smtClean="0"/>
              <a:t>EVERYONE</a:t>
            </a:r>
            <a:r>
              <a:rPr lang="en-US" dirty="0" smtClean="0"/>
              <a:t> to hear his complaints!  Move him to a quiet, safe and neutral place.  This place is NOT your office, the implied power could actually escalate the customer.</a:t>
            </a:r>
            <a:endParaRPr lang="en-US" dirty="0"/>
          </a:p>
        </p:txBody>
      </p:sp>
    </p:spTree>
    <p:extLst>
      <p:ext uri="{BB962C8B-B14F-4D97-AF65-F5344CB8AC3E}">
        <p14:creationId xmlns:p14="http://schemas.microsoft.com/office/powerpoint/2010/main" val="245291637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Remain</a:t>
            </a:r>
            <a:endParaRPr lang="en-US" dirty="0"/>
          </a:p>
        </p:txBody>
      </p:sp>
      <p:sp>
        <p:nvSpPr>
          <p:cNvPr id="3" name="Content Placeholder 2"/>
          <p:cNvSpPr>
            <a:spLocks noGrp="1"/>
          </p:cNvSpPr>
          <p:nvPr>
            <p:ph idx="1"/>
          </p:nvPr>
        </p:nvSpPr>
        <p:spPr/>
        <p:txBody>
          <a:bodyPr/>
          <a:lstStyle/>
          <a:p>
            <a:r>
              <a:rPr lang="en-US" dirty="0" smtClean="0"/>
              <a:t>Remain calm.</a:t>
            </a:r>
          </a:p>
          <a:p>
            <a:r>
              <a:rPr lang="en-US" dirty="0" smtClean="0"/>
              <a:t>Although the patient is angry, they are angry at what they feel has happened to them, not at you.</a:t>
            </a:r>
          </a:p>
          <a:p>
            <a:r>
              <a:rPr lang="en-US" dirty="0" smtClean="0"/>
              <a:t>Your frame of mind and demeanor can greatly influence the conversation – either positively or negatively.</a:t>
            </a:r>
            <a:endParaRPr lang="en-US" dirty="0"/>
          </a:p>
        </p:txBody>
      </p:sp>
    </p:spTree>
    <p:extLst>
      <p:ext uri="{BB962C8B-B14F-4D97-AF65-F5344CB8AC3E}">
        <p14:creationId xmlns:p14="http://schemas.microsoft.com/office/powerpoint/2010/main" val="351968933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Show</a:t>
            </a:r>
            <a:endParaRPr lang="en-US" dirty="0"/>
          </a:p>
        </p:txBody>
      </p:sp>
      <p:sp>
        <p:nvSpPr>
          <p:cNvPr id="3" name="Content Placeholder 2"/>
          <p:cNvSpPr>
            <a:spLocks noGrp="1"/>
          </p:cNvSpPr>
          <p:nvPr>
            <p:ph idx="1"/>
          </p:nvPr>
        </p:nvSpPr>
        <p:spPr/>
        <p:txBody>
          <a:bodyPr/>
          <a:lstStyle/>
          <a:p>
            <a:r>
              <a:rPr lang="en-US" dirty="0" smtClean="0"/>
              <a:t>Show empathy.</a:t>
            </a:r>
          </a:p>
          <a:p>
            <a:r>
              <a:rPr lang="en-US" dirty="0" smtClean="0"/>
              <a:t>LISTEN, LISTEN, LISTEN!</a:t>
            </a:r>
          </a:p>
          <a:p>
            <a:r>
              <a:rPr lang="en-US" dirty="0" smtClean="0"/>
              <a:t>Apologize!  Be authentic in your apology, but do not ramble on or apologize unnecessarily, blame or admit fault.</a:t>
            </a:r>
            <a:endParaRPr lang="en-US" dirty="0"/>
          </a:p>
        </p:txBody>
      </p:sp>
    </p:spTree>
    <p:extLst>
      <p:ext uri="{BB962C8B-B14F-4D97-AF65-F5344CB8AC3E}">
        <p14:creationId xmlns:p14="http://schemas.microsoft.com/office/powerpoint/2010/main" val="383672939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TotalTime>
  <Words>1037</Words>
  <Application>Microsoft Office PowerPoint</Application>
  <PresentationFormat>Widescreen</PresentationFormat>
  <Paragraphs>67</Paragraphs>
  <Slides>21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21</vt:i4>
      </vt:variant>
    </vt:vector>
  </HeadingPairs>
  <TitlesOfParts>
    <vt:vector size="25" baseType="lpstr">
      <vt:lpstr>Arial</vt:lpstr>
      <vt:lpstr>Calibri</vt:lpstr>
      <vt:lpstr>Calibri Light</vt:lpstr>
      <vt:lpstr>Office Theme</vt:lpstr>
      <vt:lpstr>10 Communication Tips For Dealing With Angry Patients</vt:lpstr>
      <vt:lpstr>The “Angry Patient”</vt:lpstr>
      <vt:lpstr>PowerPoint Presentation</vt:lpstr>
      <vt:lpstr>PowerPoint Presentation</vt:lpstr>
      <vt:lpstr>PowerPoint Presentation</vt:lpstr>
      <vt:lpstr>Recognize</vt:lpstr>
      <vt:lpstr>PowerPoint Presentation</vt:lpstr>
      <vt:lpstr>Remain</vt:lpstr>
      <vt:lpstr>Show</vt:lpstr>
      <vt:lpstr>Express</vt:lpstr>
      <vt:lpstr>Allow</vt:lpstr>
      <vt:lpstr>Make</vt:lpstr>
      <vt:lpstr>Suggest</vt:lpstr>
      <vt:lpstr>Remain</vt:lpstr>
      <vt:lpstr>Be</vt:lpstr>
      <vt:lpstr>Soften</vt:lpstr>
      <vt:lpstr>Resolve</vt:lpstr>
      <vt:lpstr>Know</vt:lpstr>
      <vt:lpstr>Ask</vt:lpstr>
      <vt:lpstr>Do</vt:lpstr>
      <vt:lpstr>Follow</vt:lpstr>
    </vt:vector>
  </TitlesOfParts>
  <Company>LBCC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10 Communication Tips For Dealing With Angry Patients</dc:title>
  <dc:creator>Jennifer M. Clark</dc:creator>
  <cp:lastModifiedBy>Jennifer M. Clark</cp:lastModifiedBy>
  <cp:revision>3</cp:revision>
  <dcterms:created xsi:type="dcterms:W3CDTF">2014-07-28T22:53:58Z</dcterms:created>
  <dcterms:modified xsi:type="dcterms:W3CDTF">2014-07-28T23:10:10Z</dcterms:modified>
</cp:coreProperties>
</file>

<file path=docProps/thumbnail.jpeg>
</file>