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4" d="100"/>
          <a:sy n="144" d="100"/>
        </p:scale>
        <p:origin x="654" y="114"/>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4"/>
        <p:cNvGrpSpPr/>
        <p:nvPr/>
      </p:nvGrpSpPr>
      <p:grpSpPr>
        <a:xfrm>
          <a:off x="0" y="0"/>
          <a:ext cx="0" cy="0"/>
          <a:chOff x="0" y="0"/>
          <a:chExt cx="0" cy="0"/>
        </a:xfrm>
      </p:grpSpPr>
      <p:sp>
        <p:nvSpPr>
          <p:cNvPr id="105" name="Shape 10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6" name="Shape 10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Shape 11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2" name="Shape 11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6"/>
        <p:cNvGrpSpPr/>
        <p:nvPr/>
      </p:nvGrpSpPr>
      <p:grpSpPr>
        <a:xfrm>
          <a:off x="0" y="0"/>
          <a:ext cx="0" cy="0"/>
          <a:chOff x="0" y="0"/>
          <a:chExt cx="0" cy="0"/>
        </a:xfrm>
      </p:grpSpPr>
      <p:sp>
        <p:nvSpPr>
          <p:cNvPr id="117" name="Shape 11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8" name="Shape 11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2"/>
        <p:cNvGrpSpPr/>
        <p:nvPr/>
      </p:nvGrpSpPr>
      <p:grpSpPr>
        <a:xfrm>
          <a:off x="0" y="0"/>
          <a:ext cx="0" cy="0"/>
          <a:chOff x="0" y="0"/>
          <a:chExt cx="0" cy="0"/>
        </a:xfrm>
      </p:grpSpPr>
      <p:sp>
        <p:nvSpPr>
          <p:cNvPr id="123" name="Shape 12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4" name="Shape 12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7"/>
        <p:cNvGrpSpPr/>
        <p:nvPr/>
      </p:nvGrpSpPr>
      <p:grpSpPr>
        <a:xfrm>
          <a:off x="0" y="0"/>
          <a:ext cx="0" cy="0"/>
          <a:chOff x="0" y="0"/>
          <a:chExt cx="0" cy="0"/>
        </a:xfrm>
      </p:grpSpPr>
      <p:sp>
        <p:nvSpPr>
          <p:cNvPr id="128" name="Shape 12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9" name="Shape 12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3"/>
        <p:cNvGrpSpPr/>
        <p:nvPr/>
      </p:nvGrpSpPr>
      <p:grpSpPr>
        <a:xfrm>
          <a:off x="0" y="0"/>
          <a:ext cx="0" cy="0"/>
          <a:chOff x="0" y="0"/>
          <a:chExt cx="0" cy="0"/>
        </a:xfrm>
      </p:grpSpPr>
      <p:sp>
        <p:nvSpPr>
          <p:cNvPr id="134" name="Shape 13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5" name="Shape 13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0"/>
        <p:cNvGrpSpPr/>
        <p:nvPr/>
      </p:nvGrpSpPr>
      <p:grpSpPr>
        <a:xfrm>
          <a:off x="0" y="0"/>
          <a:ext cx="0" cy="0"/>
          <a:chOff x="0" y="0"/>
          <a:chExt cx="0" cy="0"/>
        </a:xfrm>
      </p:grpSpPr>
      <p:sp>
        <p:nvSpPr>
          <p:cNvPr id="141" name="Shape 14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2" name="Shape 14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6"/>
        <p:cNvGrpSpPr/>
        <p:nvPr/>
      </p:nvGrpSpPr>
      <p:grpSpPr>
        <a:xfrm>
          <a:off x="0" y="0"/>
          <a:ext cx="0" cy="0"/>
          <a:chOff x="0" y="0"/>
          <a:chExt cx="0" cy="0"/>
        </a:xfrm>
      </p:grpSpPr>
      <p:sp>
        <p:nvSpPr>
          <p:cNvPr id="147" name="Shape 14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8" name="Shape 14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2"/>
        <p:cNvGrpSpPr/>
        <p:nvPr/>
      </p:nvGrpSpPr>
      <p:grpSpPr>
        <a:xfrm>
          <a:off x="0" y="0"/>
          <a:ext cx="0" cy="0"/>
          <a:chOff x="0" y="0"/>
          <a:chExt cx="0" cy="0"/>
        </a:xfrm>
      </p:grpSpPr>
      <p:sp>
        <p:nvSpPr>
          <p:cNvPr id="153" name="Shape 15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4" name="Shape 15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1" name="Shape 16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Shape 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8" name="Shape 5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Shape 1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7" name="Shape 1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2"/>
        <p:cNvGrpSpPr/>
        <p:nvPr/>
      </p:nvGrpSpPr>
      <p:grpSpPr>
        <a:xfrm>
          <a:off x="0" y="0"/>
          <a:ext cx="0" cy="0"/>
          <a:chOff x="0" y="0"/>
          <a:chExt cx="0" cy="0"/>
        </a:xfrm>
      </p:grpSpPr>
      <p:sp>
        <p:nvSpPr>
          <p:cNvPr id="63" name="Shape 6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4" name="Shape 6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Shape 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0" name="Shape 7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Shape 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5" name="Shape 7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2" name="Shape 8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9" name="Shape 8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Shape 9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0" name="Shape 10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075"/>
            <a:ext cx="3837000" cy="36951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2"/>
              </a:buClr>
              <a:buSzPct val="100000"/>
              <a:defRPr sz="1800">
                <a:solidFill>
                  <a:schemeClr val="dk2"/>
                </a:solidFill>
              </a:defRPr>
            </a:lvl1pPr>
            <a:lvl2pPr lvl="1">
              <a:lnSpc>
                <a:spcPct val="115000"/>
              </a:lnSpc>
              <a:spcBef>
                <a:spcPts val="0"/>
              </a:spcBef>
              <a:spcAft>
                <a:spcPts val="1600"/>
              </a:spcAft>
              <a:buClr>
                <a:schemeClr val="dk2"/>
              </a:buClr>
              <a:defRPr>
                <a:solidFill>
                  <a:schemeClr val="dk2"/>
                </a:solidFill>
              </a:defRPr>
            </a:lvl2pPr>
            <a:lvl3pPr lvl="2">
              <a:lnSpc>
                <a:spcPct val="115000"/>
              </a:lnSpc>
              <a:spcBef>
                <a:spcPts val="0"/>
              </a:spcBef>
              <a:spcAft>
                <a:spcPts val="1600"/>
              </a:spcAft>
              <a:buClr>
                <a:schemeClr val="dk2"/>
              </a:buClr>
              <a:defRPr>
                <a:solidFill>
                  <a:schemeClr val="dk2"/>
                </a:solidFill>
              </a:defRPr>
            </a:lvl3pPr>
            <a:lvl4pPr lvl="3">
              <a:lnSpc>
                <a:spcPct val="115000"/>
              </a:lnSpc>
              <a:spcBef>
                <a:spcPts val="0"/>
              </a:spcBef>
              <a:spcAft>
                <a:spcPts val="1600"/>
              </a:spcAft>
              <a:buClr>
                <a:schemeClr val="dk2"/>
              </a:buClr>
              <a:defRPr>
                <a:solidFill>
                  <a:schemeClr val="dk2"/>
                </a:solidFill>
              </a:defRPr>
            </a:lvl4pPr>
            <a:lvl5pPr lvl="4">
              <a:lnSpc>
                <a:spcPct val="115000"/>
              </a:lnSpc>
              <a:spcBef>
                <a:spcPts val="0"/>
              </a:spcBef>
              <a:spcAft>
                <a:spcPts val="1600"/>
              </a:spcAft>
              <a:buClr>
                <a:schemeClr val="dk2"/>
              </a:buClr>
              <a:defRPr>
                <a:solidFill>
                  <a:schemeClr val="dk2"/>
                </a:solidFill>
              </a:defRPr>
            </a:lvl5pPr>
            <a:lvl6pPr lvl="5">
              <a:lnSpc>
                <a:spcPct val="115000"/>
              </a:lnSpc>
              <a:spcBef>
                <a:spcPts val="0"/>
              </a:spcBef>
              <a:spcAft>
                <a:spcPts val="1600"/>
              </a:spcAft>
              <a:buClr>
                <a:schemeClr val="dk2"/>
              </a:buClr>
              <a:defRPr>
                <a:solidFill>
                  <a:schemeClr val="dk2"/>
                </a:solidFill>
              </a:defRPr>
            </a:lvl6pPr>
            <a:lvl7pPr lvl="6">
              <a:lnSpc>
                <a:spcPct val="115000"/>
              </a:lnSpc>
              <a:spcBef>
                <a:spcPts val="0"/>
              </a:spcBef>
              <a:spcAft>
                <a:spcPts val="1600"/>
              </a:spcAft>
              <a:buClr>
                <a:schemeClr val="dk2"/>
              </a:buClr>
              <a:defRPr>
                <a:solidFill>
                  <a:schemeClr val="dk2"/>
                </a:solidFill>
              </a:defRPr>
            </a:lvl7pPr>
            <a:lvl8pPr lvl="7">
              <a:lnSpc>
                <a:spcPct val="115000"/>
              </a:lnSpc>
              <a:spcBef>
                <a:spcPts val="0"/>
              </a:spcBef>
              <a:spcAft>
                <a:spcPts val="1600"/>
              </a:spcAft>
              <a:buClr>
                <a:schemeClr val="dk2"/>
              </a:buClr>
              <a:defRPr>
                <a:solidFill>
                  <a:schemeClr val="dk2"/>
                </a:solidFill>
              </a:defRPr>
            </a:lvl8pPr>
            <a:lvl9pPr lvl="8">
              <a:lnSpc>
                <a:spcPct val="115000"/>
              </a:lnSpc>
              <a:spcBef>
                <a:spcPts val="0"/>
              </a:spcBef>
              <a:spcAft>
                <a:spcPts val="1600"/>
              </a:spcAft>
              <a:buClr>
                <a:schemeClr val="dk2"/>
              </a:buClr>
              <a:defRPr>
                <a:solidFill>
                  <a:schemeClr val="dk2"/>
                </a:solidFill>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2"/>
                </a:solidFill>
              </a:rPr>
              <a:t>‹#›</a:t>
            </a:fld>
            <a:endParaRPr lang="en" sz="1000">
              <a:solidFill>
                <a:schemeClr val="dk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ctrTitle"/>
          </p:nvPr>
        </p:nvSpPr>
        <p:spPr>
          <a:xfrm>
            <a:off x="311708" y="744575"/>
            <a:ext cx="8520600" cy="2052600"/>
          </a:xfrm>
          <a:prstGeom prst="rect">
            <a:avLst/>
          </a:prstGeom>
        </p:spPr>
        <p:txBody>
          <a:bodyPr lIns="91425" tIns="91425" rIns="91425" bIns="91425" anchor="b" anchorCtr="0">
            <a:noAutofit/>
          </a:bodyPr>
          <a:lstStyle/>
          <a:p>
            <a:pPr lvl="0">
              <a:spcBef>
                <a:spcPts val="0"/>
              </a:spcBef>
              <a:buNone/>
            </a:pPr>
            <a:r>
              <a:rPr lang="en"/>
              <a:t>SOAP NOTES</a:t>
            </a:r>
          </a:p>
        </p:txBody>
      </p:sp>
      <p:sp>
        <p:nvSpPr>
          <p:cNvPr id="55" name="Shape 55"/>
          <p:cNvSpPr txBox="1">
            <a:spLocks noGrp="1"/>
          </p:cNvSpPr>
          <p:nvPr>
            <p:ph type="subTitle" idx="1"/>
          </p:nvPr>
        </p:nvSpPr>
        <p:spPr>
          <a:xfrm>
            <a:off x="311700" y="2834125"/>
            <a:ext cx="8520600" cy="792600"/>
          </a:xfrm>
          <a:prstGeom prst="rect">
            <a:avLst/>
          </a:prstGeom>
        </p:spPr>
        <p:txBody>
          <a:bodyPr lIns="91425" tIns="91425" rIns="91425" bIns="91425" anchor="t" anchorCtr="0">
            <a:noAutofit/>
          </a:bodyPr>
          <a:lstStyle/>
          <a:p>
            <a:pPr lvl="0">
              <a:spcBef>
                <a:spcPts val="0"/>
              </a:spcBef>
              <a:buNone/>
            </a:pPr>
            <a:r>
              <a:rPr lang="en"/>
              <a:t>Not a four-letter word</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7"/>
        <p:cNvGrpSpPr/>
        <p:nvPr/>
      </p:nvGrpSpPr>
      <p:grpSpPr>
        <a:xfrm>
          <a:off x="0" y="0"/>
          <a:ext cx="0" cy="0"/>
          <a:chOff x="0" y="0"/>
          <a:chExt cx="0" cy="0"/>
        </a:xfrm>
      </p:grpSpPr>
      <p:sp>
        <p:nvSpPr>
          <p:cNvPr id="108" name="Shape 10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OBJECTIVE (O) </a:t>
            </a:r>
          </a:p>
        </p:txBody>
      </p:sp>
      <p:sp>
        <p:nvSpPr>
          <p:cNvPr id="109" name="Shape 10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The objective should be traceable, measurable facts about the patient’s status, observed from the exam.</a:t>
            </a:r>
          </a:p>
          <a:p>
            <a:pPr lvl="0">
              <a:spcBef>
                <a:spcPts val="0"/>
              </a:spcBef>
              <a:buNone/>
            </a:pPr>
            <a:r>
              <a:rPr lang="en"/>
              <a:t>The objective is any findings from the exam, any abnormalities, and any special tests. </a:t>
            </a:r>
          </a:p>
          <a:p>
            <a:pPr lvl="0">
              <a:spcBef>
                <a:spcPts val="0"/>
              </a:spcBef>
              <a:buNone/>
            </a:pPr>
            <a:r>
              <a:rPr lang="en"/>
              <a:t>EXAMPLE: “patient was in a car accident” or “testing for a concussion was performed”</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Shape 11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OBJECTIVE (O)</a:t>
            </a:r>
          </a:p>
        </p:txBody>
      </p:sp>
      <p:sp>
        <p:nvSpPr>
          <p:cNvPr id="115" name="Shape 11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EXAM</a:t>
            </a:r>
          </a:p>
          <a:p>
            <a:pPr marL="457200" lvl="0" indent="0" rtl="0">
              <a:spcBef>
                <a:spcPts val="0"/>
              </a:spcBef>
              <a:buNone/>
            </a:pPr>
            <a:r>
              <a:rPr lang="en"/>
              <a:t>The doctor’s physical exam including measurements and vitals.</a:t>
            </a:r>
          </a:p>
          <a:p>
            <a:pPr marL="457200" lvl="0" indent="0" rtl="0">
              <a:spcBef>
                <a:spcPts val="0"/>
              </a:spcBef>
              <a:buNone/>
            </a:pPr>
            <a:endParaRPr/>
          </a:p>
          <a:p>
            <a:pPr marL="0" lvl="0" indent="0" rtl="0">
              <a:spcBef>
                <a:spcPts val="0"/>
              </a:spcBef>
              <a:buNone/>
            </a:pPr>
            <a:r>
              <a:rPr lang="en"/>
              <a:t>FINDINGS</a:t>
            </a:r>
          </a:p>
          <a:p>
            <a:pPr marL="457200" lvl="0" indent="0">
              <a:spcBef>
                <a:spcPts val="0"/>
              </a:spcBef>
              <a:buNone/>
            </a:pPr>
            <a:r>
              <a:rPr lang="en"/>
              <a:t>Findings from the Exam - Abnormalities, any special test performed during the exam.</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19"/>
        <p:cNvGrpSpPr/>
        <p:nvPr/>
      </p:nvGrpSpPr>
      <p:grpSpPr>
        <a:xfrm>
          <a:off x="0" y="0"/>
          <a:ext cx="0" cy="0"/>
          <a:chOff x="0" y="0"/>
          <a:chExt cx="0" cy="0"/>
        </a:xfrm>
      </p:grpSpPr>
      <p:sp>
        <p:nvSpPr>
          <p:cNvPr id="120" name="Shape 12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OBJECTIVE: REVIEW OF OBJECTIVE DATA</a:t>
            </a:r>
          </a:p>
        </p:txBody>
      </p:sp>
      <p:sp>
        <p:nvSpPr>
          <p:cNvPr id="121" name="Shape 12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Review of Objective Data should include: findings from the exam, results from any tests/labs previously performed, changes in patient’s symptoms including improvements and adverse reactions.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5"/>
        <p:cNvGrpSpPr/>
        <p:nvPr/>
      </p:nvGrpSpPr>
      <p:grpSpPr>
        <a:xfrm>
          <a:off x="0" y="0"/>
          <a:ext cx="0" cy="0"/>
          <a:chOff x="0" y="0"/>
          <a:chExt cx="0" cy="0"/>
        </a:xfrm>
      </p:grpSpPr>
      <p:sp>
        <p:nvSpPr>
          <p:cNvPr id="126" name="Shape 12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ASSESSMENT (A) PORTION OF THE PATIENT’S DOCUMENTATION</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0"/>
        <p:cNvGrpSpPr/>
        <p:nvPr/>
      </p:nvGrpSpPr>
      <p:grpSpPr>
        <a:xfrm>
          <a:off x="0" y="0"/>
          <a:ext cx="0" cy="0"/>
          <a:chOff x="0" y="0"/>
          <a:chExt cx="0" cy="0"/>
        </a:xfrm>
      </p:grpSpPr>
      <p:sp>
        <p:nvSpPr>
          <p:cNvPr id="131" name="Shape 13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ASSESSMENT (A)</a:t>
            </a:r>
          </a:p>
        </p:txBody>
      </p:sp>
      <p:sp>
        <p:nvSpPr>
          <p:cNvPr id="132" name="Shape 13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Assessment - a brief summary of the visit, a differential diagnosis, and the patient’s progress. </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6"/>
        <p:cNvGrpSpPr/>
        <p:nvPr/>
      </p:nvGrpSpPr>
      <p:grpSpPr>
        <a:xfrm>
          <a:off x="0" y="0"/>
          <a:ext cx="0" cy="0"/>
          <a:chOff x="0" y="0"/>
          <a:chExt cx="0" cy="0"/>
        </a:xfrm>
      </p:grpSpPr>
      <p:sp>
        <p:nvSpPr>
          <p:cNvPr id="137" name="Shape 13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ASSESSMENT (A)</a:t>
            </a:r>
          </a:p>
        </p:txBody>
      </p:sp>
      <p:sp>
        <p:nvSpPr>
          <p:cNvPr id="138" name="Shape 138"/>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a:t>DIAGNOSIS (Dx)</a:t>
            </a:r>
          </a:p>
          <a:p>
            <a:pPr marL="457200" lvl="0" indent="0" rtl="0">
              <a:spcBef>
                <a:spcPts val="0"/>
              </a:spcBef>
              <a:buNone/>
            </a:pPr>
            <a:r>
              <a:rPr lang="en"/>
              <a:t>Diagnosis: the identification of the nature of an illness or other problem by examination of the symptoms. </a:t>
            </a:r>
          </a:p>
          <a:p>
            <a:pPr marL="457200" lvl="0" indent="0">
              <a:spcBef>
                <a:spcPts val="0"/>
              </a:spcBef>
              <a:buNone/>
            </a:pPr>
            <a:r>
              <a:rPr lang="en"/>
              <a:t>As part of the diagnosis, what type of ailment: acute, chronic, or reoccurring should be noted. </a:t>
            </a:r>
          </a:p>
        </p:txBody>
      </p:sp>
      <p:sp>
        <p:nvSpPr>
          <p:cNvPr id="139" name="Shape 139"/>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a:t>PROGNOSIS (Px)</a:t>
            </a:r>
          </a:p>
          <a:p>
            <a:pPr marL="457200" lvl="0" indent="0">
              <a:spcBef>
                <a:spcPts val="0"/>
              </a:spcBef>
              <a:buNone/>
            </a:pPr>
            <a:r>
              <a:rPr lang="en"/>
              <a:t>Prognosis - what will be the likely outcome of this ailment. </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3"/>
        <p:cNvGrpSpPr/>
        <p:nvPr/>
      </p:nvGrpSpPr>
      <p:grpSpPr>
        <a:xfrm>
          <a:off x="0" y="0"/>
          <a:ext cx="0" cy="0"/>
          <a:chOff x="0" y="0"/>
          <a:chExt cx="0" cy="0"/>
        </a:xfrm>
      </p:grpSpPr>
      <p:sp>
        <p:nvSpPr>
          <p:cNvPr id="144" name="Shape 14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ASSESSMENT (A)</a:t>
            </a:r>
          </a:p>
        </p:txBody>
      </p:sp>
      <p:sp>
        <p:nvSpPr>
          <p:cNvPr id="145" name="Shape 145"/>
          <p:cNvSpPr txBox="1">
            <a:spLocks noGrp="1"/>
          </p:cNvSpPr>
          <p:nvPr>
            <p:ph type="body" idx="1"/>
          </p:nvPr>
        </p:nvSpPr>
        <p:spPr>
          <a:xfrm>
            <a:off x="2075550" y="1152475"/>
            <a:ext cx="4832400" cy="3416400"/>
          </a:xfrm>
          <a:prstGeom prst="rect">
            <a:avLst/>
          </a:prstGeom>
        </p:spPr>
        <p:txBody>
          <a:bodyPr lIns="91425" tIns="91425" rIns="91425" bIns="91425" anchor="t" anchorCtr="0">
            <a:noAutofit/>
          </a:bodyPr>
          <a:lstStyle/>
          <a:p>
            <a:pPr lvl="0" algn="ctr">
              <a:spcBef>
                <a:spcPts val="0"/>
              </a:spcBef>
              <a:buNone/>
            </a:pPr>
            <a:r>
              <a:rPr lang="en"/>
              <a:t>A brief explanation of treatment plan, so that other health care providers can be included. </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49"/>
        <p:cNvGrpSpPr/>
        <p:nvPr/>
      </p:nvGrpSpPr>
      <p:grpSpPr>
        <a:xfrm>
          <a:off x="0" y="0"/>
          <a:ext cx="0" cy="0"/>
          <a:chOff x="0" y="0"/>
          <a:chExt cx="0" cy="0"/>
        </a:xfrm>
      </p:grpSpPr>
      <p:sp>
        <p:nvSpPr>
          <p:cNvPr id="150" name="Shape 15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PLAN (P) PORTION OF THE PATIENT’S DOCUMENTATION </a:t>
            </a:r>
          </a:p>
        </p:txBody>
      </p:sp>
      <p:sp>
        <p:nvSpPr>
          <p:cNvPr id="151" name="Shape 151"/>
          <p:cNvSpPr txBox="1"/>
          <p:nvPr/>
        </p:nvSpPr>
        <p:spPr>
          <a:xfrm>
            <a:off x="428075" y="3528450"/>
            <a:ext cx="8192100" cy="681000"/>
          </a:xfrm>
          <a:prstGeom prst="rect">
            <a:avLst/>
          </a:prstGeom>
          <a:noFill/>
          <a:ln>
            <a:noFill/>
          </a:ln>
        </p:spPr>
        <p:txBody>
          <a:bodyPr lIns="91425" tIns="91425" rIns="91425" bIns="91425" anchor="t" anchorCtr="0">
            <a:noAutofit/>
          </a:bodyPr>
          <a:lstStyle/>
          <a:p>
            <a:pPr lvl="0">
              <a:spcBef>
                <a:spcPts val="0"/>
              </a:spcBef>
              <a:buNone/>
            </a:pPr>
            <a:r>
              <a:rPr lang="en"/>
              <a:t>PLAN - THE DOCTOR RECOMMENDED TREATMENT PLAN</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5"/>
        <p:cNvGrpSpPr/>
        <p:nvPr/>
      </p:nvGrpSpPr>
      <p:grpSpPr>
        <a:xfrm>
          <a:off x="0" y="0"/>
          <a:ext cx="0" cy="0"/>
          <a:chOff x="0" y="0"/>
          <a:chExt cx="0" cy="0"/>
        </a:xfrm>
      </p:grpSpPr>
      <p:sp>
        <p:nvSpPr>
          <p:cNvPr id="156" name="Shape 15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PLAN (P)</a:t>
            </a:r>
          </a:p>
        </p:txBody>
      </p:sp>
      <p:sp>
        <p:nvSpPr>
          <p:cNvPr id="157" name="Shape 157"/>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a:t>THE FOLLOW-UP (FU)</a:t>
            </a:r>
          </a:p>
          <a:p>
            <a:pPr marL="457200" lvl="0" indent="0">
              <a:spcBef>
                <a:spcPts val="0"/>
              </a:spcBef>
              <a:buNone/>
            </a:pPr>
            <a:r>
              <a:rPr lang="en"/>
              <a:t>Documentation of WHEN the patient is to return. </a:t>
            </a:r>
          </a:p>
          <a:p>
            <a:pPr lvl="0">
              <a:spcBef>
                <a:spcPts val="0"/>
              </a:spcBef>
              <a:buNone/>
            </a:pPr>
            <a:r>
              <a:rPr lang="en"/>
              <a:t>PRESCRIPTIONS (Rx)</a:t>
            </a:r>
          </a:p>
          <a:p>
            <a:pPr lvl="0">
              <a:spcBef>
                <a:spcPts val="0"/>
              </a:spcBef>
              <a:buNone/>
            </a:pPr>
            <a:r>
              <a:rPr lang="en"/>
              <a:t>LAB/IMAGING ORDER</a:t>
            </a:r>
          </a:p>
          <a:p>
            <a:pPr marL="457200" lvl="0" indent="0">
              <a:spcBef>
                <a:spcPts val="0"/>
              </a:spcBef>
              <a:buNone/>
            </a:pPr>
            <a:r>
              <a:rPr lang="en"/>
              <a:t>Documentation of the type of additional testing and/or imaging the patient needs, such as x-rays, MRI, lab tests, etc. </a:t>
            </a:r>
          </a:p>
        </p:txBody>
      </p:sp>
      <p:sp>
        <p:nvSpPr>
          <p:cNvPr id="158" name="Shape 158"/>
          <p:cNvSpPr txBox="1">
            <a:spLocks noGrp="1"/>
          </p:cNvSpPr>
          <p:nvPr>
            <p:ph type="body" idx="2"/>
          </p:nvPr>
        </p:nvSpPr>
        <p:spPr>
          <a:xfrm>
            <a:off x="4832400" y="1533475"/>
            <a:ext cx="3999900" cy="2349900"/>
          </a:xfrm>
          <a:prstGeom prst="rect">
            <a:avLst/>
          </a:prstGeom>
        </p:spPr>
        <p:txBody>
          <a:bodyPr lIns="91425" tIns="91425" rIns="91425" bIns="91425" anchor="t" anchorCtr="0">
            <a:noAutofit/>
          </a:bodyPr>
          <a:lstStyle/>
          <a:p>
            <a:pPr lvl="0">
              <a:spcBef>
                <a:spcPts val="0"/>
              </a:spcBef>
              <a:buNone/>
            </a:pPr>
            <a:r>
              <a:rPr lang="en"/>
              <a:t>REFERRALS </a:t>
            </a:r>
          </a:p>
          <a:p>
            <a:pPr marL="457200" lvl="0" indent="0">
              <a:spcBef>
                <a:spcPts val="0"/>
              </a:spcBef>
              <a:buNone/>
            </a:pPr>
            <a:r>
              <a:rPr lang="en"/>
              <a:t>A record of the need for the patient to be referred to a specialist. </a:t>
            </a:r>
          </a:p>
          <a:p>
            <a:pPr lvl="0">
              <a:spcBef>
                <a:spcPts val="0"/>
              </a:spcBef>
              <a:buNone/>
            </a:pPr>
            <a:r>
              <a:rPr lang="en"/>
              <a:t>PATIENT INSTRUCTIONS</a:t>
            </a:r>
          </a:p>
          <a:p>
            <a:pPr marL="457200" lvl="0" indent="0">
              <a:spcBef>
                <a:spcPts val="0"/>
              </a:spcBef>
              <a:buNone/>
            </a:pPr>
            <a:r>
              <a:rPr lang="en"/>
              <a:t>Instructions, for the patient. </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sp>
        <p:nvSpPr>
          <p:cNvPr id="163" name="Shape 16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COMMON SOAP NOTE ERRORS SEEN IN DOCUMENTATION</a:t>
            </a:r>
          </a:p>
        </p:txBody>
      </p:sp>
      <p:sp>
        <p:nvSpPr>
          <p:cNvPr id="164" name="Shape 164"/>
          <p:cNvSpPr txBox="1">
            <a:spLocks noGrp="1"/>
          </p:cNvSpPr>
          <p:nvPr>
            <p:ph type="body" idx="1"/>
          </p:nvPr>
        </p:nvSpPr>
        <p:spPr>
          <a:xfrm>
            <a:off x="311700" y="1310200"/>
            <a:ext cx="8520600" cy="3723000"/>
          </a:xfrm>
          <a:prstGeom prst="rect">
            <a:avLst/>
          </a:prstGeom>
        </p:spPr>
        <p:txBody>
          <a:bodyPr lIns="91425" tIns="91425" rIns="91425" bIns="91425" anchor="t" anchorCtr="0">
            <a:noAutofit/>
          </a:bodyPr>
          <a:lstStyle/>
          <a:p>
            <a:pPr lvl="0">
              <a:spcBef>
                <a:spcPts val="0"/>
              </a:spcBef>
              <a:buNone/>
            </a:pPr>
            <a:r>
              <a:rPr lang="en" b="1"/>
              <a:t>S</a:t>
            </a:r>
            <a:r>
              <a:rPr lang="en"/>
              <a:t>UBJECTIVE:</a:t>
            </a:r>
          </a:p>
          <a:p>
            <a:pPr marL="457200" lvl="0" indent="0" rtl="0">
              <a:spcBef>
                <a:spcPts val="0"/>
              </a:spcBef>
              <a:buNone/>
            </a:pPr>
            <a:r>
              <a:rPr lang="en" sz="1100"/>
              <a:t>Passing judgement on a patient. EXAMPLE: “Patient is over-reacting again.”</a:t>
            </a:r>
          </a:p>
          <a:p>
            <a:pPr lvl="0">
              <a:spcBef>
                <a:spcPts val="0"/>
              </a:spcBef>
              <a:buNone/>
            </a:pPr>
            <a:r>
              <a:rPr lang="en" b="1"/>
              <a:t>O</a:t>
            </a:r>
            <a:r>
              <a:rPr lang="en"/>
              <a:t>BJECTIVE:</a:t>
            </a:r>
          </a:p>
          <a:p>
            <a:pPr marL="457200" lvl="0" indent="0">
              <a:spcBef>
                <a:spcPts val="0"/>
              </a:spcBef>
              <a:buNone/>
            </a:pPr>
            <a:r>
              <a:rPr lang="en" sz="1100"/>
              <a:t>Minimal detail is provided. EXAMPLE: “ROM exercises given.”</a:t>
            </a:r>
          </a:p>
          <a:p>
            <a:pPr lvl="0">
              <a:spcBef>
                <a:spcPts val="0"/>
              </a:spcBef>
              <a:buNone/>
            </a:pPr>
            <a:r>
              <a:rPr lang="en" b="1"/>
              <a:t>A</a:t>
            </a:r>
            <a:r>
              <a:rPr lang="en"/>
              <a:t>SSESSMENT:</a:t>
            </a:r>
          </a:p>
          <a:p>
            <a:pPr marL="457200" lvl="0" indent="0">
              <a:spcBef>
                <a:spcPts val="0"/>
              </a:spcBef>
              <a:buNone/>
            </a:pPr>
            <a:r>
              <a:rPr lang="en" sz="1100"/>
              <a:t>The assessment is too vague and little insight is provided. EXAMPLE: “patient is improving.”</a:t>
            </a:r>
          </a:p>
          <a:p>
            <a:pPr lvl="0">
              <a:spcBef>
                <a:spcPts val="0"/>
              </a:spcBef>
              <a:buNone/>
            </a:pPr>
            <a:r>
              <a:rPr lang="en" b="1"/>
              <a:t>P</a:t>
            </a:r>
            <a:r>
              <a:rPr lang="en"/>
              <a:t>LAN:</a:t>
            </a:r>
          </a:p>
          <a:p>
            <a:pPr marL="457200" lvl="0" indent="0">
              <a:spcBef>
                <a:spcPts val="0"/>
              </a:spcBef>
              <a:buNone/>
            </a:pPr>
            <a:r>
              <a:rPr lang="en" sz="1100"/>
              <a:t>The upcoming plan is not indicated. EXAMPLE: “Continue treatment.”</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Shape 6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SOAP NOTES	</a:t>
            </a:r>
          </a:p>
        </p:txBody>
      </p:sp>
      <p:sp>
        <p:nvSpPr>
          <p:cNvPr id="61" name="Shape 6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Clr>
                <a:schemeClr val="dk1"/>
              </a:buClr>
              <a:buSzPct val="61111"/>
              <a:buFont typeface="Arial"/>
              <a:buNone/>
            </a:pPr>
            <a:r>
              <a:rPr lang="en"/>
              <a:t>Although many people feel the same about four-letter words as SOAP notes, there is no need.  </a:t>
            </a:r>
          </a:p>
          <a:p>
            <a:pPr lvl="0">
              <a:spcBef>
                <a:spcPts val="0"/>
              </a:spcBef>
              <a:buClr>
                <a:schemeClr val="dk1"/>
              </a:buClr>
              <a:buSzPct val="61111"/>
              <a:buFont typeface="Arial"/>
              <a:buNone/>
            </a:pPr>
            <a:r>
              <a:rPr lang="en"/>
              <a:t>In this lesson, you will learn specifically about SOAP notes so that you can identify the key components that will help you do your job; and therefore be less likely to consider "SOAP" a "BAD"  word.</a:t>
            </a:r>
          </a:p>
          <a:p>
            <a:pPr lvl="0">
              <a:spcBef>
                <a:spcPts val="0"/>
              </a:spcBef>
              <a:buNone/>
            </a:pPr>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8"/>
        <p:cNvGrpSpPr/>
        <p:nvPr/>
      </p:nvGrpSpPr>
      <p:grpSpPr>
        <a:xfrm>
          <a:off x="0" y="0"/>
          <a:ext cx="0" cy="0"/>
          <a:chOff x="0" y="0"/>
          <a:chExt cx="0" cy="0"/>
        </a:xfrm>
      </p:grpSpPr>
      <p:pic>
        <p:nvPicPr>
          <p:cNvPr id="169" name="Shape 169"/>
          <p:cNvPicPr preferRelativeResize="0"/>
          <p:nvPr/>
        </p:nvPicPr>
        <p:blipFill>
          <a:blip r:embed="rId3">
            <a:alphaModFix/>
          </a:blip>
          <a:stretch>
            <a:fillRect/>
          </a:stretch>
        </p:blipFill>
        <p:spPr>
          <a:xfrm>
            <a:off x="2656050" y="3945750"/>
            <a:ext cx="704850" cy="247650"/>
          </a:xfrm>
          <a:prstGeom prst="rect">
            <a:avLst/>
          </a:prstGeom>
          <a:noFill/>
          <a:ln>
            <a:noFill/>
          </a:ln>
        </p:spPr>
      </p:pic>
      <p:sp>
        <p:nvSpPr>
          <p:cNvPr id="170" name="Shape 170"/>
          <p:cNvSpPr txBox="1"/>
          <p:nvPr/>
        </p:nvSpPr>
        <p:spPr>
          <a:xfrm>
            <a:off x="2574950" y="1193400"/>
            <a:ext cx="30000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highlight>
                  <a:srgbClr val="FFFFFF"/>
                </a:highlight>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highlight>
                  <a:srgbClr val="FFFFFF"/>
                </a:highlight>
              </a:rPr>
              <a:t>Documents also licensed under Creative Commons 4.0 International (CCBY)</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5"/>
        <p:cNvGrpSpPr/>
        <p:nvPr/>
      </p:nvGrpSpPr>
      <p:grpSpPr>
        <a:xfrm>
          <a:off x="0" y="0"/>
          <a:ext cx="0" cy="0"/>
          <a:chOff x="0" y="0"/>
          <a:chExt cx="0" cy="0"/>
        </a:xfrm>
      </p:grpSpPr>
      <p:sp>
        <p:nvSpPr>
          <p:cNvPr id="66" name="Shape 6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How does “SOAP” fit into documentation?</a:t>
            </a:r>
          </a:p>
        </p:txBody>
      </p:sp>
      <p:sp>
        <p:nvSpPr>
          <p:cNvPr id="67" name="Shape 6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Clr>
                <a:schemeClr val="dk1"/>
              </a:buClr>
              <a:buSzPct val="61111"/>
              <a:buFont typeface="Arial"/>
              <a:buNone/>
            </a:pPr>
            <a:r>
              <a:rPr lang="en"/>
              <a:t>FIRST - Data is organized into specific categories:</a:t>
            </a:r>
          </a:p>
          <a:p>
            <a:pPr lvl="0">
              <a:spcBef>
                <a:spcPts val="0"/>
              </a:spcBef>
              <a:buClr>
                <a:schemeClr val="dk1"/>
              </a:buClr>
              <a:buSzPct val="61111"/>
              <a:buFont typeface="Arial"/>
              <a:buNone/>
            </a:pPr>
            <a:r>
              <a:rPr lang="en"/>
              <a:t>Subjective (S) - based on or influenced by personal feelings, tastes, or opinions.</a:t>
            </a:r>
          </a:p>
          <a:p>
            <a:pPr lvl="0">
              <a:spcBef>
                <a:spcPts val="0"/>
              </a:spcBef>
              <a:buClr>
                <a:schemeClr val="dk1"/>
              </a:buClr>
              <a:buSzPct val="61111"/>
              <a:buFont typeface="Arial"/>
              <a:buNone/>
            </a:pPr>
            <a:r>
              <a:rPr lang="en"/>
              <a:t>Objective (O)- not influenced by personal feelings or opinions in considering and representing facts.</a:t>
            </a:r>
          </a:p>
          <a:p>
            <a:pPr lvl="0">
              <a:spcBef>
                <a:spcPts val="0"/>
              </a:spcBef>
              <a:buClr>
                <a:schemeClr val="dk1"/>
              </a:buClr>
              <a:buSzPct val="61111"/>
              <a:buFont typeface="Arial"/>
              <a:buNone/>
            </a:pPr>
            <a:r>
              <a:rPr lang="en"/>
              <a:t>Assessment (A)- the evaluation or estimation of the nature, quality, or ability of someone or something.</a:t>
            </a:r>
          </a:p>
          <a:p>
            <a:pPr lvl="0">
              <a:spcBef>
                <a:spcPts val="0"/>
              </a:spcBef>
              <a:buClr>
                <a:schemeClr val="dk1"/>
              </a:buClr>
              <a:buSzPct val="61111"/>
              <a:buFont typeface="Arial"/>
              <a:buNone/>
            </a:pPr>
            <a:r>
              <a:rPr lang="en"/>
              <a:t>Plan (P)- an intention or decision about what one is going to do.</a:t>
            </a:r>
          </a:p>
          <a:p>
            <a:pPr lvl="0">
              <a:spcBef>
                <a:spcPts val="0"/>
              </a:spcBef>
              <a:buNone/>
            </a:pPr>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Shape 7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SUBJECTIVE (S) PORTION OF THE PATIENT’S DOCUMENTATION</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Shape 7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THE SUBJECTIVE (S)</a:t>
            </a:r>
          </a:p>
        </p:txBody>
      </p:sp>
      <p:sp>
        <p:nvSpPr>
          <p:cNvPr id="78" name="Shape 78"/>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a:t>CHIEF COMPLAINT (CC)</a:t>
            </a:r>
          </a:p>
          <a:p>
            <a:pPr marL="457200" lvl="0" indent="0">
              <a:spcBef>
                <a:spcPts val="0"/>
              </a:spcBef>
              <a:buNone/>
            </a:pPr>
            <a:r>
              <a:rPr lang="en"/>
              <a:t>Chief Complaint - a brief “quoted” statement from the patient as to the purpose of his/her office visit. </a:t>
            </a:r>
          </a:p>
          <a:p>
            <a:pPr lvl="0">
              <a:spcBef>
                <a:spcPts val="0"/>
              </a:spcBef>
              <a:buClr>
                <a:schemeClr val="dk1"/>
              </a:buClr>
              <a:buSzPct val="78571"/>
              <a:buFont typeface="Arial"/>
              <a:buNone/>
            </a:pPr>
            <a:r>
              <a:rPr lang="en"/>
              <a:t>HISTORY (Hx)</a:t>
            </a:r>
          </a:p>
          <a:p>
            <a:pPr marL="457200" lvl="0" indent="0" rtl="0">
              <a:spcBef>
                <a:spcPts val="0"/>
              </a:spcBef>
              <a:buNone/>
            </a:pPr>
            <a:r>
              <a:rPr lang="en"/>
              <a:t>Patient’s Current Medical History - the patient’s past experiences with illness, operations, injuries, and treatments. </a:t>
            </a:r>
          </a:p>
          <a:p>
            <a:pPr marL="457200" lvl="0" indent="0">
              <a:spcBef>
                <a:spcPts val="0"/>
              </a:spcBef>
              <a:buNone/>
            </a:pPr>
            <a:r>
              <a:rPr lang="en"/>
              <a:t>(this is the major portion of the note)</a:t>
            </a:r>
          </a:p>
        </p:txBody>
      </p:sp>
      <p:sp>
        <p:nvSpPr>
          <p:cNvPr id="79" name="Shape 79"/>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a:t>HISTORY OF PRESENT ILLNESS (HPI)</a:t>
            </a:r>
          </a:p>
          <a:p>
            <a:pPr marL="457200" lvl="0" indent="0" rtl="0">
              <a:spcBef>
                <a:spcPts val="0"/>
              </a:spcBef>
              <a:buNone/>
            </a:pPr>
            <a:r>
              <a:rPr lang="en"/>
              <a:t>HPI - A brief narrative of the patient’s current conditions, including the patient’s own words describing the condition. </a:t>
            </a:r>
          </a:p>
          <a:p>
            <a:pPr marL="0" lvl="0" indent="0" rtl="0">
              <a:spcBef>
                <a:spcPts val="0"/>
              </a:spcBef>
              <a:buNone/>
            </a:pPr>
            <a:r>
              <a:rPr lang="en"/>
              <a:t>REVIEW OF SYSTEMS (ROS)</a:t>
            </a:r>
          </a:p>
          <a:p>
            <a:pPr marL="457200" lvl="0" indent="0">
              <a:spcBef>
                <a:spcPts val="0"/>
              </a:spcBef>
              <a:buNone/>
            </a:pPr>
            <a:r>
              <a:rPr lang="en"/>
              <a:t>The Review of Systems (ROS) is an inventory of specific body systems performed by the physician in the process of taking a history from the patient. The ROS is designed to bring out clinical symptoms which the patient may have overlooked or forgotten. </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title"/>
          </p:nvPr>
        </p:nvSpPr>
        <p:spPr>
          <a:xfrm>
            <a:off x="-119550" y="128237"/>
            <a:ext cx="8520600" cy="572700"/>
          </a:xfrm>
          <a:prstGeom prst="rect">
            <a:avLst/>
          </a:prstGeom>
        </p:spPr>
        <p:txBody>
          <a:bodyPr lIns="91425" tIns="91425" rIns="91425" bIns="91425" anchor="t" anchorCtr="0">
            <a:noAutofit/>
          </a:bodyPr>
          <a:lstStyle/>
          <a:p>
            <a:pPr lvl="0" algn="ctr">
              <a:spcBef>
                <a:spcPts val="0"/>
              </a:spcBef>
              <a:buNone/>
            </a:pPr>
            <a:r>
              <a:rPr lang="en" dirty="0"/>
              <a:t>THE SUBJECTIVE (S)</a:t>
            </a:r>
          </a:p>
          <a:p>
            <a:pPr lvl="0" algn="ctr">
              <a:spcBef>
                <a:spcPts val="0"/>
              </a:spcBef>
              <a:buNone/>
            </a:pPr>
            <a:endParaRPr sz="900" dirty="0"/>
          </a:p>
          <a:p>
            <a:pPr lvl="0" algn="ctr">
              <a:spcBef>
                <a:spcPts val="0"/>
              </a:spcBef>
              <a:buNone/>
            </a:pPr>
            <a:r>
              <a:rPr lang="en" sz="1800" dirty="0"/>
              <a:t>ROS Continued: Specific Systems</a:t>
            </a:r>
          </a:p>
        </p:txBody>
      </p:sp>
      <p:sp>
        <p:nvSpPr>
          <p:cNvPr id="85" name="Shape 85"/>
          <p:cNvSpPr txBox="1">
            <a:spLocks noGrp="1"/>
          </p:cNvSpPr>
          <p:nvPr>
            <p:ph type="body" idx="1"/>
          </p:nvPr>
        </p:nvSpPr>
        <p:spPr>
          <a:xfrm>
            <a:off x="1590535" y="1225826"/>
            <a:ext cx="3999900" cy="3621345"/>
          </a:xfrm>
          <a:prstGeom prst="rect">
            <a:avLst/>
          </a:prstGeom>
        </p:spPr>
        <p:txBody>
          <a:bodyPr lIns="91425" tIns="91425" rIns="91425" bIns="91425" anchor="t" anchorCtr="0">
            <a:noAutofit/>
          </a:bodyPr>
          <a:lstStyle/>
          <a:p>
            <a:pPr marL="457200" lvl="0" indent="-228600" rtl="0">
              <a:spcBef>
                <a:spcPts val="0"/>
              </a:spcBef>
            </a:pPr>
            <a:r>
              <a:rPr lang="en" dirty="0"/>
              <a:t>General </a:t>
            </a:r>
          </a:p>
          <a:p>
            <a:pPr marL="457200" lvl="0" indent="-228600" rtl="0">
              <a:spcBef>
                <a:spcPts val="0"/>
              </a:spcBef>
            </a:pPr>
            <a:r>
              <a:rPr lang="en" dirty="0"/>
              <a:t>Skin </a:t>
            </a:r>
          </a:p>
          <a:p>
            <a:pPr marL="457200" lvl="0" indent="-228600" rtl="0">
              <a:spcBef>
                <a:spcPts val="0"/>
              </a:spcBef>
            </a:pPr>
            <a:r>
              <a:rPr lang="en" dirty="0"/>
              <a:t>Head</a:t>
            </a:r>
          </a:p>
          <a:p>
            <a:pPr marL="457200" lvl="0" indent="-228600" rtl="0">
              <a:spcBef>
                <a:spcPts val="0"/>
              </a:spcBef>
            </a:pPr>
            <a:r>
              <a:rPr lang="en" dirty="0"/>
              <a:t>Eyes</a:t>
            </a:r>
          </a:p>
          <a:p>
            <a:pPr marL="457200" lvl="0" indent="-228600" rtl="0">
              <a:spcBef>
                <a:spcPts val="0"/>
              </a:spcBef>
            </a:pPr>
            <a:r>
              <a:rPr lang="en" dirty="0"/>
              <a:t>Ears</a:t>
            </a:r>
          </a:p>
          <a:p>
            <a:pPr marL="457200" lvl="0" indent="-228600" rtl="0">
              <a:spcBef>
                <a:spcPts val="0"/>
              </a:spcBef>
            </a:pPr>
            <a:r>
              <a:rPr lang="en" dirty="0"/>
              <a:t>Nose</a:t>
            </a:r>
          </a:p>
          <a:p>
            <a:pPr marL="457200" lvl="0" indent="-228600" rtl="0">
              <a:spcBef>
                <a:spcPts val="0"/>
              </a:spcBef>
            </a:pPr>
            <a:r>
              <a:rPr lang="en" dirty="0"/>
              <a:t>Mouth and throat</a:t>
            </a:r>
          </a:p>
          <a:p>
            <a:pPr marL="457200" lvl="0" indent="-228600" rtl="0">
              <a:spcBef>
                <a:spcPts val="0"/>
              </a:spcBef>
            </a:pPr>
            <a:r>
              <a:rPr lang="en" dirty="0"/>
              <a:t>Neck </a:t>
            </a:r>
          </a:p>
          <a:p>
            <a:pPr lvl="0" rtl="0">
              <a:spcBef>
                <a:spcPts val="0"/>
              </a:spcBef>
              <a:buNone/>
            </a:pPr>
            <a:r>
              <a:rPr lang="en" dirty="0"/>
              <a:t> </a:t>
            </a:r>
          </a:p>
        </p:txBody>
      </p:sp>
      <p:sp>
        <p:nvSpPr>
          <p:cNvPr id="86" name="Shape 86"/>
          <p:cNvSpPr txBox="1">
            <a:spLocks noGrp="1"/>
          </p:cNvSpPr>
          <p:nvPr>
            <p:ph type="body" idx="2"/>
          </p:nvPr>
        </p:nvSpPr>
        <p:spPr>
          <a:xfrm>
            <a:off x="4454713" y="1066800"/>
            <a:ext cx="3999900" cy="3545145"/>
          </a:xfrm>
          <a:prstGeom prst="rect">
            <a:avLst/>
          </a:prstGeom>
        </p:spPr>
        <p:txBody>
          <a:bodyPr lIns="91425" tIns="91425" rIns="91425" bIns="91425" anchor="t" anchorCtr="0">
            <a:noAutofit/>
          </a:bodyPr>
          <a:lstStyle/>
          <a:p>
            <a:pPr marL="457200" lvl="0" indent="-228600">
              <a:spcBef>
                <a:spcPts val="0"/>
              </a:spcBef>
            </a:pPr>
            <a:r>
              <a:rPr lang="en" dirty="0"/>
              <a:t>Chest/Respiratory </a:t>
            </a:r>
          </a:p>
          <a:p>
            <a:pPr marL="457200" lvl="0" indent="-228600">
              <a:spcBef>
                <a:spcPts val="0"/>
              </a:spcBef>
            </a:pPr>
            <a:r>
              <a:rPr lang="en" dirty="0"/>
              <a:t>Cardiovascular </a:t>
            </a:r>
          </a:p>
          <a:p>
            <a:pPr marL="457200" lvl="0" indent="-228600">
              <a:spcBef>
                <a:spcPts val="0"/>
              </a:spcBef>
            </a:pPr>
            <a:r>
              <a:rPr lang="en" dirty="0"/>
              <a:t>Vascular</a:t>
            </a:r>
          </a:p>
          <a:p>
            <a:pPr marL="457200" lvl="0" indent="-228600">
              <a:spcBef>
                <a:spcPts val="0"/>
              </a:spcBef>
            </a:pPr>
            <a:r>
              <a:rPr lang="en" dirty="0"/>
              <a:t>Breasts</a:t>
            </a:r>
          </a:p>
          <a:p>
            <a:pPr marL="457200" lvl="0" indent="-228600">
              <a:spcBef>
                <a:spcPts val="0"/>
              </a:spcBef>
            </a:pPr>
            <a:r>
              <a:rPr lang="en" dirty="0"/>
              <a:t>Gastrointestinal (GI)</a:t>
            </a:r>
          </a:p>
          <a:p>
            <a:pPr marL="457200" lvl="0" indent="-228600">
              <a:spcBef>
                <a:spcPts val="0"/>
              </a:spcBef>
            </a:pPr>
            <a:r>
              <a:rPr lang="en" dirty="0"/>
              <a:t>Genitourinary (GU)</a:t>
            </a:r>
          </a:p>
          <a:p>
            <a:pPr marL="457200" lvl="0" indent="-228600">
              <a:spcBef>
                <a:spcPts val="0"/>
              </a:spcBef>
            </a:pPr>
            <a:r>
              <a:rPr lang="en" dirty="0"/>
              <a:t>Musculoskeletal</a:t>
            </a:r>
          </a:p>
          <a:p>
            <a:pPr marL="457200" lvl="0" indent="-228600">
              <a:spcBef>
                <a:spcPts val="0"/>
              </a:spcBef>
            </a:pPr>
            <a:r>
              <a:rPr lang="en" dirty="0"/>
              <a:t>Neurological/Psychological</a:t>
            </a:r>
          </a:p>
          <a:p>
            <a:pPr marL="457200" lvl="0" indent="-228600">
              <a:spcBef>
                <a:spcPts val="0"/>
              </a:spcBef>
            </a:pPr>
            <a:r>
              <a:rPr lang="en" dirty="0"/>
              <a:t>Male/Female Genitalia </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rtl="0">
              <a:spcBef>
                <a:spcPts val="0"/>
              </a:spcBef>
              <a:buNone/>
            </a:pPr>
            <a:r>
              <a:rPr lang="en"/>
              <a:t>THE SUBJECTIVE (S)</a:t>
            </a:r>
          </a:p>
        </p:txBody>
      </p:sp>
      <p:sp>
        <p:nvSpPr>
          <p:cNvPr id="92" name="Shape 9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PAST MEDICAL FAMILY AND SOCIAL HISTORY (PFSH)</a:t>
            </a:r>
          </a:p>
          <a:p>
            <a:pPr lvl="0">
              <a:spcBef>
                <a:spcPts val="0"/>
              </a:spcBef>
              <a:buNone/>
            </a:pPr>
            <a:r>
              <a:rPr lang="en"/>
              <a:t>Are you feeling overwhelmed by acronyms yet?</a:t>
            </a:r>
          </a:p>
          <a:p>
            <a:pPr marL="457200" lvl="0" indent="0" rtl="0">
              <a:spcBef>
                <a:spcPts val="0"/>
              </a:spcBef>
              <a:buNone/>
            </a:pPr>
            <a:r>
              <a:rPr lang="en"/>
              <a:t>Past medical history</a:t>
            </a:r>
          </a:p>
          <a:p>
            <a:pPr marL="457200" lvl="0" indent="0" rtl="0">
              <a:spcBef>
                <a:spcPts val="0"/>
              </a:spcBef>
              <a:buNone/>
            </a:pPr>
            <a:r>
              <a:rPr lang="en"/>
              <a:t>Family medical history: mother, father, grandparents, grandparents, siblings</a:t>
            </a:r>
          </a:p>
          <a:p>
            <a:pPr marL="457200" lvl="0" indent="0">
              <a:spcBef>
                <a:spcPts val="0"/>
              </a:spcBef>
              <a:buNone/>
            </a:pPr>
            <a:r>
              <a:rPr lang="en"/>
              <a:t>Social history: patient habits</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OBJECTIVE (O) PORTION OF THE PATIENT’S CHART NOTE</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1"/>
        <p:cNvGrpSpPr/>
        <p:nvPr/>
      </p:nvGrpSpPr>
      <p:grpSpPr>
        <a:xfrm>
          <a:off x="0" y="0"/>
          <a:ext cx="0" cy="0"/>
          <a:chOff x="0" y="0"/>
          <a:chExt cx="0" cy="0"/>
        </a:xfrm>
      </p:grpSpPr>
      <p:sp>
        <p:nvSpPr>
          <p:cNvPr id="102" name="Shape 10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OBJECTIVE (O):</a:t>
            </a:r>
          </a:p>
        </p:txBody>
      </p:sp>
      <p:sp>
        <p:nvSpPr>
          <p:cNvPr id="103" name="Shape 10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What the healthcare professional</a:t>
            </a:r>
          </a:p>
          <a:p>
            <a:pPr marL="914400" lvl="0" indent="0">
              <a:spcBef>
                <a:spcPts val="0"/>
              </a:spcBef>
              <a:buNone/>
            </a:pPr>
            <a:r>
              <a:rPr lang="en"/>
              <a:t>sees, hears, feels, smells</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935</Words>
  <Application>Microsoft Office PowerPoint</Application>
  <PresentationFormat>On-screen Show (16:9)</PresentationFormat>
  <Paragraphs>100</Paragraphs>
  <Slides>20</Slides>
  <Notes>20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20</vt:i4>
      </vt:variant>
    </vt:vector>
  </HeadingPairs>
  <TitlesOfParts>
    <vt:vector size="22" baseType="lpstr">
      <vt:lpstr>Arial</vt:lpstr>
      <vt:lpstr>simple-light-2</vt:lpstr>
      <vt:lpstr>SOAP NOTES</vt:lpstr>
      <vt:lpstr>SOAP NOTES </vt:lpstr>
      <vt:lpstr>How does “SOAP” fit into documentation?</vt:lpstr>
      <vt:lpstr>THE SUBJECTIVE (S) PORTION OF THE PATIENT’S DOCUMENTATION</vt:lpstr>
      <vt:lpstr>THE SUBJECTIVE (S)</vt:lpstr>
      <vt:lpstr>THE SUBJECTIVE (S)  ROS Continued: Specific Systems</vt:lpstr>
      <vt:lpstr>THE SUBJECTIVE (S)</vt:lpstr>
      <vt:lpstr>THE OBJECTIVE (O) PORTION OF THE PATIENT’S CHART NOTE</vt:lpstr>
      <vt:lpstr>THE OBJECTIVE (O):</vt:lpstr>
      <vt:lpstr>THE OBJECTIVE (O) </vt:lpstr>
      <vt:lpstr>THE OBJECTIVE (O)</vt:lpstr>
      <vt:lpstr>THE OBJECTIVE: REVIEW OF OBJECTIVE DATA</vt:lpstr>
      <vt:lpstr>THE ASSESSMENT (A) PORTION OF THE PATIENT’S DOCUMENTATION</vt:lpstr>
      <vt:lpstr>THE ASSESSMENT (A)</vt:lpstr>
      <vt:lpstr>THE ASSESSMENT (A)</vt:lpstr>
      <vt:lpstr>THE ASSESSMENT (A)</vt:lpstr>
      <vt:lpstr>THE PLAN (P) PORTION OF THE PATIENT’S DOCUMENTATION </vt:lpstr>
      <vt:lpstr>THE PLAN (P)</vt:lpstr>
      <vt:lpstr>COMMON SOAP NOTE ERRORS SEEN IN DOCUMENTATION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SOAP NOTES</dc:title>
  <dc:creator>Nichole M. Hollon</dc:creator>
  <cp:lastModifiedBy>Nichole M. Hollon</cp:lastModifiedBy>
  <cp:revision>1</cp:revision>
  <dcterms:modified xsi:type="dcterms:W3CDTF">2016-09-21T19:42:51Z</dcterms:modified>
</cp:coreProperties>
</file>