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slides/slide204.xml" ContentType="application/vnd.openxmlformats-officedocument.presentationml.slide+xml"/>
  <Override PartName="/ppt/slides/slide205.xml" ContentType="application/vnd.openxmlformats-officedocument.presentationml.slide+xml"/>
  <Override PartName="/ppt/slides/slide206.xml" ContentType="application/vnd.openxmlformats-officedocument.presentationml.slide+xml"/>
  <Override PartName="/ppt/slides/slide207.xml" ContentType="application/vnd.openxmlformats-officedocument.presentationml.slide+xml"/>
  <Override PartName="/ppt/slides/slide208.xml" ContentType="application/vnd.openxmlformats-officedocument.presentationml.slide+xml"/>
  <Override PartName="/ppt/slides/slide209.xml" ContentType="application/vnd.openxmlformats-officedocument.presentationml.slide+xml"/>
  <Override PartName="/ppt/slides/slide210.xml" ContentType="application/vnd.openxmlformats-officedocument.presentationml.slide+xml"/>
  <Override PartName="/ppt/slides/slide211.xml" ContentType="application/vnd.openxmlformats-officedocument.presentationml.slide+xml"/>
  <Override PartName="/ppt/slides/slide212.xml" ContentType="application/vnd.openxmlformats-officedocument.presentationml.slide+xml"/>
  <Override PartName="/ppt/slides/slide213.xml" ContentType="application/vnd.openxmlformats-officedocument.presentationml.slide+xml"/>
  <Override PartName="/ppt/slides/slide214.xml" ContentType="application/vnd.openxmlformats-officedocument.presentationml.slide+xml"/>
  <Override PartName="/ppt/slides/slide215.xml" ContentType="application/vnd.openxmlformats-officedocument.presentationml.slide+xml"/>
  <Override PartName="/ppt/slides/slide216.xml" ContentType="application/vnd.openxmlformats-officedocument.presentationml.slide+xml"/>
  <Override PartName="/ppt/slides/slide217.xml" ContentType="application/vnd.openxmlformats-officedocument.presentationml.slide+xml"/>
  <Override PartName="/ppt/slides/slide218.xml" ContentType="application/vnd.openxmlformats-officedocument.presentationml.slide+xml"/>
  <Override PartName="/ppt/slides/slide219.xml" ContentType="application/vnd.openxmlformats-officedocument.presentationml.slide+xml"/>
  <Override PartName="/ppt/slides/slide220.xml" ContentType="application/vnd.openxmlformats-officedocument.presentationml.slide+xml"/>
  <Override PartName="/ppt/slides/slide221.xml" ContentType="application/vnd.openxmlformats-officedocument.presentationml.slide+xml"/>
  <Override PartName="/ppt/slides/slide222.xml" ContentType="application/vnd.openxmlformats-officedocument.presentationml.slide+xml"/>
  <Override PartName="/ppt/slides/slide223.xml" ContentType="application/vnd.openxmlformats-officedocument.presentationml.slide+xml"/>
  <Override PartName="/ppt/slides/slide224.xml" ContentType="application/vnd.openxmlformats-officedocument.presentationml.slide+xml"/>
  <Override PartName="/ppt/slides/slide225.xml" ContentType="application/vnd.openxmlformats-officedocument.presentationml.slide+xml"/>
  <Override PartName="/ppt/slides/slide226.xml" ContentType="application/vnd.openxmlformats-officedocument.presentationml.slide+xml"/>
  <Override PartName="/ppt/slides/slide227.xml" ContentType="application/vnd.openxmlformats-officedocument.presentationml.slide+xml"/>
  <Override PartName="/ppt/slides/slide228.xml" ContentType="application/vnd.openxmlformats-officedocument.presentationml.slide+xml"/>
  <Override PartName="/ppt/slides/slide229.xml" ContentType="application/vnd.openxmlformats-officedocument.presentationml.slide+xml"/>
  <Override PartName="/ppt/slides/slide230.xml" ContentType="application/vnd.openxmlformats-officedocument.presentationml.slide+xml"/>
  <Override PartName="/ppt/slides/slide231.xml" ContentType="application/vnd.openxmlformats-officedocument.presentationml.slide+xml"/>
  <Override PartName="/ppt/slides/slide232.xml" ContentType="application/vnd.openxmlformats-officedocument.presentationml.slide+xml"/>
  <Override PartName="/ppt/slides/slide233.xml" ContentType="application/vnd.openxmlformats-officedocument.presentationml.slide+xml"/>
  <Override PartName="/ppt/slides/slide234.xml" ContentType="application/vnd.openxmlformats-officedocument.presentationml.slide+xml"/>
  <Override PartName="/ppt/slides/slide235.xml" ContentType="application/vnd.openxmlformats-officedocument.presentationml.slide+xml"/>
  <Override PartName="/ppt/slides/slide236.xml" ContentType="application/vnd.openxmlformats-officedocument.presentationml.slide+xml"/>
  <Override PartName="/ppt/slides/slide23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7" r:id="rId12"/>
    <p:sldId id="458" r:id="rId13"/>
    <p:sldId id="459" r:id="rId14"/>
    <p:sldId id="460" r:id="rId15"/>
    <p:sldId id="461" r:id="rId16"/>
    <p:sldId id="462" r:id="rId17"/>
    <p:sldId id="463" r:id="rId18"/>
    <p:sldId id="464" r:id="rId19"/>
    <p:sldId id="472" r:id="rId20"/>
    <p:sldId id="268" r:id="rId21"/>
    <p:sldId id="466" r:id="rId22"/>
    <p:sldId id="467" r:id="rId23"/>
    <p:sldId id="465" r:id="rId24"/>
    <p:sldId id="468" r:id="rId25"/>
    <p:sldId id="469" r:id="rId26"/>
    <p:sldId id="470" r:id="rId27"/>
    <p:sldId id="471" r:id="rId28"/>
    <p:sldId id="473" r:id="rId29"/>
    <p:sldId id="474" r:id="rId30"/>
    <p:sldId id="475" r:id="rId31"/>
    <p:sldId id="476" r:id="rId32"/>
    <p:sldId id="270" r:id="rId33"/>
    <p:sldId id="477" r:id="rId34"/>
    <p:sldId id="478" r:id="rId35"/>
    <p:sldId id="479" r:id="rId36"/>
    <p:sldId id="480" r:id="rId37"/>
    <p:sldId id="481" r:id="rId38"/>
    <p:sldId id="482" r:id="rId39"/>
    <p:sldId id="483" r:id="rId40"/>
    <p:sldId id="271" r:id="rId41"/>
    <p:sldId id="272" r:id="rId42"/>
    <p:sldId id="273" r:id="rId43"/>
    <p:sldId id="274" r:id="rId44"/>
    <p:sldId id="275" r:id="rId45"/>
    <p:sldId id="276" r:id="rId46"/>
    <p:sldId id="277" r:id="rId47"/>
    <p:sldId id="278" r:id="rId48"/>
    <p:sldId id="279" r:id="rId49"/>
    <p:sldId id="280" r:id="rId50"/>
    <p:sldId id="281" r:id="rId51"/>
    <p:sldId id="282" r:id="rId52"/>
    <p:sldId id="283" r:id="rId53"/>
    <p:sldId id="284" r:id="rId54"/>
    <p:sldId id="285" r:id="rId55"/>
    <p:sldId id="286" r:id="rId56"/>
    <p:sldId id="287" r:id="rId57"/>
    <p:sldId id="288" r:id="rId58"/>
    <p:sldId id="289" r:id="rId59"/>
    <p:sldId id="290" r:id="rId60"/>
    <p:sldId id="457" r:id="rId61"/>
    <p:sldId id="291" r:id="rId62"/>
    <p:sldId id="292" r:id="rId63"/>
    <p:sldId id="293" r:id="rId64"/>
    <p:sldId id="294" r:id="rId65"/>
    <p:sldId id="295" r:id="rId66"/>
    <p:sldId id="296" r:id="rId67"/>
    <p:sldId id="297" r:id="rId68"/>
    <p:sldId id="298" r:id="rId69"/>
    <p:sldId id="299" r:id="rId70"/>
    <p:sldId id="300" r:id="rId71"/>
    <p:sldId id="301" r:id="rId72"/>
    <p:sldId id="302" r:id="rId73"/>
    <p:sldId id="303" r:id="rId74"/>
    <p:sldId id="304" r:id="rId75"/>
    <p:sldId id="305" r:id="rId76"/>
    <p:sldId id="306" r:id="rId77"/>
    <p:sldId id="307" r:id="rId78"/>
    <p:sldId id="308" r:id="rId79"/>
    <p:sldId id="309" r:id="rId80"/>
    <p:sldId id="310" r:id="rId81"/>
    <p:sldId id="311" r:id="rId82"/>
    <p:sldId id="312" r:id="rId83"/>
    <p:sldId id="313" r:id="rId84"/>
    <p:sldId id="314" r:id="rId85"/>
    <p:sldId id="315" r:id="rId86"/>
    <p:sldId id="316" r:id="rId87"/>
    <p:sldId id="317" r:id="rId88"/>
    <p:sldId id="318" r:id="rId89"/>
    <p:sldId id="319" r:id="rId90"/>
    <p:sldId id="320" r:id="rId91"/>
    <p:sldId id="321" r:id="rId92"/>
    <p:sldId id="322" r:id="rId93"/>
    <p:sldId id="323" r:id="rId94"/>
    <p:sldId id="324" r:id="rId95"/>
    <p:sldId id="325" r:id="rId96"/>
    <p:sldId id="326" r:id="rId97"/>
    <p:sldId id="327" r:id="rId98"/>
    <p:sldId id="328" r:id="rId99"/>
    <p:sldId id="329" r:id="rId100"/>
    <p:sldId id="330" r:id="rId101"/>
    <p:sldId id="331" r:id="rId102"/>
    <p:sldId id="332" r:id="rId103"/>
    <p:sldId id="333" r:id="rId104"/>
    <p:sldId id="334" r:id="rId105"/>
    <p:sldId id="335" r:id="rId106"/>
    <p:sldId id="336" r:id="rId107"/>
    <p:sldId id="337" r:id="rId108"/>
    <p:sldId id="338" r:id="rId109"/>
    <p:sldId id="339" r:id="rId110"/>
    <p:sldId id="340" r:id="rId111"/>
    <p:sldId id="341" r:id="rId112"/>
    <p:sldId id="342" r:id="rId113"/>
    <p:sldId id="343" r:id="rId114"/>
    <p:sldId id="344" r:id="rId115"/>
    <p:sldId id="345" r:id="rId116"/>
    <p:sldId id="346" r:id="rId117"/>
    <p:sldId id="347" r:id="rId118"/>
    <p:sldId id="348" r:id="rId119"/>
    <p:sldId id="349" r:id="rId120"/>
    <p:sldId id="350" r:id="rId121"/>
    <p:sldId id="351" r:id="rId122"/>
    <p:sldId id="352" r:id="rId123"/>
    <p:sldId id="353" r:id="rId124"/>
    <p:sldId id="354" r:id="rId125"/>
    <p:sldId id="355" r:id="rId126"/>
    <p:sldId id="356" r:id="rId127"/>
    <p:sldId id="357" r:id="rId128"/>
    <p:sldId id="358" r:id="rId129"/>
    <p:sldId id="359" r:id="rId130"/>
    <p:sldId id="360" r:id="rId131"/>
    <p:sldId id="361" r:id="rId132"/>
    <p:sldId id="362" r:id="rId133"/>
    <p:sldId id="363" r:id="rId134"/>
    <p:sldId id="364" r:id="rId135"/>
    <p:sldId id="365" r:id="rId136"/>
    <p:sldId id="366" r:id="rId137"/>
    <p:sldId id="367" r:id="rId138"/>
    <p:sldId id="368" r:id="rId139"/>
    <p:sldId id="369" r:id="rId140"/>
    <p:sldId id="370" r:id="rId141"/>
    <p:sldId id="371" r:id="rId142"/>
    <p:sldId id="372" r:id="rId143"/>
    <p:sldId id="373" r:id="rId144"/>
    <p:sldId id="374" r:id="rId145"/>
    <p:sldId id="375" r:id="rId146"/>
    <p:sldId id="376" r:id="rId147"/>
    <p:sldId id="377" r:id="rId148"/>
    <p:sldId id="378" r:id="rId149"/>
    <p:sldId id="379" r:id="rId150"/>
    <p:sldId id="380" r:id="rId151"/>
    <p:sldId id="381" r:id="rId152"/>
    <p:sldId id="382" r:id="rId153"/>
    <p:sldId id="383" r:id="rId154"/>
    <p:sldId id="384" r:id="rId155"/>
    <p:sldId id="385" r:id="rId156"/>
    <p:sldId id="386" r:id="rId157"/>
    <p:sldId id="387" r:id="rId158"/>
    <p:sldId id="388" r:id="rId159"/>
    <p:sldId id="389" r:id="rId160"/>
    <p:sldId id="390" r:id="rId161"/>
    <p:sldId id="391" r:id="rId162"/>
    <p:sldId id="392" r:id="rId163"/>
    <p:sldId id="393" r:id="rId164"/>
    <p:sldId id="394" r:id="rId165"/>
    <p:sldId id="395" r:id="rId166"/>
    <p:sldId id="396" r:id="rId167"/>
    <p:sldId id="397" r:id="rId168"/>
    <p:sldId id="398" r:id="rId169"/>
    <p:sldId id="399" r:id="rId170"/>
    <p:sldId id="400" r:id="rId171"/>
    <p:sldId id="401" r:id="rId172"/>
    <p:sldId id="402" r:id="rId173"/>
    <p:sldId id="403" r:id="rId174"/>
    <p:sldId id="404" r:id="rId175"/>
    <p:sldId id="405" r:id="rId176"/>
    <p:sldId id="406" r:id="rId177"/>
    <p:sldId id="407" r:id="rId178"/>
    <p:sldId id="408" r:id="rId179"/>
    <p:sldId id="409" r:id="rId180"/>
    <p:sldId id="410" r:id="rId181"/>
    <p:sldId id="411" r:id="rId182"/>
    <p:sldId id="412" r:id="rId183"/>
    <p:sldId id="413" r:id="rId184"/>
    <p:sldId id="414" r:id="rId185"/>
    <p:sldId id="415" r:id="rId186"/>
    <p:sldId id="416" r:id="rId187"/>
    <p:sldId id="417" r:id="rId188"/>
    <p:sldId id="418" r:id="rId189"/>
    <p:sldId id="419" r:id="rId190"/>
    <p:sldId id="420" r:id="rId191"/>
    <p:sldId id="421" r:id="rId192"/>
    <p:sldId id="422" r:id="rId193"/>
    <p:sldId id="423" r:id="rId194"/>
    <p:sldId id="424" r:id="rId195"/>
    <p:sldId id="425" r:id="rId196"/>
    <p:sldId id="426" r:id="rId197"/>
    <p:sldId id="427" r:id="rId198"/>
    <p:sldId id="428" r:id="rId199"/>
    <p:sldId id="429" r:id="rId200"/>
    <p:sldId id="430" r:id="rId201"/>
    <p:sldId id="431" r:id="rId202"/>
    <p:sldId id="432" r:id="rId203"/>
    <p:sldId id="433" r:id="rId204"/>
    <p:sldId id="434" r:id="rId205"/>
    <p:sldId id="435" r:id="rId206"/>
    <p:sldId id="436" r:id="rId207"/>
    <p:sldId id="437" r:id="rId208"/>
    <p:sldId id="438" r:id="rId209"/>
    <p:sldId id="439" r:id="rId210"/>
    <p:sldId id="440" r:id="rId211"/>
    <p:sldId id="441" r:id="rId212"/>
    <p:sldId id="442" r:id="rId213"/>
    <p:sldId id="443" r:id="rId214"/>
    <p:sldId id="444" r:id="rId215"/>
    <p:sldId id="445" r:id="rId216"/>
    <p:sldId id="446" r:id="rId217"/>
    <p:sldId id="447" r:id="rId218"/>
    <p:sldId id="448" r:id="rId219"/>
    <p:sldId id="449" r:id="rId220"/>
    <p:sldId id="450" r:id="rId221"/>
    <p:sldId id="451" r:id="rId222"/>
    <p:sldId id="452" r:id="rId223"/>
    <p:sldId id="453" r:id="rId224"/>
    <p:sldId id="454" r:id="rId225"/>
    <p:sldId id="455" r:id="rId226"/>
    <p:sldId id="456" r:id="rId227"/>
    <p:sldId id="484" r:id="rId228"/>
    <p:sldId id="485" r:id="rId229"/>
    <p:sldId id="486" r:id="rId230"/>
    <p:sldId id="487" r:id="rId231"/>
    <p:sldId id="488" r:id="rId232"/>
    <p:sldId id="489" r:id="rId233"/>
    <p:sldId id="490" r:id="rId234"/>
    <p:sldId id="494" r:id="rId235"/>
    <p:sldId id="491" r:id="rId236"/>
    <p:sldId id="492" r:id="rId237"/>
    <p:sldId id="493" r:id="rId23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70" d="100"/>
          <a:sy n="70" d="100"/>
        </p:scale>
        <p:origin x="72" y="81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slide" Target="slides/slide204.xml"/><Relationship Id="rId226" Type="http://schemas.openxmlformats.org/officeDocument/2006/relationships/slide" Target="slides/slide22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53" Type="http://schemas.openxmlformats.org/officeDocument/2006/relationships/slide" Target="slides/slide52.xml"/><Relationship Id="rId74" Type="http://schemas.openxmlformats.org/officeDocument/2006/relationships/slide" Target="slides/slide73.xml"/><Relationship Id="rId128" Type="http://schemas.openxmlformats.org/officeDocument/2006/relationships/slide" Target="slides/slide127.xml"/><Relationship Id="rId149" Type="http://schemas.openxmlformats.org/officeDocument/2006/relationships/slide" Target="slides/slide148.xml"/><Relationship Id="rId5" Type="http://schemas.openxmlformats.org/officeDocument/2006/relationships/slide" Target="slides/slide4.xml"/><Relationship Id="rId95" Type="http://schemas.openxmlformats.org/officeDocument/2006/relationships/slide" Target="slides/slide94.xml"/><Relationship Id="rId160" Type="http://schemas.openxmlformats.org/officeDocument/2006/relationships/slide" Target="slides/slide159.xml"/><Relationship Id="rId181" Type="http://schemas.openxmlformats.org/officeDocument/2006/relationships/slide" Target="slides/slide180.xml"/><Relationship Id="rId216" Type="http://schemas.openxmlformats.org/officeDocument/2006/relationships/slide" Target="slides/slide215.xml"/><Relationship Id="rId237" Type="http://schemas.openxmlformats.org/officeDocument/2006/relationships/slide" Target="slides/slide236.xml"/><Relationship Id="rId22" Type="http://schemas.openxmlformats.org/officeDocument/2006/relationships/slide" Target="slides/slide21.xml"/><Relationship Id="rId43" Type="http://schemas.openxmlformats.org/officeDocument/2006/relationships/slide" Target="slides/slide42.xml"/><Relationship Id="rId64" Type="http://schemas.openxmlformats.org/officeDocument/2006/relationships/slide" Target="slides/slide63.xml"/><Relationship Id="rId118" Type="http://schemas.openxmlformats.org/officeDocument/2006/relationships/slide" Target="slides/slide117.xml"/><Relationship Id="rId139" Type="http://schemas.openxmlformats.org/officeDocument/2006/relationships/slide" Target="slides/slide138.xml"/><Relationship Id="rId85" Type="http://schemas.openxmlformats.org/officeDocument/2006/relationships/slide" Target="slides/slide84.xml"/><Relationship Id="rId150" Type="http://schemas.openxmlformats.org/officeDocument/2006/relationships/slide" Target="slides/slide149.xml"/><Relationship Id="rId171" Type="http://schemas.openxmlformats.org/officeDocument/2006/relationships/slide" Target="slides/slide170.xml"/><Relationship Id="rId192" Type="http://schemas.openxmlformats.org/officeDocument/2006/relationships/slide" Target="slides/slide191.xml"/><Relationship Id="rId206" Type="http://schemas.openxmlformats.org/officeDocument/2006/relationships/slide" Target="slides/slide205.xml"/><Relationship Id="rId227" Type="http://schemas.openxmlformats.org/officeDocument/2006/relationships/slide" Target="slides/slide226.xml"/><Relationship Id="rId201" Type="http://schemas.openxmlformats.org/officeDocument/2006/relationships/slide" Target="slides/slide200.xml"/><Relationship Id="rId222" Type="http://schemas.openxmlformats.org/officeDocument/2006/relationships/slide" Target="slides/slide221.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217" Type="http://schemas.openxmlformats.org/officeDocument/2006/relationships/slide" Target="slides/slide216.xml"/><Relationship Id="rId1" Type="http://schemas.openxmlformats.org/officeDocument/2006/relationships/slideMaster" Target="slideMasters/slideMaster1.xml"/><Relationship Id="rId6" Type="http://schemas.openxmlformats.org/officeDocument/2006/relationships/slide" Target="slides/slide5.xml"/><Relationship Id="rId212" Type="http://schemas.openxmlformats.org/officeDocument/2006/relationships/slide" Target="slides/slide211.xml"/><Relationship Id="rId233" Type="http://schemas.openxmlformats.org/officeDocument/2006/relationships/slide" Target="slides/slide232.xml"/><Relationship Id="rId238" Type="http://schemas.openxmlformats.org/officeDocument/2006/relationships/slide" Target="slides/slide237.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slide" Target="slides/slide206.xml"/><Relationship Id="rId223" Type="http://schemas.openxmlformats.org/officeDocument/2006/relationships/slide" Target="slides/slide222.xml"/><Relationship Id="rId228" Type="http://schemas.openxmlformats.org/officeDocument/2006/relationships/slide" Target="slides/slide227.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13" Type="http://schemas.openxmlformats.org/officeDocument/2006/relationships/slide" Target="slides/slide212.xml"/><Relationship Id="rId218" Type="http://schemas.openxmlformats.org/officeDocument/2006/relationships/slide" Target="slides/slide217.xml"/><Relationship Id="rId234" Type="http://schemas.openxmlformats.org/officeDocument/2006/relationships/slide" Target="slides/slide233.xml"/><Relationship Id="rId239" Type="http://schemas.openxmlformats.org/officeDocument/2006/relationships/presProps" Target="presProps.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slide" Target="slides/slide207.xml"/><Relationship Id="rId229" Type="http://schemas.openxmlformats.org/officeDocument/2006/relationships/slide" Target="slides/slide228.xml"/><Relationship Id="rId19" Type="http://schemas.openxmlformats.org/officeDocument/2006/relationships/slide" Target="slides/slide18.xml"/><Relationship Id="rId224" Type="http://schemas.openxmlformats.org/officeDocument/2006/relationships/slide" Target="slides/slide223.xml"/><Relationship Id="rId240" Type="http://schemas.openxmlformats.org/officeDocument/2006/relationships/viewProps" Target="viewProps.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219" Type="http://schemas.openxmlformats.org/officeDocument/2006/relationships/slide" Target="slides/slide218.xml"/><Relationship Id="rId3" Type="http://schemas.openxmlformats.org/officeDocument/2006/relationships/slide" Target="slides/slide2.xml"/><Relationship Id="rId214" Type="http://schemas.openxmlformats.org/officeDocument/2006/relationships/slide" Target="slides/slide213.xml"/><Relationship Id="rId230" Type="http://schemas.openxmlformats.org/officeDocument/2006/relationships/slide" Target="slides/slide229.xml"/><Relationship Id="rId235" Type="http://schemas.openxmlformats.org/officeDocument/2006/relationships/slide" Target="slides/slide234.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slide" Target="slides/slide208.xml"/><Relationship Id="rId190" Type="http://schemas.openxmlformats.org/officeDocument/2006/relationships/slide" Target="slides/slide189.xml"/><Relationship Id="rId204" Type="http://schemas.openxmlformats.org/officeDocument/2006/relationships/slide" Target="slides/slide203.xml"/><Relationship Id="rId220" Type="http://schemas.openxmlformats.org/officeDocument/2006/relationships/slide" Target="slides/slide219.xml"/><Relationship Id="rId225" Type="http://schemas.openxmlformats.org/officeDocument/2006/relationships/slide" Target="slides/slide224.xml"/><Relationship Id="rId241" Type="http://schemas.openxmlformats.org/officeDocument/2006/relationships/theme" Target="theme/theme1.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10" Type="http://schemas.openxmlformats.org/officeDocument/2006/relationships/slide" Target="slides/slide209.xml"/><Relationship Id="rId215" Type="http://schemas.openxmlformats.org/officeDocument/2006/relationships/slide" Target="slides/slide214.xml"/><Relationship Id="rId236" Type="http://schemas.openxmlformats.org/officeDocument/2006/relationships/slide" Target="slides/slide235.xml"/><Relationship Id="rId26" Type="http://schemas.openxmlformats.org/officeDocument/2006/relationships/slide" Target="slides/slide25.xml"/><Relationship Id="rId231" Type="http://schemas.openxmlformats.org/officeDocument/2006/relationships/slide" Target="slides/slide230.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 Id="rId16" Type="http://schemas.openxmlformats.org/officeDocument/2006/relationships/slide" Target="slides/slide15.xml"/><Relationship Id="rId221" Type="http://schemas.openxmlformats.org/officeDocument/2006/relationships/slide" Target="slides/slide220.xml"/><Relationship Id="rId242" Type="http://schemas.openxmlformats.org/officeDocument/2006/relationships/tableStyles" Target="tableStyles.xml"/><Relationship Id="rId37" Type="http://schemas.openxmlformats.org/officeDocument/2006/relationships/slide" Target="slides/slide36.xml"/><Relationship Id="rId58" Type="http://schemas.openxmlformats.org/officeDocument/2006/relationships/slide" Target="slides/slide57.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44" Type="http://schemas.openxmlformats.org/officeDocument/2006/relationships/slide" Target="slides/slide143.xml"/><Relationship Id="rId90" Type="http://schemas.openxmlformats.org/officeDocument/2006/relationships/slide" Target="slides/slide89.xml"/><Relationship Id="rId165" Type="http://schemas.openxmlformats.org/officeDocument/2006/relationships/slide" Target="slides/slide164.xml"/><Relationship Id="rId186" Type="http://schemas.openxmlformats.org/officeDocument/2006/relationships/slide" Target="slides/slide185.xml"/><Relationship Id="rId211" Type="http://schemas.openxmlformats.org/officeDocument/2006/relationships/slide" Target="slides/slide210.xml"/><Relationship Id="rId232" Type="http://schemas.openxmlformats.org/officeDocument/2006/relationships/slide" Target="slides/slide231.xml"/><Relationship Id="rId27" Type="http://schemas.openxmlformats.org/officeDocument/2006/relationships/slide" Target="slides/slide26.xml"/><Relationship Id="rId48" Type="http://schemas.openxmlformats.org/officeDocument/2006/relationships/slide" Target="slides/slide47.xml"/><Relationship Id="rId69" Type="http://schemas.openxmlformats.org/officeDocument/2006/relationships/slide" Target="slides/slide68.xml"/><Relationship Id="rId113" Type="http://schemas.openxmlformats.org/officeDocument/2006/relationships/slide" Target="slides/slide112.xml"/><Relationship Id="rId134" Type="http://schemas.openxmlformats.org/officeDocument/2006/relationships/slide" Target="slides/slide133.xml"/><Relationship Id="rId80" Type="http://schemas.openxmlformats.org/officeDocument/2006/relationships/slide" Target="slides/slide79.xml"/><Relationship Id="rId155" Type="http://schemas.openxmlformats.org/officeDocument/2006/relationships/slide" Target="slides/slide154.xml"/><Relationship Id="rId176" Type="http://schemas.openxmlformats.org/officeDocument/2006/relationships/slide" Target="slides/slide175.xml"/><Relationship Id="rId197" Type="http://schemas.openxmlformats.org/officeDocument/2006/relationships/slide" Target="slides/slide196.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95269" y="1122363"/>
            <a:ext cx="9001462" cy="2387600"/>
          </a:xfrm>
        </p:spPr>
        <p:txBody>
          <a:bodyPr anchor="b">
            <a:normAutofit/>
          </a:bodyPr>
          <a:lstStyle>
            <a:lvl1pPr algn="ctr">
              <a:defRPr sz="4800"/>
            </a:lvl1pPr>
          </a:lstStyle>
          <a:p>
            <a:r>
              <a:rPr lang="en-US" smtClean="0"/>
              <a:t>Click to edit Master title style</a:t>
            </a:r>
            <a:endParaRPr lang="en-US" dirty="0"/>
          </a:p>
        </p:txBody>
      </p:sp>
      <p:sp>
        <p:nvSpPr>
          <p:cNvPr id="3" name="Subtitle 2"/>
          <p:cNvSpPr>
            <a:spLocks noGrp="1"/>
          </p:cNvSpPr>
          <p:nvPr>
            <p:ph type="subTitle" idx="1"/>
          </p:nvPr>
        </p:nvSpPr>
        <p:spPr>
          <a:xfrm>
            <a:off x="1595269" y="3602038"/>
            <a:ext cx="9001462"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11/17/2014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3806" y="4289372"/>
            <a:ext cx="10367564" cy="819355"/>
          </a:xfrm>
        </p:spPr>
        <p:txBody>
          <a:bodyPr anchor="b">
            <a:normAutofit/>
          </a:bodyPr>
          <a:lstStyle>
            <a:lvl1pPr>
              <a:defRPr sz="28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913806" y="621321"/>
            <a:ext cx="10367564" cy="3379735"/>
          </a:xfrm>
          <a:noFill/>
          <a:ln w="1905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913795" y="5108728"/>
            <a:ext cx="10365998" cy="682472"/>
          </a:xfrm>
        </p:spPr>
        <p:txBody>
          <a:bodyPr>
            <a:normAutofit/>
          </a:bodyPr>
          <a:lstStyle>
            <a:lvl1pPr marL="0" indent="0" algn="ctr">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913795" y="609600"/>
            <a:ext cx="10353762" cy="3424859"/>
          </a:xfrm>
        </p:spPr>
        <p:txBody>
          <a:bodyPr anchor="ctr"/>
          <a:lstStyle>
            <a:lvl1pPr>
              <a:defRPr sz="3200"/>
            </a:lvl1pPr>
          </a:lstStyle>
          <a:p>
            <a:r>
              <a:rPr lang="en-US" smtClean="0"/>
              <a:t>Click to edit Master title style</a:t>
            </a:r>
            <a:endParaRPr lang="en-US" dirty="0"/>
          </a:p>
        </p:txBody>
      </p:sp>
      <p:sp>
        <p:nvSpPr>
          <p:cNvPr id="4" name="Text Placeholder 3"/>
          <p:cNvSpPr>
            <a:spLocks noGrp="1"/>
          </p:cNvSpPr>
          <p:nvPr>
            <p:ph type="body" sz="half" idx="2"/>
          </p:nvPr>
        </p:nvSpPr>
        <p:spPr>
          <a:xfrm>
            <a:off x="913795" y="4204820"/>
            <a:ext cx="10353761" cy="1592186"/>
          </a:xfrm>
        </p:spPr>
        <p:txBody>
          <a:bodyPr anchor="ct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6212" y="609600"/>
            <a:ext cx="9302752" cy="2992904"/>
          </a:xfrm>
        </p:spPr>
        <p:txBody>
          <a:bodyPr anchor="ctr"/>
          <a:lstStyle>
            <a:lvl1pPr>
              <a:defRPr sz="3200"/>
            </a:lvl1pPr>
          </a:lstStyle>
          <a:p>
            <a:r>
              <a:rPr lang="en-US" smtClean="0"/>
              <a:t>Click to edit Master title style</a:t>
            </a:r>
            <a:endParaRPr lang="en-US" dirty="0"/>
          </a:p>
        </p:txBody>
      </p:sp>
      <p:sp>
        <p:nvSpPr>
          <p:cNvPr id="12" name="Text Placeholder 3"/>
          <p:cNvSpPr>
            <a:spLocks noGrp="1"/>
          </p:cNvSpPr>
          <p:nvPr>
            <p:ph type="body" sz="half" idx="13"/>
          </p:nvPr>
        </p:nvSpPr>
        <p:spPr>
          <a:xfrm>
            <a:off x="1720644" y="3610032"/>
            <a:ext cx="8752299" cy="426812"/>
          </a:xfrm>
        </p:spPr>
        <p:txBody>
          <a:bodyPr anchor="t">
            <a:normAutofit/>
          </a:bodyPr>
          <a:lstStyle>
            <a:lvl1pPr marL="0" indent="0" algn="r">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4" name="Text Placeholder 3"/>
          <p:cNvSpPr>
            <a:spLocks noGrp="1"/>
          </p:cNvSpPr>
          <p:nvPr>
            <p:ph type="body" sz="half" idx="2"/>
          </p:nvPr>
        </p:nvSpPr>
        <p:spPr>
          <a:xfrm>
            <a:off x="913794" y="4204821"/>
            <a:ext cx="10353762" cy="1586380"/>
          </a:xfrm>
        </p:spPr>
        <p:txBody>
          <a:bodyPr anchor="ctr">
            <a:normAutofit/>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
        <p:nvSpPr>
          <p:cNvPr id="11" name="TextBox 10"/>
          <p:cNvSpPr txBox="1"/>
          <p:nvPr/>
        </p:nvSpPr>
        <p:spPr>
          <a:xfrm>
            <a:off x="836612" y="735241"/>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3" name="TextBox 12"/>
          <p:cNvSpPr txBox="1"/>
          <p:nvPr/>
        </p:nvSpPr>
        <p:spPr>
          <a:xfrm>
            <a:off x="10657956" y="2972093"/>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913806" y="2126942"/>
            <a:ext cx="10355327" cy="2511835"/>
          </a:xfrm>
        </p:spPr>
        <p:txBody>
          <a:bodyPr anchor="b"/>
          <a:lstStyle>
            <a:lvl1pPr>
              <a:defRPr sz="3200"/>
            </a:lvl1pPr>
          </a:lstStyle>
          <a:p>
            <a:r>
              <a:rPr lang="en-US" smtClean="0"/>
              <a:t>Click to edit Master title style</a:t>
            </a:r>
            <a:endParaRPr lang="en-US" dirty="0"/>
          </a:p>
        </p:txBody>
      </p:sp>
      <p:sp>
        <p:nvSpPr>
          <p:cNvPr id="4" name="Text Placeholder 3"/>
          <p:cNvSpPr>
            <a:spLocks noGrp="1"/>
          </p:cNvSpPr>
          <p:nvPr>
            <p:ph type="body" sz="half" idx="2"/>
          </p:nvPr>
        </p:nvSpPr>
        <p:spPr>
          <a:xfrm>
            <a:off x="913794" y="4650556"/>
            <a:ext cx="10353763" cy="1140644"/>
          </a:xfrm>
        </p:spPr>
        <p:txBody>
          <a:bodyPr anchor="t"/>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umn">
    <p:spTree>
      <p:nvGrpSpPr>
        <p:cNvPr id="1" name=""/>
        <p:cNvGrpSpPr/>
        <p:nvPr/>
      </p:nvGrpSpPr>
      <p:grpSpPr>
        <a:xfrm>
          <a:off x="0" y="0"/>
          <a:ext cx="0" cy="0"/>
          <a:chOff x="0" y="0"/>
          <a:chExt cx="0" cy="0"/>
        </a:xfrm>
      </p:grpSpPr>
      <p:sp>
        <p:nvSpPr>
          <p:cNvPr id="15" name="Title 1"/>
          <p:cNvSpPr>
            <a:spLocks noGrp="1"/>
          </p:cNvSpPr>
          <p:nvPr>
            <p:ph type="title"/>
          </p:nvPr>
        </p:nvSpPr>
        <p:spPr>
          <a:xfrm>
            <a:off x="913794" y="609600"/>
            <a:ext cx="10353762" cy="1325563"/>
          </a:xfrm>
        </p:spPr>
        <p:txBody>
          <a:bodyPr/>
          <a:lstStyle/>
          <a:p>
            <a:r>
              <a:rPr lang="en-US" smtClean="0"/>
              <a:t>Click to edit Master title style</a:t>
            </a:r>
            <a:endParaRPr lang="en-US" dirty="0"/>
          </a:p>
        </p:txBody>
      </p:sp>
      <p:sp>
        <p:nvSpPr>
          <p:cNvPr id="7" name="Text Placeholder 2"/>
          <p:cNvSpPr>
            <a:spLocks noGrp="1"/>
          </p:cNvSpPr>
          <p:nvPr>
            <p:ph type="body" idx="1"/>
          </p:nvPr>
        </p:nvSpPr>
        <p:spPr>
          <a:xfrm>
            <a:off x="913794" y="2088319"/>
            <a:ext cx="3298956" cy="823305"/>
          </a:xfrm>
        </p:spPr>
        <p:txBody>
          <a:bodyPr anchor="b">
            <a:noAutofit/>
          </a:bodyPr>
          <a:lstStyle>
            <a:lvl1pPr marL="0" indent="0" algn="ctr">
              <a:lnSpc>
                <a:spcPct val="100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8" name="Text Placeholder 3"/>
          <p:cNvSpPr>
            <a:spLocks noGrp="1"/>
          </p:cNvSpPr>
          <p:nvPr>
            <p:ph type="body" sz="half" idx="15"/>
          </p:nvPr>
        </p:nvSpPr>
        <p:spPr>
          <a:xfrm>
            <a:off x="913794" y="2911624"/>
            <a:ext cx="3298956" cy="2879576"/>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9" name="Text Placeholder 4"/>
          <p:cNvSpPr>
            <a:spLocks noGrp="1"/>
          </p:cNvSpPr>
          <p:nvPr>
            <p:ph type="body" sz="quarter" idx="3"/>
          </p:nvPr>
        </p:nvSpPr>
        <p:spPr>
          <a:xfrm>
            <a:off x="4444878" y="2088320"/>
            <a:ext cx="3298558" cy="823304"/>
          </a:xfrm>
        </p:spPr>
        <p:txBody>
          <a:bodyPr anchor="b">
            <a:noAutofit/>
          </a:bodyPr>
          <a:lstStyle>
            <a:lvl1pPr marL="0" indent="0" algn="ctr">
              <a:lnSpc>
                <a:spcPct val="100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0" name="Text Placeholder 3"/>
          <p:cNvSpPr>
            <a:spLocks noGrp="1"/>
          </p:cNvSpPr>
          <p:nvPr>
            <p:ph type="body" sz="half" idx="16"/>
          </p:nvPr>
        </p:nvSpPr>
        <p:spPr>
          <a:xfrm>
            <a:off x="4444878" y="2911624"/>
            <a:ext cx="3299821" cy="2879576"/>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1" name="Text Placeholder 4"/>
          <p:cNvSpPr>
            <a:spLocks noGrp="1"/>
          </p:cNvSpPr>
          <p:nvPr>
            <p:ph type="body" sz="quarter" idx="13"/>
          </p:nvPr>
        </p:nvSpPr>
        <p:spPr>
          <a:xfrm>
            <a:off x="7973298" y="2088320"/>
            <a:ext cx="3291211" cy="823304"/>
          </a:xfrm>
        </p:spPr>
        <p:txBody>
          <a:bodyPr anchor="b">
            <a:noAutofit/>
          </a:bodyPr>
          <a:lstStyle>
            <a:lvl1pPr marL="0" indent="0" algn="ctr">
              <a:lnSpc>
                <a:spcPct val="100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2" name="Text Placeholder 3"/>
          <p:cNvSpPr>
            <a:spLocks noGrp="1"/>
          </p:cNvSpPr>
          <p:nvPr>
            <p:ph type="body" sz="half" idx="17"/>
          </p:nvPr>
        </p:nvSpPr>
        <p:spPr>
          <a:xfrm>
            <a:off x="7976346" y="2911624"/>
            <a:ext cx="3291211" cy="2879576"/>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48A87A34-81AB-432B-8DAE-1953F412C126}" type="datetimeFigureOut">
              <a:rPr lang="en-US" dirty="0"/>
              <a:t>11/17/2014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Picture Column">
    <p:spTree>
      <p:nvGrpSpPr>
        <p:cNvPr id="1" name=""/>
        <p:cNvGrpSpPr/>
        <p:nvPr/>
      </p:nvGrpSpPr>
      <p:grpSpPr>
        <a:xfrm>
          <a:off x="0" y="0"/>
          <a:ext cx="0" cy="0"/>
          <a:chOff x="0" y="0"/>
          <a:chExt cx="0" cy="0"/>
        </a:xfrm>
      </p:grpSpPr>
      <p:sp>
        <p:nvSpPr>
          <p:cNvPr id="30" name="Title 1"/>
          <p:cNvSpPr>
            <a:spLocks noGrp="1"/>
          </p:cNvSpPr>
          <p:nvPr>
            <p:ph type="title"/>
          </p:nvPr>
        </p:nvSpPr>
        <p:spPr>
          <a:xfrm>
            <a:off x="913795" y="609600"/>
            <a:ext cx="10353762" cy="1325563"/>
          </a:xfrm>
        </p:spPr>
        <p:txBody>
          <a:bodyPr/>
          <a:lstStyle/>
          <a:p>
            <a:r>
              <a:rPr lang="en-US" smtClean="0"/>
              <a:t>Click to edit Master title style</a:t>
            </a:r>
            <a:endParaRPr lang="en-US" dirty="0"/>
          </a:p>
        </p:txBody>
      </p:sp>
      <p:sp>
        <p:nvSpPr>
          <p:cNvPr id="19" name="Text Placeholder 2"/>
          <p:cNvSpPr>
            <a:spLocks noGrp="1"/>
          </p:cNvSpPr>
          <p:nvPr>
            <p:ph type="body" idx="1"/>
          </p:nvPr>
        </p:nvSpPr>
        <p:spPr>
          <a:xfrm>
            <a:off x="913795" y="4195899"/>
            <a:ext cx="3298955" cy="576262"/>
          </a:xfrm>
        </p:spPr>
        <p:txBody>
          <a:bodyPr anchor="b">
            <a:noAutofit/>
          </a:bodyPr>
          <a:lstStyle>
            <a:lvl1pPr marL="0" indent="0" algn="ctr">
              <a:lnSpc>
                <a:spcPct val="100000"/>
              </a:lnSpc>
              <a:buNone/>
              <a:defRPr sz="20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0" name="Picture Placeholder 2"/>
          <p:cNvSpPr>
            <a:spLocks noGrp="1" noChangeAspect="1"/>
          </p:cNvSpPr>
          <p:nvPr>
            <p:ph type="pic" idx="15"/>
          </p:nvPr>
        </p:nvSpPr>
        <p:spPr>
          <a:xfrm>
            <a:off x="1092020" y="2298987"/>
            <a:ext cx="2940050" cy="1524000"/>
          </a:xfrm>
          <a:prstGeom prst="roundRect">
            <a:avLst>
              <a:gd name="adj" fmla="val 0"/>
            </a:avLst>
          </a:prstGeom>
          <a:noFill/>
          <a:ln w="14605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1" name="Text Placeholder 3"/>
          <p:cNvSpPr>
            <a:spLocks noGrp="1"/>
          </p:cNvSpPr>
          <p:nvPr>
            <p:ph type="body" sz="half" idx="18"/>
          </p:nvPr>
        </p:nvSpPr>
        <p:spPr>
          <a:xfrm>
            <a:off x="913795" y="4772161"/>
            <a:ext cx="3298955" cy="1019038"/>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2" name="Text Placeholder 4"/>
          <p:cNvSpPr>
            <a:spLocks noGrp="1"/>
          </p:cNvSpPr>
          <p:nvPr>
            <p:ph type="body" sz="quarter" idx="3"/>
          </p:nvPr>
        </p:nvSpPr>
        <p:spPr>
          <a:xfrm>
            <a:off x="4442701" y="4195899"/>
            <a:ext cx="3298983" cy="576262"/>
          </a:xfrm>
        </p:spPr>
        <p:txBody>
          <a:bodyPr anchor="b">
            <a:noAutofit/>
          </a:bodyPr>
          <a:lstStyle>
            <a:lvl1pPr marL="0" indent="0" algn="ctr">
              <a:lnSpc>
                <a:spcPct val="100000"/>
              </a:lnSpc>
              <a:buNone/>
              <a:defRPr sz="20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3" name="Picture Placeholder 2"/>
          <p:cNvSpPr>
            <a:spLocks noGrp="1" noChangeAspect="1"/>
          </p:cNvSpPr>
          <p:nvPr>
            <p:ph type="pic" idx="21"/>
          </p:nvPr>
        </p:nvSpPr>
        <p:spPr>
          <a:xfrm>
            <a:off x="4568996" y="2298987"/>
            <a:ext cx="2930525" cy="1524000"/>
          </a:xfrm>
          <a:prstGeom prst="roundRect">
            <a:avLst>
              <a:gd name="adj" fmla="val 0"/>
            </a:avLst>
          </a:prstGeom>
          <a:noFill/>
          <a:ln w="14605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4" name="Text Placeholder 3"/>
          <p:cNvSpPr>
            <a:spLocks noGrp="1"/>
          </p:cNvSpPr>
          <p:nvPr>
            <p:ph type="body" sz="half" idx="19"/>
          </p:nvPr>
        </p:nvSpPr>
        <p:spPr>
          <a:xfrm>
            <a:off x="4441348" y="4772160"/>
            <a:ext cx="3300336" cy="1019038"/>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5" name="Text Placeholder 4"/>
          <p:cNvSpPr>
            <a:spLocks noGrp="1"/>
          </p:cNvSpPr>
          <p:nvPr>
            <p:ph type="body" sz="quarter" idx="13"/>
          </p:nvPr>
        </p:nvSpPr>
        <p:spPr>
          <a:xfrm>
            <a:off x="7973423" y="4195899"/>
            <a:ext cx="3289900" cy="576262"/>
          </a:xfrm>
        </p:spPr>
        <p:txBody>
          <a:bodyPr anchor="b">
            <a:noAutofit/>
          </a:bodyPr>
          <a:lstStyle>
            <a:lvl1pPr marL="0" indent="0" algn="ctr">
              <a:lnSpc>
                <a:spcPct val="100000"/>
              </a:lnSpc>
              <a:buNone/>
              <a:defRPr sz="20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6" name="Picture Placeholder 2"/>
          <p:cNvSpPr>
            <a:spLocks noGrp="1" noChangeAspect="1"/>
          </p:cNvSpPr>
          <p:nvPr>
            <p:ph type="pic" idx="22"/>
          </p:nvPr>
        </p:nvSpPr>
        <p:spPr>
          <a:xfrm>
            <a:off x="8152803" y="2298987"/>
            <a:ext cx="2932113" cy="1524000"/>
          </a:xfrm>
          <a:prstGeom prst="roundRect">
            <a:avLst>
              <a:gd name="adj" fmla="val 0"/>
            </a:avLst>
          </a:prstGeom>
          <a:noFill/>
          <a:ln w="14605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7" name="Text Placeholder 3"/>
          <p:cNvSpPr>
            <a:spLocks noGrp="1"/>
          </p:cNvSpPr>
          <p:nvPr>
            <p:ph type="body" sz="half" idx="20"/>
          </p:nvPr>
        </p:nvSpPr>
        <p:spPr>
          <a:xfrm>
            <a:off x="7973298" y="4772161"/>
            <a:ext cx="3294258" cy="1019037"/>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48A87A34-81AB-432B-8DAE-1953F412C126}" type="datetimeFigureOut">
              <a:rPr lang="en-US" dirty="0"/>
              <a:t>11/17/2014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11/17/2014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609599"/>
            <a:ext cx="2542657" cy="5181601"/>
          </a:xfrm>
        </p:spPr>
        <p:txBody>
          <a:bodyPr vert="eaVert"/>
          <a:lstStyle>
            <a:lvl1pPr algn="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913794" y="609599"/>
            <a:ext cx="7658705" cy="518160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11/17/2014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t>11/17/2014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29244" y="657226"/>
            <a:ext cx="9733512" cy="2852737"/>
          </a:xfrm>
        </p:spPr>
        <p:txBody>
          <a:bodyPr anchor="b">
            <a:normAutofit/>
          </a:bodyPr>
          <a:lstStyle>
            <a:lvl1pPr>
              <a:defRPr sz="3400"/>
            </a:lvl1pPr>
          </a:lstStyle>
          <a:p>
            <a:r>
              <a:rPr lang="en-US" smtClean="0"/>
              <a:t>Click to edit Master title style</a:t>
            </a:r>
            <a:endParaRPr lang="en-US" dirty="0"/>
          </a:p>
        </p:txBody>
      </p:sp>
      <p:sp>
        <p:nvSpPr>
          <p:cNvPr id="3" name="Text Placeholder 2"/>
          <p:cNvSpPr>
            <a:spLocks noGrp="1"/>
          </p:cNvSpPr>
          <p:nvPr>
            <p:ph type="body" idx="1"/>
          </p:nvPr>
        </p:nvSpPr>
        <p:spPr>
          <a:xfrm>
            <a:off x="1229244" y="3602038"/>
            <a:ext cx="9733512" cy="1500187"/>
          </a:xfrm>
        </p:spPr>
        <p:txBody>
          <a:bodyPr/>
          <a:lstStyle>
            <a:lvl1pPr marL="0" indent="0" algn="ctr">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8A87A34-81AB-432B-8DAE-1953F412C126}" type="datetimeFigureOut">
              <a:rPr lang="en-US" dirty="0"/>
              <a:t>11/17/2014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913795" y="609600"/>
            <a:ext cx="10353761" cy="1326321"/>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913795" y="2088319"/>
            <a:ext cx="5106004" cy="370288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173403" y="2088319"/>
            <a:ext cx="5094154" cy="370288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913795" y="609600"/>
            <a:ext cx="10353761"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141804" y="2088320"/>
            <a:ext cx="4879199" cy="823912"/>
          </a:xfrm>
        </p:spPr>
        <p:txBody>
          <a:bodyPr anchor="b"/>
          <a:lstStyle>
            <a:lvl1pPr marL="0" indent="0">
              <a:lnSpc>
                <a:spcPct val="100000"/>
              </a:lnSpc>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913795" y="2912232"/>
            <a:ext cx="5107208" cy="287896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402003" y="2088320"/>
            <a:ext cx="4865554" cy="823912"/>
          </a:xfrm>
        </p:spPr>
        <p:txBody>
          <a:bodyPr anchor="b"/>
          <a:lstStyle>
            <a:lvl1pPr marL="0" indent="0">
              <a:lnSpc>
                <a:spcPct val="100000"/>
              </a:lnSpc>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912232"/>
            <a:ext cx="5095357" cy="287896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t>11/17/2014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t>11/17/2014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A87A34-81AB-432B-8DAE-1953F412C126}" type="datetimeFigureOut">
              <a:rPr lang="en-US" dirty="0"/>
              <a:t>11/17/2014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7228" y="609600"/>
            <a:ext cx="3932237" cy="2362200"/>
          </a:xfrm>
        </p:spPr>
        <p:txBody>
          <a:bodyPr anchor="b">
            <a:normAutofit/>
          </a:bodyPr>
          <a:lstStyle>
            <a:lvl1pPr>
              <a:defRPr sz="2800"/>
            </a:lvl1pPr>
          </a:lstStyle>
          <a:p>
            <a:r>
              <a:rPr lang="en-US" smtClean="0"/>
              <a:t>Click to edit Master title style</a:t>
            </a:r>
            <a:endParaRPr lang="en-US" dirty="0"/>
          </a:p>
        </p:txBody>
      </p:sp>
      <p:sp>
        <p:nvSpPr>
          <p:cNvPr id="3" name="Content Placeholder 2"/>
          <p:cNvSpPr>
            <a:spLocks noGrp="1"/>
          </p:cNvSpPr>
          <p:nvPr>
            <p:ph idx="1"/>
          </p:nvPr>
        </p:nvSpPr>
        <p:spPr>
          <a:xfrm>
            <a:off x="5078064" y="609600"/>
            <a:ext cx="6189492" cy="5181600"/>
          </a:xfrm>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917228" y="2971800"/>
            <a:ext cx="3932237" cy="2819399"/>
          </a:xfrm>
        </p:spPr>
        <p:txBody>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7227" y="609600"/>
            <a:ext cx="5929773" cy="2362200"/>
          </a:xfrm>
        </p:spPr>
        <p:txBody>
          <a:bodyPr anchor="b">
            <a:normAutofit/>
          </a:bodyPr>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7424804" y="758881"/>
            <a:ext cx="3255356" cy="4883038"/>
          </a:xfrm>
          <a:noFill/>
          <a:ln w="1905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913794" y="2971800"/>
            <a:ext cx="5934950" cy="2819400"/>
          </a:xfrm>
        </p:spPr>
        <p:txBody>
          <a:bodyPr>
            <a:normAutofit/>
          </a:bodyPr>
          <a:lstStyle>
            <a:lvl1pPr marL="0" indent="0" algn="ctr">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t>11/17/2014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913795" y="609600"/>
            <a:ext cx="10353761" cy="1326321"/>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913795" y="2096064"/>
            <a:ext cx="10353762" cy="369513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678736" y="5883275"/>
            <a:ext cx="2743200" cy="365125"/>
          </a:xfrm>
          <a:prstGeom prst="rect">
            <a:avLst/>
          </a:prstGeom>
        </p:spPr>
        <p:txBody>
          <a:bodyPr vert="horz" lIns="91440" tIns="45720" rIns="91440" bIns="45720" rtlCol="0" anchor="ctr"/>
          <a:lstStyle>
            <a:lvl1pPr algn="r">
              <a:defRPr sz="1000">
                <a:solidFill>
                  <a:schemeClr val="tx1">
                    <a:tint val="75000"/>
                  </a:schemeClr>
                </a:solidFill>
              </a:defRPr>
            </a:lvl1pPr>
          </a:lstStyle>
          <a:p>
            <a:fld id="{48A87A34-81AB-432B-8DAE-1953F412C126}" type="datetimeFigureOut">
              <a:rPr lang="en-US" dirty="0"/>
              <a:pPr/>
              <a:t>11/17/2014</a:t>
            </a:fld>
            <a:endParaRPr lang="en-US" dirty="0"/>
          </a:p>
        </p:txBody>
      </p:sp>
      <p:sp>
        <p:nvSpPr>
          <p:cNvPr id="5" name="Footer Placeholder 4"/>
          <p:cNvSpPr>
            <a:spLocks noGrp="1"/>
          </p:cNvSpPr>
          <p:nvPr>
            <p:ph type="ftr" sz="quarter" idx="3"/>
          </p:nvPr>
        </p:nvSpPr>
        <p:spPr>
          <a:xfrm>
            <a:off x="913794" y="5883275"/>
            <a:ext cx="6672865" cy="365125"/>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10514011" y="5883275"/>
            <a:ext cx="753545" cy="365125"/>
          </a:xfrm>
          <a:prstGeom prst="rect">
            <a:avLst/>
          </a:prstGeom>
        </p:spPr>
        <p:txBody>
          <a:bodyPr vert="horz" lIns="91440" tIns="45720" rIns="91440" bIns="45720" rtlCol="0" anchor="ctr"/>
          <a:lstStyle>
            <a:lvl1pPr algn="r">
              <a:defRPr sz="1000">
                <a:solidFill>
                  <a:schemeClr val="tx1">
                    <a:tint val="75000"/>
                  </a:schemeClr>
                </a:solidFill>
              </a:defRPr>
            </a:lvl1pPr>
          </a:lstStyle>
          <a:p>
            <a:fld id="{6D22F896-40B5-4ADD-8801-0D06FADFA09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txStyles>
    <p:titleStyle>
      <a:lvl1pPr algn="ctr" defTabSz="914400" rtl="0" eaLnBrk="1" latinLnBrk="0" hangingPunct="1">
        <a:lnSpc>
          <a:spcPct val="90000"/>
        </a:lnSpc>
        <a:spcBef>
          <a:spcPct val="0"/>
        </a:spcBef>
        <a:buNone/>
        <a:defRPr sz="3400" b="1" i="0" kern="1200" cap="all">
          <a:solidFill>
            <a:schemeClr val="tx1"/>
          </a:solidFill>
          <a:effectLst>
            <a:outerShdw blurRad="50800" dist="63500" dir="2700000" algn="tl" rotWithShape="0">
              <a:srgbClr val="000000">
                <a:alpha val="48000"/>
              </a:srgbClr>
            </a:outerShdw>
          </a:effectLst>
          <a:latin typeface="+mj-lt"/>
          <a:ea typeface="+mj-ea"/>
          <a:cs typeface="+mj-cs"/>
        </a:defRPr>
      </a:lvl1pPr>
    </p:titleStyle>
    <p:bodyStyle>
      <a:lvl1pPr marL="228600" indent="-228600" algn="l" defTabSz="914400" rtl="0" eaLnBrk="1" latinLnBrk="0" hangingPunct="1">
        <a:lnSpc>
          <a:spcPct val="120000"/>
        </a:lnSpc>
        <a:spcBef>
          <a:spcPts val="1000"/>
        </a:spcBef>
        <a:buFont typeface="Arial" panose="020B0604020202020204" pitchFamily="34" charset="0"/>
        <a:buChar char="•"/>
        <a:defRPr sz="2000" kern="1200">
          <a:solidFill>
            <a:schemeClr val="tx1"/>
          </a:solidFill>
          <a:effectLst>
            <a:outerShdw blurRad="50800" dist="38100" dir="2700000" algn="tl" rotWithShape="0">
              <a:srgbClr val="000000">
                <a:alpha val="48000"/>
              </a:srgbClr>
            </a:outerShdw>
          </a:effectLst>
          <a:latin typeface="+mn-lt"/>
          <a:ea typeface="+mn-ea"/>
          <a:cs typeface="+mn-cs"/>
        </a:defRPr>
      </a:lvl1pPr>
      <a:lvl2pPr marL="685800" indent="-228600" algn="l" defTabSz="914400" rtl="0" eaLnBrk="1" latinLnBrk="0" hangingPunct="1">
        <a:lnSpc>
          <a:spcPct val="120000"/>
        </a:lnSpc>
        <a:spcBef>
          <a:spcPts val="500"/>
        </a:spcBef>
        <a:buFont typeface="Arial" panose="020B0604020202020204" pitchFamily="34" charset="0"/>
        <a:buChar char="•"/>
        <a:defRPr sz="1800" kern="1200">
          <a:solidFill>
            <a:schemeClr val="tx1"/>
          </a:solidFill>
          <a:effectLst>
            <a:outerShdw blurRad="50800" dist="38100" dir="2700000" algn="tl" rotWithShape="0">
              <a:srgbClr val="000000">
                <a:alpha val="48000"/>
              </a:srgbClr>
            </a:outerShdw>
          </a:effectLst>
          <a:latin typeface="+mn-lt"/>
          <a:ea typeface="+mn-ea"/>
          <a:cs typeface="+mn-cs"/>
        </a:defRPr>
      </a:lvl2pPr>
      <a:lvl3pPr marL="1143000" indent="-228600" algn="l" defTabSz="914400" rtl="0" eaLnBrk="1" latinLnBrk="0" hangingPunct="1">
        <a:lnSpc>
          <a:spcPct val="120000"/>
        </a:lnSpc>
        <a:spcBef>
          <a:spcPts val="500"/>
        </a:spcBef>
        <a:buFont typeface="Arial" panose="020B0604020202020204" pitchFamily="34" charset="0"/>
        <a:buChar char="•"/>
        <a:defRPr sz="1600" kern="1200">
          <a:solidFill>
            <a:schemeClr val="tx1"/>
          </a:solidFill>
          <a:effectLst>
            <a:outerShdw blurRad="50800" dist="38100" dir="2700000" algn="tl" rotWithShape="0">
              <a:srgbClr val="000000">
                <a:alpha val="48000"/>
              </a:srgbClr>
            </a:outerShdw>
          </a:effectLst>
          <a:latin typeface="+mn-lt"/>
          <a:ea typeface="+mn-ea"/>
          <a:cs typeface="+mn-cs"/>
        </a:defRPr>
      </a:lvl3pPr>
      <a:lvl4pPr marL="1600200" indent="-228600" algn="l" defTabSz="914400" rtl="0" eaLnBrk="1" latinLnBrk="0" hangingPunct="1">
        <a:lnSpc>
          <a:spcPct val="120000"/>
        </a:lnSpc>
        <a:spcBef>
          <a:spcPts val="500"/>
        </a:spcBef>
        <a:buFont typeface="Arial" panose="020B0604020202020204" pitchFamily="34" charset="0"/>
        <a:buChar char="•"/>
        <a:defRPr sz="1400" kern="1200">
          <a:solidFill>
            <a:schemeClr val="tx1"/>
          </a:solidFill>
          <a:effectLst>
            <a:outerShdw blurRad="50800" dist="38100" dir="2700000" algn="tl" rotWithShape="0">
              <a:srgbClr val="000000">
                <a:alpha val="48000"/>
              </a:srgbClr>
            </a:outerShdw>
          </a:effectLst>
          <a:latin typeface="+mn-lt"/>
          <a:ea typeface="+mn-ea"/>
          <a:cs typeface="+mn-cs"/>
        </a:defRPr>
      </a:lvl4pPr>
      <a:lvl5pPr marL="2057400" indent="-228600" algn="l" defTabSz="914400" rtl="0" eaLnBrk="1" latinLnBrk="0" hangingPunct="1">
        <a:lnSpc>
          <a:spcPct val="120000"/>
        </a:lnSpc>
        <a:spcBef>
          <a:spcPts val="500"/>
        </a:spcBef>
        <a:buFont typeface="Arial" panose="020B0604020202020204" pitchFamily="34" charset="0"/>
        <a:buChar char="•"/>
        <a:defRPr sz="1200" kern="1200">
          <a:solidFill>
            <a:schemeClr val="tx1"/>
          </a:solidFill>
          <a:effectLst>
            <a:outerShdw blurRad="50800" dist="38100" dir="2700000" algn="tl" rotWithShape="0">
              <a:srgbClr val="000000">
                <a:alpha val="48000"/>
              </a:srgbClr>
            </a:outerShdw>
          </a:effectLst>
          <a:latin typeface="+mn-lt"/>
          <a:ea typeface="+mn-ea"/>
          <a:cs typeface="+mn-cs"/>
        </a:defRPr>
      </a:lvl5pPr>
      <a:lvl6pPr marL="2514600" indent="-228600" algn="l" defTabSz="914400" rtl="0" eaLnBrk="1" latinLnBrk="0" hangingPunct="1">
        <a:lnSpc>
          <a:spcPct val="120000"/>
        </a:lnSpc>
        <a:spcBef>
          <a:spcPts val="500"/>
        </a:spcBef>
        <a:buFont typeface="Arial" panose="020B0604020202020204" pitchFamily="34" charset="0"/>
        <a:buChar char="•"/>
        <a:defRPr sz="1200" kern="1200">
          <a:solidFill>
            <a:schemeClr val="tx1"/>
          </a:solidFill>
          <a:effectLst>
            <a:outerShdw blurRad="50800" dist="38100" dir="2700000" algn="tl" rotWithShape="0">
              <a:srgbClr val="000000">
                <a:alpha val="48000"/>
              </a:srgbClr>
            </a:outerShdw>
          </a:effectLst>
          <a:latin typeface="+mn-lt"/>
          <a:ea typeface="+mn-ea"/>
          <a:cs typeface="+mn-cs"/>
        </a:defRPr>
      </a:lvl6pPr>
      <a:lvl7pPr marL="2971800" indent="-228600" algn="l" defTabSz="914400" rtl="0" eaLnBrk="1" latinLnBrk="0" hangingPunct="1">
        <a:lnSpc>
          <a:spcPct val="120000"/>
        </a:lnSpc>
        <a:spcBef>
          <a:spcPts val="500"/>
        </a:spcBef>
        <a:buFont typeface="Arial" panose="020B0604020202020204" pitchFamily="34" charset="0"/>
        <a:buChar char="•"/>
        <a:defRPr sz="1200" kern="1200">
          <a:solidFill>
            <a:schemeClr val="tx1"/>
          </a:solidFill>
          <a:effectLst>
            <a:outerShdw blurRad="50800" dist="38100" dir="2700000" algn="tl" rotWithShape="0">
              <a:srgbClr val="000000">
                <a:alpha val="48000"/>
              </a:srgbClr>
            </a:outerShdw>
          </a:effectLst>
          <a:latin typeface="+mn-lt"/>
          <a:ea typeface="+mn-ea"/>
          <a:cs typeface="+mn-cs"/>
        </a:defRPr>
      </a:lvl7pPr>
      <a:lvl8pPr marL="3429000" indent="-228600" algn="l" defTabSz="914400" rtl="0" eaLnBrk="1" latinLnBrk="0" hangingPunct="1">
        <a:lnSpc>
          <a:spcPct val="120000"/>
        </a:lnSpc>
        <a:spcBef>
          <a:spcPts val="500"/>
        </a:spcBef>
        <a:buFont typeface="Arial" panose="020B0604020202020204" pitchFamily="34" charset="0"/>
        <a:buChar char="•"/>
        <a:defRPr sz="1200" kern="1200">
          <a:solidFill>
            <a:schemeClr val="tx1"/>
          </a:solidFill>
          <a:effectLst>
            <a:outerShdw blurRad="50800" dist="38100" dir="2700000" algn="tl" rotWithShape="0">
              <a:srgbClr val="000000">
                <a:alpha val="48000"/>
              </a:srgbClr>
            </a:outerShdw>
          </a:effectLst>
          <a:latin typeface="+mn-lt"/>
          <a:ea typeface="+mn-ea"/>
          <a:cs typeface="+mn-cs"/>
        </a:defRPr>
      </a:lvl8pPr>
      <a:lvl9pPr marL="3886200" indent="-228600" algn="l" defTabSz="914400" rtl="0" eaLnBrk="1" latinLnBrk="0" hangingPunct="1">
        <a:lnSpc>
          <a:spcPct val="120000"/>
        </a:lnSpc>
        <a:spcBef>
          <a:spcPts val="500"/>
        </a:spcBef>
        <a:buFont typeface="Arial" panose="020B0604020202020204" pitchFamily="34" charset="0"/>
        <a:buChar char="•"/>
        <a:defRPr sz="1200" kern="1200">
          <a:solidFill>
            <a:schemeClr val="tx1"/>
          </a:solidFill>
          <a:effectLst>
            <a:outerShdw blurRad="50800" dist="38100" dir="2700000" algn="tl" rotWithShape="0">
              <a:srgbClr val="000000">
                <a:alpha val="48000"/>
              </a:srgbClr>
            </a:outerShdw>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Telephone Triage</a:t>
            </a:r>
            <a:endParaRPr lang="en-US" dirty="0"/>
          </a:p>
        </p:txBody>
      </p:sp>
      <p:sp>
        <p:nvSpPr>
          <p:cNvPr id="3" name="Subtitle 2"/>
          <p:cNvSpPr>
            <a:spLocks noGrp="1"/>
          </p:cNvSpPr>
          <p:nvPr>
            <p:ph type="subTitle" idx="1"/>
          </p:nvPr>
        </p:nvSpPr>
        <p:spPr/>
        <p:txBody>
          <a:bodyPr/>
          <a:lstStyle/>
          <a:p>
            <a:r>
              <a:rPr lang="en-US" dirty="0" smtClean="0"/>
              <a:t>Symptoms in Children (The Basics)</a:t>
            </a:r>
            <a:endParaRPr lang="en-US" dirty="0"/>
          </a:p>
        </p:txBody>
      </p:sp>
    </p:spTree>
    <p:extLst>
      <p:ext uri="{BB962C8B-B14F-4D97-AF65-F5344CB8AC3E}">
        <p14:creationId xmlns:p14="http://schemas.microsoft.com/office/powerpoint/2010/main" val="305480222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Parent Advisory Protocol</a:t>
            </a:r>
            <a:endParaRPr lang="en-US" dirty="0"/>
          </a:p>
        </p:txBody>
      </p:sp>
      <p:sp>
        <p:nvSpPr>
          <p:cNvPr id="3" name="Content Placeholder 2"/>
          <p:cNvSpPr>
            <a:spLocks noGrp="1"/>
          </p:cNvSpPr>
          <p:nvPr>
            <p:ph idx="1"/>
          </p:nvPr>
        </p:nvSpPr>
        <p:spPr/>
        <p:txBody>
          <a:bodyPr/>
          <a:lstStyle/>
          <a:p>
            <a:r>
              <a:rPr lang="en-US" dirty="0" smtClean="0"/>
              <a:t>Parents should remain calm and apply pressure to the child’s nose</a:t>
            </a:r>
          </a:p>
          <a:p>
            <a:r>
              <a:rPr lang="en-US" dirty="0" smtClean="0"/>
              <a:t>Limit the use of any nonsteroidal anti-inflammatory drugs, as they prevent blood clotting.</a:t>
            </a:r>
          </a:p>
          <a:p>
            <a:r>
              <a:rPr lang="en-US" dirty="0" smtClean="0"/>
              <a:t>Ask the parent about family history or clotting problems or high blood pressure that might be contributing to the nosebleeds.</a:t>
            </a:r>
          </a:p>
          <a:p>
            <a:r>
              <a:rPr lang="en-US" dirty="0" smtClean="0"/>
              <a:t>If home remedies and pressure have not stopped the bleeding, admit the child into the office to cauterize the blood vessels in the nose or to resolve the condition in another manner.</a:t>
            </a:r>
            <a:endParaRPr lang="en-US" dirty="0"/>
          </a:p>
        </p:txBody>
      </p:sp>
    </p:spTree>
    <p:extLst>
      <p:ext uri="{BB962C8B-B14F-4D97-AF65-F5344CB8AC3E}">
        <p14:creationId xmlns:p14="http://schemas.microsoft.com/office/powerpoint/2010/main" val="1291939501"/>
      </p:ext>
    </p:extLst>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Potential treatment:</a:t>
            </a:r>
            <a:endParaRPr lang="en-US" dirty="0"/>
          </a:p>
        </p:txBody>
      </p:sp>
      <p:sp>
        <p:nvSpPr>
          <p:cNvPr id="3" name="Content Placeholder 2"/>
          <p:cNvSpPr>
            <a:spLocks noGrp="1"/>
          </p:cNvSpPr>
          <p:nvPr>
            <p:ph idx="1"/>
          </p:nvPr>
        </p:nvSpPr>
        <p:spPr/>
        <p:txBody>
          <a:bodyPr>
            <a:normAutofit lnSpcReduction="10000"/>
          </a:bodyPr>
          <a:lstStyle/>
          <a:p>
            <a:pPr marL="457200" indent="-457200">
              <a:buFont typeface="+mj-lt"/>
              <a:buAutoNum type="arabicPeriod"/>
            </a:pPr>
            <a:r>
              <a:rPr lang="en-US" dirty="0" smtClean="0"/>
              <a:t>Avoid feeding child solid foods for 1-2 days when diarrhea is serious.   Older children may have soda crackers, dry toast, or pretzels.</a:t>
            </a:r>
          </a:p>
          <a:p>
            <a:pPr marL="457200" indent="-457200">
              <a:buFont typeface="+mj-lt"/>
              <a:buAutoNum type="arabicPeriod"/>
            </a:pPr>
            <a:r>
              <a:rPr lang="en-US" dirty="0" smtClean="0"/>
              <a:t>Provide child with PLENTY of fluids every 2-3 hours</a:t>
            </a:r>
          </a:p>
          <a:p>
            <a:pPr lvl="1"/>
            <a:r>
              <a:rPr lang="en-US" dirty="0" err="1" smtClean="0"/>
              <a:t>Pedialyte</a:t>
            </a:r>
            <a:r>
              <a:rPr lang="en-US" dirty="0" smtClean="0"/>
              <a:t> for infants or older children</a:t>
            </a:r>
          </a:p>
          <a:p>
            <a:pPr lvl="1"/>
            <a:r>
              <a:rPr lang="en-US" dirty="0" smtClean="0"/>
              <a:t>Water (and/or </a:t>
            </a:r>
            <a:r>
              <a:rPr lang="en-US" dirty="0" err="1" smtClean="0"/>
              <a:t>Jell-o</a:t>
            </a:r>
            <a:r>
              <a:rPr lang="en-US" dirty="0" smtClean="0"/>
              <a:t> water, non-red), sweet tea (weak), soft drinks (flat), popsicles</a:t>
            </a:r>
          </a:p>
          <a:p>
            <a:pPr marL="342900" indent="-342900">
              <a:buFont typeface="+mj-lt"/>
              <a:buAutoNum type="arabicPeriod"/>
            </a:pPr>
            <a:r>
              <a:rPr lang="en-US" dirty="0" smtClean="0"/>
              <a:t>Second day: half-strength milk/formula for younger children with bland food in small amounts (lamb, rice cereal, applesauce, etc.)</a:t>
            </a:r>
          </a:p>
          <a:p>
            <a:pPr marL="342900" indent="-342900">
              <a:buFont typeface="+mj-lt"/>
              <a:buAutoNum type="arabicPeriod"/>
            </a:pPr>
            <a:r>
              <a:rPr lang="en-US" dirty="0" smtClean="0"/>
              <a:t>Third day: full-strength milk/formula and normal solid-food diet if diarrhea has improved.</a:t>
            </a:r>
            <a:endParaRPr lang="en-US" dirty="0"/>
          </a:p>
        </p:txBody>
      </p:sp>
    </p:spTree>
    <p:extLst>
      <p:ext uri="{BB962C8B-B14F-4D97-AF65-F5344CB8AC3E}">
        <p14:creationId xmlns:p14="http://schemas.microsoft.com/office/powerpoint/2010/main" val="1673725037"/>
      </p:ext>
    </p:extLst>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3795" y="218363"/>
            <a:ext cx="10353761" cy="532264"/>
          </a:xfrm>
        </p:spPr>
        <p:txBody>
          <a:bodyPr>
            <a:normAutofit fontScale="90000"/>
          </a:bodyPr>
          <a:lstStyle/>
          <a:p>
            <a:r>
              <a:rPr lang="en-US" dirty="0" smtClean="0"/>
              <a:t>Constipation</a:t>
            </a:r>
            <a:endParaRPr lang="en-US" dirty="0"/>
          </a:p>
        </p:txBody>
      </p:sp>
      <p:sp>
        <p:nvSpPr>
          <p:cNvPr id="3" name="Content Placeholder 2"/>
          <p:cNvSpPr>
            <a:spLocks noGrp="1"/>
          </p:cNvSpPr>
          <p:nvPr>
            <p:ph idx="1"/>
          </p:nvPr>
        </p:nvSpPr>
        <p:spPr>
          <a:xfrm>
            <a:off x="913795" y="750627"/>
            <a:ext cx="10353762" cy="5854889"/>
          </a:xfrm>
        </p:spPr>
        <p:txBody>
          <a:bodyPr>
            <a:normAutofit fontScale="92500" lnSpcReduction="10000"/>
          </a:bodyPr>
          <a:lstStyle/>
          <a:p>
            <a:r>
              <a:rPr lang="en-US" dirty="0" smtClean="0"/>
              <a:t>Telephone Triage Tree:</a:t>
            </a:r>
          </a:p>
          <a:p>
            <a:pPr marL="0" indent="0">
              <a:buNone/>
            </a:pPr>
            <a:r>
              <a:rPr lang="en-US" dirty="0" smtClean="0"/>
              <a:t>Discomfort or strain while having bowel movement – Stool is too hard or large</a:t>
            </a:r>
          </a:p>
          <a:p>
            <a:pPr marL="0" indent="0">
              <a:buNone/>
            </a:pPr>
            <a:r>
              <a:rPr lang="en-US" dirty="0" smtClean="0"/>
              <a:t>Some abnormality of the body preventing bowel movement</a:t>
            </a:r>
          </a:p>
          <a:p>
            <a:r>
              <a:rPr lang="en-US" dirty="0" smtClean="0"/>
              <a:t>Child cannot pass stool without tearing anus, becomes fearful, and refuses to pass stool- prolongs constipation</a:t>
            </a:r>
          </a:p>
          <a:p>
            <a:r>
              <a:rPr lang="en-US" dirty="0" smtClean="0"/>
              <a:t>Obstruction may occur if not treated</a:t>
            </a:r>
          </a:p>
          <a:p>
            <a:pPr lvl="1"/>
            <a:r>
              <a:rPr lang="en-US" dirty="0" smtClean="0"/>
              <a:t>Abdominal/rectal pain</a:t>
            </a:r>
          </a:p>
          <a:p>
            <a:pPr lvl="1"/>
            <a:r>
              <a:rPr lang="en-US" dirty="0" smtClean="0"/>
              <a:t>Overflow diarrhea</a:t>
            </a:r>
          </a:p>
          <a:p>
            <a:r>
              <a:rPr lang="en-US" dirty="0" smtClean="0"/>
              <a:t>Possible causes:</a:t>
            </a:r>
          </a:p>
          <a:p>
            <a:pPr lvl="1"/>
            <a:r>
              <a:rPr lang="en-US" dirty="0" smtClean="0"/>
              <a:t>Too little fiber, dehydration, etc.</a:t>
            </a:r>
          </a:p>
          <a:p>
            <a:pPr lvl="1"/>
            <a:r>
              <a:rPr lang="en-US" dirty="0" smtClean="0"/>
              <a:t>Too much cheese, milk, yogurt</a:t>
            </a:r>
          </a:p>
          <a:p>
            <a:pPr lvl="1"/>
            <a:r>
              <a:rPr lang="en-US" dirty="0" smtClean="0"/>
              <a:t>Anal fissure</a:t>
            </a:r>
          </a:p>
          <a:p>
            <a:pPr lvl="1"/>
            <a:r>
              <a:rPr lang="en-US" dirty="0" smtClean="0"/>
              <a:t>Narrowing of anus (congenital), obstruction from </a:t>
            </a:r>
            <a:r>
              <a:rPr lang="en-US" dirty="0" err="1" smtClean="0"/>
              <a:t>Hirschsprung’s</a:t>
            </a:r>
            <a:r>
              <a:rPr lang="en-US" dirty="0" smtClean="0"/>
              <a:t> disease</a:t>
            </a:r>
          </a:p>
          <a:p>
            <a:pPr lvl="1"/>
            <a:r>
              <a:rPr lang="en-US" dirty="0" smtClean="0"/>
              <a:t>Hypothyroidism and other disorders</a:t>
            </a:r>
          </a:p>
          <a:p>
            <a:pPr lvl="1"/>
            <a:r>
              <a:rPr lang="en-US" dirty="0" smtClean="0"/>
              <a:t>Infection – perianal streptococcal cellulitis</a:t>
            </a:r>
          </a:p>
        </p:txBody>
      </p:sp>
    </p:spTree>
    <p:extLst>
      <p:ext uri="{BB962C8B-B14F-4D97-AF65-F5344CB8AC3E}">
        <p14:creationId xmlns:p14="http://schemas.microsoft.com/office/powerpoint/2010/main" val="121668246"/>
      </p:ext>
    </p:extLst>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Does child have severe abdominal/rectal pain (with crying)?</a:t>
            </a:r>
          </a:p>
          <a:p>
            <a:pPr lvl="1"/>
            <a:r>
              <a:rPr lang="en-US" dirty="0" smtClean="0"/>
              <a:t>If YES, set appointment to see patient ASAP (within 1-2 hours)</a:t>
            </a:r>
            <a:endParaRPr lang="en-US" dirty="0"/>
          </a:p>
        </p:txBody>
      </p:sp>
    </p:spTree>
    <p:extLst>
      <p:ext uri="{BB962C8B-B14F-4D97-AF65-F5344CB8AC3E}">
        <p14:creationId xmlns:p14="http://schemas.microsoft.com/office/powerpoint/2010/main" val="1313184330"/>
      </p:ext>
    </p:extLst>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strain when having a bowel movement?</a:t>
            </a:r>
            <a:endParaRPr lang="en-US" dirty="0"/>
          </a:p>
        </p:txBody>
      </p:sp>
      <p:sp>
        <p:nvSpPr>
          <p:cNvPr id="3" name="Content Placeholder 2"/>
          <p:cNvSpPr>
            <a:spLocks noGrp="1"/>
          </p:cNvSpPr>
          <p:nvPr>
            <p:ph idx="1"/>
          </p:nvPr>
        </p:nvSpPr>
        <p:spPr/>
        <p:txBody>
          <a:bodyPr/>
          <a:lstStyle/>
          <a:p>
            <a:r>
              <a:rPr lang="en-US" dirty="0" smtClean="0"/>
              <a:t>Are stools hard?</a:t>
            </a:r>
          </a:p>
          <a:p>
            <a:pPr lvl="1"/>
            <a:r>
              <a:rPr lang="en-US" dirty="0" smtClean="0"/>
              <a:t>If YES, set same-day appointment to see patient</a:t>
            </a:r>
            <a:endParaRPr lang="en-US" dirty="0"/>
          </a:p>
        </p:txBody>
      </p:sp>
    </p:spTree>
    <p:extLst>
      <p:ext uri="{BB962C8B-B14F-4D97-AF65-F5344CB8AC3E}">
        <p14:creationId xmlns:p14="http://schemas.microsoft.com/office/powerpoint/2010/main" val="2787610569"/>
      </p:ext>
    </p:extLst>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blood in the stool?</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131082221"/>
      </p:ext>
    </p:extLst>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you breastfeeding this child?</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3937358242"/>
      </p:ext>
    </p:extLst>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this problem keep recurring?</a:t>
            </a:r>
            <a:endParaRPr lang="en-US" dirty="0"/>
          </a:p>
        </p:txBody>
      </p:sp>
      <p:sp>
        <p:nvSpPr>
          <p:cNvPr id="3" name="Content Placeholder 2"/>
          <p:cNvSpPr>
            <a:spLocks noGrp="1"/>
          </p:cNvSpPr>
          <p:nvPr>
            <p:ph idx="1"/>
          </p:nvPr>
        </p:nvSpPr>
        <p:spPr/>
        <p:txBody>
          <a:bodyPr/>
          <a:lstStyle/>
          <a:p>
            <a:r>
              <a:rPr lang="en-US" dirty="0" smtClean="0"/>
              <a:t>If YES set appointment to see patient within 3 days</a:t>
            </a:r>
            <a:endParaRPr lang="en-US" dirty="0"/>
          </a:p>
        </p:txBody>
      </p:sp>
    </p:spTree>
    <p:extLst>
      <p:ext uri="{BB962C8B-B14F-4D97-AF65-F5344CB8AC3E}">
        <p14:creationId xmlns:p14="http://schemas.microsoft.com/office/powerpoint/2010/main" val="1500000380"/>
      </p:ext>
    </p:extLst>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recurring fecal soiling of child’s underwear?</a:t>
            </a:r>
            <a:endParaRPr lang="en-US" dirty="0"/>
          </a:p>
        </p:txBody>
      </p:sp>
      <p:sp>
        <p:nvSpPr>
          <p:cNvPr id="3" name="Content Placeholder 2"/>
          <p:cNvSpPr>
            <a:spLocks noGrp="1"/>
          </p:cNvSpPr>
          <p:nvPr>
            <p:ph idx="1"/>
          </p:nvPr>
        </p:nvSpPr>
        <p:spPr/>
        <p:txBody>
          <a:bodyPr/>
          <a:lstStyle/>
          <a:p>
            <a:r>
              <a:rPr lang="en-US" dirty="0" smtClean="0"/>
              <a:t>If YES, set appointment to see patient in 4+ days</a:t>
            </a:r>
            <a:endParaRPr lang="en-US" dirty="0"/>
          </a:p>
        </p:txBody>
      </p:sp>
    </p:spTree>
    <p:extLst>
      <p:ext uri="{BB962C8B-B14F-4D97-AF65-F5344CB8AC3E}">
        <p14:creationId xmlns:p14="http://schemas.microsoft.com/office/powerpoint/2010/main" val="4119798111"/>
      </p:ext>
    </p:extLst>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Colds</a:t>
            </a:r>
            <a:endParaRPr lang="en-US" dirty="0"/>
          </a:p>
        </p:txBody>
      </p:sp>
      <p:sp>
        <p:nvSpPr>
          <p:cNvPr id="3" name="Content Placeholder 2"/>
          <p:cNvSpPr>
            <a:spLocks noGrp="1"/>
          </p:cNvSpPr>
          <p:nvPr>
            <p:ph idx="1"/>
          </p:nvPr>
        </p:nvSpPr>
        <p:spPr/>
        <p:txBody>
          <a:bodyPr/>
          <a:lstStyle/>
          <a:p>
            <a:r>
              <a:rPr lang="en-US" dirty="0" smtClean="0"/>
              <a:t>Telephone Triage Tree</a:t>
            </a:r>
          </a:p>
          <a:p>
            <a:pPr lvl="1"/>
            <a:r>
              <a:rPr lang="en-US" dirty="0" smtClean="0"/>
              <a:t>No cure for the common cold</a:t>
            </a:r>
          </a:p>
          <a:p>
            <a:pPr lvl="2"/>
            <a:r>
              <a:rPr lang="en-US" dirty="0" smtClean="0"/>
              <a:t>Antibiotics have no effect on viruses</a:t>
            </a:r>
          </a:p>
          <a:p>
            <a:pPr lvl="2"/>
            <a:r>
              <a:rPr lang="en-US" dirty="0" smtClean="0"/>
              <a:t>Nose drops, antihistamines, and decongestants help but do not cure</a:t>
            </a:r>
          </a:p>
          <a:p>
            <a:pPr lvl="1"/>
            <a:r>
              <a:rPr lang="en-US" dirty="0" smtClean="0"/>
              <a:t>Be empathetic to the stress of the parent and child (missing work and school, late nights, missed vacations, etc.)</a:t>
            </a:r>
          </a:p>
          <a:p>
            <a:pPr lvl="1"/>
            <a:r>
              <a:rPr lang="en-US" dirty="0" smtClean="0"/>
              <a:t>Avoid over-medicating, which could lead to further complications.</a:t>
            </a:r>
          </a:p>
          <a:p>
            <a:pPr lvl="2"/>
            <a:r>
              <a:rPr lang="en-US" dirty="0" smtClean="0"/>
              <a:t>Watch for signs of complications (pneumonia, ear or sinus infection, bronchitis, etc.)</a:t>
            </a:r>
            <a:endParaRPr lang="en-US" dirty="0"/>
          </a:p>
        </p:txBody>
      </p:sp>
    </p:spTree>
    <p:extLst>
      <p:ext uri="{BB962C8B-B14F-4D97-AF65-F5344CB8AC3E}">
        <p14:creationId xmlns:p14="http://schemas.microsoft.com/office/powerpoint/2010/main" val="1839884774"/>
      </p:ext>
    </p:extLst>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Depending on age, clinician may want patient to come into office</a:t>
            </a:r>
            <a:endParaRPr lang="en-US" dirty="0"/>
          </a:p>
        </p:txBody>
      </p:sp>
    </p:spTree>
    <p:extLst>
      <p:ext uri="{BB962C8B-B14F-4D97-AF65-F5344CB8AC3E}">
        <p14:creationId xmlns:p14="http://schemas.microsoft.com/office/powerpoint/2010/main" val="5266426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Head Injury</a:t>
            </a:r>
            <a:endParaRPr lang="en-US" dirty="0"/>
          </a:p>
        </p:txBody>
      </p:sp>
      <p:sp>
        <p:nvSpPr>
          <p:cNvPr id="3" name="Content Placeholder 2"/>
          <p:cNvSpPr>
            <a:spLocks noGrp="1"/>
          </p:cNvSpPr>
          <p:nvPr>
            <p:ph idx="1"/>
          </p:nvPr>
        </p:nvSpPr>
        <p:spPr/>
        <p:txBody>
          <a:bodyPr/>
          <a:lstStyle/>
          <a:p>
            <a:r>
              <a:rPr lang="en-US" dirty="0" smtClean="0"/>
              <a:t>Use Telephone Triage Tree</a:t>
            </a:r>
          </a:p>
          <a:p>
            <a:pPr lvl="1"/>
            <a:r>
              <a:rPr lang="en-US" dirty="0" smtClean="0"/>
              <a:t>Under the following circumstances, a child should be seen immediately</a:t>
            </a:r>
          </a:p>
          <a:p>
            <a:pPr lvl="2"/>
            <a:r>
              <a:rPr lang="en-US" dirty="0" smtClean="0"/>
              <a:t>Child has been in a serious accident and received trauma to multiple areas of the body</a:t>
            </a:r>
          </a:p>
          <a:p>
            <a:pPr lvl="2"/>
            <a:r>
              <a:rPr lang="en-US" dirty="0" smtClean="0"/>
              <a:t>If injuries are suspected to be a result of child abuse</a:t>
            </a:r>
          </a:p>
          <a:p>
            <a:pPr lvl="2"/>
            <a:r>
              <a:rPr lang="en-US" dirty="0" smtClean="0"/>
              <a:t>They are displaying mental confusion after a serious head injury</a:t>
            </a:r>
            <a:endParaRPr lang="en-US" dirty="0"/>
          </a:p>
        </p:txBody>
      </p:sp>
    </p:spTree>
    <p:extLst>
      <p:ext uri="{BB962C8B-B14F-4D97-AF65-F5344CB8AC3E}">
        <p14:creationId xmlns:p14="http://schemas.microsoft.com/office/powerpoint/2010/main" val="2743678693"/>
      </p:ext>
    </p:extLst>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the cold been present?</a:t>
            </a:r>
            <a:endParaRPr lang="en-US" dirty="0"/>
          </a:p>
        </p:txBody>
      </p:sp>
      <p:sp>
        <p:nvSpPr>
          <p:cNvPr id="3" name="Content Placeholder 2"/>
          <p:cNvSpPr>
            <a:spLocks noGrp="1"/>
          </p:cNvSpPr>
          <p:nvPr>
            <p:ph idx="1"/>
          </p:nvPr>
        </p:nvSpPr>
        <p:spPr/>
        <p:txBody>
          <a:bodyPr/>
          <a:lstStyle/>
          <a:p>
            <a:r>
              <a:rPr lang="en-US" dirty="0" smtClean="0"/>
              <a:t>If cold has lasted longer than 4 days and is progressively worsening, set a same-day appointment to see patient</a:t>
            </a:r>
            <a:endParaRPr lang="en-US" dirty="0"/>
          </a:p>
        </p:txBody>
      </p:sp>
    </p:spTree>
    <p:extLst>
      <p:ext uri="{BB962C8B-B14F-4D97-AF65-F5344CB8AC3E}">
        <p14:creationId xmlns:p14="http://schemas.microsoft.com/office/powerpoint/2010/main" val="2589852242"/>
      </p:ext>
    </p:extLst>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Does your child have any other serious or chronic medical disorders?</a:t>
            </a:r>
            <a:endParaRPr lang="en-US" dirty="0"/>
          </a:p>
        </p:txBody>
      </p:sp>
      <p:sp>
        <p:nvSpPr>
          <p:cNvPr id="3" name="Content Placeholder 2"/>
          <p:cNvSpPr>
            <a:spLocks noGrp="1"/>
          </p:cNvSpPr>
          <p:nvPr>
            <p:ph idx="1"/>
          </p:nvPr>
        </p:nvSpPr>
        <p:spPr/>
        <p:txBody>
          <a:bodyPr/>
          <a:lstStyle/>
          <a:p>
            <a:r>
              <a:rPr lang="en-US" dirty="0" smtClean="0"/>
              <a:t>If child has asthma, heart disease, </a:t>
            </a:r>
            <a:r>
              <a:rPr lang="en-US" dirty="0" err="1" smtClean="0"/>
              <a:t>nephrosis</a:t>
            </a:r>
            <a:r>
              <a:rPr lang="en-US" dirty="0" smtClean="0"/>
              <a:t>, or diabetes, set an appointment to see patient ASAP (within 1-2 hours)</a:t>
            </a:r>
            <a:endParaRPr lang="en-US" dirty="0"/>
          </a:p>
        </p:txBody>
      </p:sp>
    </p:spTree>
    <p:extLst>
      <p:ext uri="{BB962C8B-B14F-4D97-AF65-F5344CB8AC3E}">
        <p14:creationId xmlns:p14="http://schemas.microsoft.com/office/powerpoint/2010/main" val="3711692224"/>
      </p:ext>
    </p:extLst>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there any other symptoms?</a:t>
            </a:r>
            <a:endParaRPr lang="en-US" dirty="0"/>
          </a:p>
        </p:txBody>
      </p:sp>
      <p:sp>
        <p:nvSpPr>
          <p:cNvPr id="3" name="Content Placeholder 2"/>
          <p:cNvSpPr>
            <a:spLocks noGrp="1"/>
          </p:cNvSpPr>
          <p:nvPr>
            <p:ph idx="1"/>
          </p:nvPr>
        </p:nvSpPr>
        <p:spPr>
          <a:xfrm>
            <a:off x="913795" y="1624083"/>
            <a:ext cx="10353762" cy="4612943"/>
          </a:xfrm>
        </p:spPr>
        <p:txBody>
          <a:bodyPr>
            <a:normAutofit/>
          </a:bodyPr>
          <a:lstStyle/>
          <a:p>
            <a:r>
              <a:rPr lang="en-US" dirty="0" smtClean="0"/>
              <a:t>Child has serious headache or stiff neck, is breathing with difficulty, and/or has a fever exceeding 104 degrees F</a:t>
            </a:r>
          </a:p>
          <a:p>
            <a:pPr lvl="1"/>
            <a:r>
              <a:rPr lang="en-US" dirty="0" smtClean="0"/>
              <a:t>Set appointment to see patient ASAP (within 1-2 hours)</a:t>
            </a:r>
          </a:p>
          <a:p>
            <a:r>
              <a:rPr lang="en-US" dirty="0" smtClean="0"/>
              <a:t>Child has any of the following:</a:t>
            </a:r>
          </a:p>
          <a:p>
            <a:pPr lvl="1"/>
            <a:r>
              <a:rPr lang="en-US" dirty="0" smtClean="0"/>
              <a:t>Fever over 102 </a:t>
            </a:r>
            <a:r>
              <a:rPr lang="en-US" dirty="0" err="1" smtClean="0"/>
              <a:t>degress</a:t>
            </a:r>
            <a:r>
              <a:rPr lang="en-US" dirty="0" smtClean="0"/>
              <a:t> F for longer than 48 hours</a:t>
            </a:r>
          </a:p>
          <a:p>
            <a:pPr lvl="1"/>
            <a:r>
              <a:rPr lang="en-US" dirty="0" smtClean="0"/>
              <a:t>May have congestion or sinus headache</a:t>
            </a:r>
          </a:p>
          <a:p>
            <a:pPr lvl="1"/>
            <a:r>
              <a:rPr lang="en-US" dirty="0" smtClean="0"/>
              <a:t>Acting ill instead of playing</a:t>
            </a:r>
          </a:p>
          <a:p>
            <a:pPr lvl="1"/>
            <a:r>
              <a:rPr lang="en-US" dirty="0" smtClean="0"/>
              <a:t>Chest pain/cough (persistent or productive)</a:t>
            </a:r>
          </a:p>
          <a:p>
            <a:pPr lvl="1"/>
            <a:r>
              <a:rPr lang="en-US" dirty="0" smtClean="0"/>
              <a:t>Sore throat</a:t>
            </a:r>
          </a:p>
          <a:p>
            <a:pPr lvl="1"/>
            <a:r>
              <a:rPr lang="en-US" dirty="0" smtClean="0"/>
              <a:t>Earache</a:t>
            </a:r>
          </a:p>
          <a:p>
            <a:pPr lvl="2"/>
            <a:r>
              <a:rPr lang="en-US" dirty="0" smtClean="0"/>
              <a:t>Set same-day appointment to see patient</a:t>
            </a:r>
            <a:endParaRPr lang="en-US" dirty="0"/>
          </a:p>
        </p:txBody>
      </p:sp>
    </p:spTree>
    <p:extLst>
      <p:ext uri="{BB962C8B-B14F-4D97-AF65-F5344CB8AC3E}">
        <p14:creationId xmlns:p14="http://schemas.microsoft.com/office/powerpoint/2010/main" val="833316163"/>
      </p:ext>
    </p:extLst>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Asthma</a:t>
            </a:r>
            <a:endParaRPr lang="en-US" dirty="0"/>
          </a:p>
        </p:txBody>
      </p:sp>
      <p:sp>
        <p:nvSpPr>
          <p:cNvPr id="3" name="Content Placeholder 2"/>
          <p:cNvSpPr>
            <a:spLocks noGrp="1"/>
          </p:cNvSpPr>
          <p:nvPr>
            <p:ph idx="1"/>
          </p:nvPr>
        </p:nvSpPr>
        <p:spPr>
          <a:xfrm>
            <a:off x="913795" y="1569493"/>
            <a:ext cx="10353762" cy="4967785"/>
          </a:xfrm>
        </p:spPr>
        <p:txBody>
          <a:bodyPr>
            <a:normAutofit/>
          </a:bodyPr>
          <a:lstStyle/>
          <a:p>
            <a:r>
              <a:rPr lang="en-US" dirty="0" smtClean="0"/>
              <a:t>Childhood’s most common chronic ailment – Overactive, inflamed bronchioles</a:t>
            </a:r>
          </a:p>
          <a:p>
            <a:r>
              <a:rPr lang="en-US" dirty="0" smtClean="0"/>
              <a:t>Telephone Triage Tree</a:t>
            </a:r>
          </a:p>
          <a:p>
            <a:r>
              <a:rPr lang="en-US" b="1" dirty="0" smtClean="0"/>
              <a:t>SYMPTOMS:</a:t>
            </a:r>
          </a:p>
          <a:p>
            <a:pPr lvl="1"/>
            <a:r>
              <a:rPr lang="en-US" dirty="0" smtClean="0"/>
              <a:t>Attacks triggered by exercise, upper respiratory illness, colds, allergies, etc. – can be prevented with inhaler</a:t>
            </a:r>
          </a:p>
          <a:p>
            <a:pPr lvl="1"/>
            <a:r>
              <a:rPr lang="en-US" dirty="0" smtClean="0"/>
              <a:t>Asthma attack starts with shortness of breath, wheezing when breathing out, tightness in chest</a:t>
            </a:r>
          </a:p>
          <a:p>
            <a:r>
              <a:rPr lang="en-US" b="1" dirty="0" smtClean="0"/>
              <a:t>POTENTIAL TREATMENT BY PHYSICIAN:</a:t>
            </a:r>
          </a:p>
          <a:p>
            <a:pPr lvl="1"/>
            <a:r>
              <a:rPr lang="en-US" dirty="0" smtClean="0"/>
              <a:t>Anti-inflammatory agents (inhaled topical steroids)</a:t>
            </a:r>
          </a:p>
          <a:p>
            <a:pPr lvl="1"/>
            <a:r>
              <a:rPr lang="en-US" dirty="0" smtClean="0"/>
              <a:t>Nebulizer machine or inhaler distributed drugs (with or without anti-inflammatory drugs)</a:t>
            </a:r>
            <a:endParaRPr lang="en-US" dirty="0"/>
          </a:p>
        </p:txBody>
      </p:sp>
    </p:spTree>
    <p:extLst>
      <p:ext uri="{BB962C8B-B14F-4D97-AF65-F5344CB8AC3E}">
        <p14:creationId xmlns:p14="http://schemas.microsoft.com/office/powerpoint/2010/main" val="1939746305"/>
      </p:ext>
    </p:extLst>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Is the child wheezing, coughing, both?</a:t>
            </a:r>
          </a:p>
          <a:p>
            <a:r>
              <a:rPr lang="en-US" dirty="0" smtClean="0"/>
              <a:t>Do you already know that s/he has asthma?</a:t>
            </a:r>
          </a:p>
          <a:p>
            <a:pPr lvl="1"/>
            <a:r>
              <a:rPr lang="en-US" dirty="0" smtClean="0"/>
              <a:t>If YES, see following slides</a:t>
            </a:r>
          </a:p>
          <a:p>
            <a:pPr lvl="2"/>
            <a:r>
              <a:rPr lang="en-US" dirty="0" smtClean="0"/>
              <a:t>If NO (child was not known to have asthma), see final slide</a:t>
            </a:r>
          </a:p>
        </p:txBody>
      </p:sp>
    </p:spTree>
    <p:extLst>
      <p:ext uri="{BB962C8B-B14F-4D97-AF65-F5344CB8AC3E}">
        <p14:creationId xmlns:p14="http://schemas.microsoft.com/office/powerpoint/2010/main" val="1411859297"/>
      </p:ext>
    </p:extLst>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54843" y="609600"/>
            <a:ext cx="11382232" cy="1326321"/>
          </a:xfrm>
        </p:spPr>
        <p:txBody>
          <a:bodyPr/>
          <a:lstStyle/>
          <a:p>
            <a:r>
              <a:rPr lang="en-US" dirty="0" smtClean="0"/>
              <a:t>Is the child having trouble Breathing?</a:t>
            </a:r>
            <a:endParaRPr lang="en-US" dirty="0"/>
          </a:p>
        </p:txBody>
      </p:sp>
      <p:sp>
        <p:nvSpPr>
          <p:cNvPr id="3" name="Content Placeholder 2"/>
          <p:cNvSpPr>
            <a:spLocks noGrp="1"/>
          </p:cNvSpPr>
          <p:nvPr>
            <p:ph idx="1"/>
          </p:nvPr>
        </p:nvSpPr>
        <p:spPr/>
        <p:txBody>
          <a:bodyPr/>
          <a:lstStyle/>
          <a:p>
            <a:r>
              <a:rPr lang="en-US" dirty="0" smtClean="0"/>
              <a:t>Has medication been used?</a:t>
            </a:r>
          </a:p>
          <a:p>
            <a:pPr lvl="1"/>
            <a:r>
              <a:rPr lang="en-US" dirty="0" smtClean="0"/>
              <a:t>If child has poor color or blue lips, is struggling/straining to breathe even after medication, and/or is unable to speak in sentences, call EMS/911</a:t>
            </a:r>
          </a:p>
          <a:p>
            <a:pPr lvl="1"/>
            <a:r>
              <a:rPr lang="en-US" dirty="0" smtClean="0"/>
              <a:t>If child is not struggling to breath, see slide asking about breathing patterns slide</a:t>
            </a:r>
          </a:p>
          <a:p>
            <a:pPr lvl="1"/>
            <a:r>
              <a:rPr lang="en-US" dirty="0" smtClean="0"/>
              <a:t>If child is struggling to breathe (but less serious than mentioned before) or is not responding to normal inhaler medications, set up an appointment to see patient ASAP (within 1-2 hours) </a:t>
            </a:r>
            <a:endParaRPr lang="en-US" dirty="0"/>
          </a:p>
        </p:txBody>
      </p:sp>
    </p:spTree>
    <p:extLst>
      <p:ext uri="{BB962C8B-B14F-4D97-AF65-F5344CB8AC3E}">
        <p14:creationId xmlns:p14="http://schemas.microsoft.com/office/powerpoint/2010/main" val="3992155087"/>
      </p:ext>
    </p:extLst>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 you have a peak flow meter?</a:t>
            </a:r>
            <a:endParaRPr lang="en-US" dirty="0"/>
          </a:p>
        </p:txBody>
      </p:sp>
      <p:sp>
        <p:nvSpPr>
          <p:cNvPr id="3" name="Content Placeholder 2"/>
          <p:cNvSpPr>
            <a:spLocks noGrp="1"/>
          </p:cNvSpPr>
          <p:nvPr>
            <p:ph idx="1"/>
          </p:nvPr>
        </p:nvSpPr>
        <p:spPr/>
        <p:txBody>
          <a:bodyPr/>
          <a:lstStyle/>
          <a:p>
            <a:r>
              <a:rPr lang="en-US" dirty="0" smtClean="0"/>
              <a:t>How does the child’s flow compare with the child’s personal best?</a:t>
            </a:r>
          </a:p>
          <a:p>
            <a:pPr lvl="1"/>
            <a:r>
              <a:rPr lang="en-US" dirty="0" smtClean="0"/>
              <a:t>Patient’s peak flow is less than 50% of personal best, set appointment to see patient ASAP (within 1-2 hours)</a:t>
            </a:r>
            <a:endParaRPr lang="en-US" dirty="0"/>
          </a:p>
        </p:txBody>
      </p:sp>
    </p:spTree>
    <p:extLst>
      <p:ext uri="{BB962C8B-B14F-4D97-AF65-F5344CB8AC3E}">
        <p14:creationId xmlns:p14="http://schemas.microsoft.com/office/powerpoint/2010/main" val="19460861"/>
      </p:ext>
    </p:extLst>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Has the child been hospitalized or seen in the emergency room for asthma in the past year?</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3564076395"/>
      </p:ext>
    </p:extLst>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Has steroid medication (such as prednisone [</a:t>
            </a:r>
            <a:r>
              <a:rPr lang="en-US" dirty="0" err="1" smtClean="0"/>
              <a:t>Prelone</a:t>
            </a:r>
            <a:r>
              <a:rPr lang="en-US" dirty="0" smtClean="0"/>
              <a:t>]) been prescribed for the child in the past year?</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1490009105"/>
      </p:ext>
    </p:extLst>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1445" y="609600"/>
            <a:ext cx="11041039" cy="1326321"/>
          </a:xfrm>
        </p:spPr>
        <p:txBody>
          <a:bodyPr/>
          <a:lstStyle/>
          <a:p>
            <a:r>
              <a:rPr lang="en-US" dirty="0" smtClean="0"/>
              <a:t>How long has the child been coughing?</a:t>
            </a:r>
            <a:endParaRPr lang="en-US" dirty="0"/>
          </a:p>
        </p:txBody>
      </p:sp>
      <p:sp>
        <p:nvSpPr>
          <p:cNvPr id="3" name="Content Placeholder 2"/>
          <p:cNvSpPr>
            <a:spLocks noGrp="1"/>
          </p:cNvSpPr>
          <p:nvPr>
            <p:ph idx="1"/>
          </p:nvPr>
        </p:nvSpPr>
        <p:spPr/>
        <p:txBody>
          <a:bodyPr/>
          <a:lstStyle/>
          <a:p>
            <a:r>
              <a:rPr lang="en-US" dirty="0" smtClean="0"/>
              <a:t>If child has been coughing at least 2-3 days, set same-day appointment to see patient</a:t>
            </a:r>
            <a:endParaRPr lang="en-US" dirty="0"/>
          </a:p>
        </p:txBody>
      </p:sp>
    </p:spTree>
    <p:extLst>
      <p:ext uri="{BB962C8B-B14F-4D97-AF65-F5344CB8AC3E}">
        <p14:creationId xmlns:p14="http://schemas.microsoft.com/office/powerpoint/2010/main" val="16910754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When did the accident occur?  </a:t>
            </a:r>
          </a:p>
          <a:p>
            <a:r>
              <a:rPr lang="en-US" dirty="0" smtClean="0"/>
              <a:t>Did the child lose consciousness or have a convulsion?</a:t>
            </a:r>
          </a:p>
          <a:p>
            <a:pPr lvl="1"/>
            <a:r>
              <a:rPr lang="en-US" dirty="0" smtClean="0"/>
              <a:t>If the child was unconscious for more than a few seconds or has had a convulsion, call EMS/911</a:t>
            </a:r>
            <a:endParaRPr lang="en-US" dirty="0"/>
          </a:p>
        </p:txBody>
      </p:sp>
    </p:spTree>
    <p:extLst>
      <p:ext uri="{BB962C8B-B14F-4D97-AF65-F5344CB8AC3E}">
        <p14:creationId xmlns:p14="http://schemas.microsoft.com/office/powerpoint/2010/main" val="2970913472"/>
      </p:ext>
    </p:extLst>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Describe the child’s breathing</a:t>
            </a:r>
            <a:endParaRPr lang="en-US" dirty="0"/>
          </a:p>
        </p:txBody>
      </p:sp>
      <p:sp>
        <p:nvSpPr>
          <p:cNvPr id="3" name="Content Placeholder 2"/>
          <p:cNvSpPr>
            <a:spLocks noGrp="1"/>
          </p:cNvSpPr>
          <p:nvPr>
            <p:ph idx="1"/>
          </p:nvPr>
        </p:nvSpPr>
        <p:spPr/>
        <p:txBody>
          <a:bodyPr/>
          <a:lstStyle/>
          <a:p>
            <a:r>
              <a:rPr lang="en-US" dirty="0" smtClean="0"/>
              <a:t>Particularly in a child with previously diagnosed asthma</a:t>
            </a:r>
          </a:p>
          <a:p>
            <a:pPr lvl="1"/>
            <a:r>
              <a:rPr lang="en-US" dirty="0" smtClean="0"/>
              <a:t>If child is not having trouble breathing but has a persistent mild cough, set same-day appointment to see patient</a:t>
            </a:r>
            <a:endParaRPr lang="en-US" dirty="0"/>
          </a:p>
        </p:txBody>
      </p:sp>
    </p:spTree>
    <p:extLst>
      <p:ext uri="{BB962C8B-B14F-4D97-AF65-F5344CB8AC3E}">
        <p14:creationId xmlns:p14="http://schemas.microsoft.com/office/powerpoint/2010/main" val="3826372113"/>
      </p:ext>
    </p:extLst>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Describe the child’s symptoms (in a child not previously diagnosed with asthma).</a:t>
            </a:r>
            <a:endParaRPr lang="en-US" dirty="0"/>
          </a:p>
        </p:txBody>
      </p:sp>
      <p:sp>
        <p:nvSpPr>
          <p:cNvPr id="3" name="Content Placeholder 2"/>
          <p:cNvSpPr>
            <a:spLocks noGrp="1"/>
          </p:cNvSpPr>
          <p:nvPr>
            <p:ph idx="1"/>
          </p:nvPr>
        </p:nvSpPr>
        <p:spPr/>
        <p:txBody>
          <a:bodyPr/>
          <a:lstStyle/>
          <a:p>
            <a:r>
              <a:rPr lang="en-US" dirty="0" smtClean="0"/>
              <a:t>If child has a cold and sounds as if they’re wheezing, set same-day appointment to see patient.</a:t>
            </a:r>
            <a:endParaRPr lang="en-US" dirty="0"/>
          </a:p>
        </p:txBody>
      </p:sp>
    </p:spTree>
    <p:extLst>
      <p:ext uri="{BB962C8B-B14F-4D97-AF65-F5344CB8AC3E}">
        <p14:creationId xmlns:p14="http://schemas.microsoft.com/office/powerpoint/2010/main" val="3132784882"/>
      </p:ext>
    </p:extLst>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Croup</a:t>
            </a:r>
            <a:endParaRPr lang="en-US" dirty="0"/>
          </a:p>
        </p:txBody>
      </p:sp>
      <p:sp>
        <p:nvSpPr>
          <p:cNvPr id="3" name="Content Placeholder 2"/>
          <p:cNvSpPr>
            <a:spLocks noGrp="1"/>
          </p:cNvSpPr>
          <p:nvPr>
            <p:ph idx="1"/>
          </p:nvPr>
        </p:nvSpPr>
        <p:spPr/>
        <p:txBody>
          <a:bodyPr/>
          <a:lstStyle/>
          <a:p>
            <a:r>
              <a:rPr lang="en-US" dirty="0" smtClean="0"/>
              <a:t>Telephone Triage Tree</a:t>
            </a:r>
          </a:p>
          <a:p>
            <a:pPr marL="0" indent="0">
              <a:buNone/>
            </a:pPr>
            <a:r>
              <a:rPr lang="en-US" b="1" dirty="0" smtClean="0"/>
              <a:t>SYMPTOMS:</a:t>
            </a:r>
          </a:p>
          <a:p>
            <a:r>
              <a:rPr lang="en-US" dirty="0" smtClean="0"/>
              <a:t>Respiratory disorder</a:t>
            </a:r>
          </a:p>
          <a:p>
            <a:r>
              <a:rPr lang="en-US" dirty="0" smtClean="0"/>
              <a:t>Cough resembles foghorn or barking seal</a:t>
            </a:r>
          </a:p>
          <a:p>
            <a:r>
              <a:rPr lang="en-US" dirty="0" smtClean="0"/>
              <a:t>Stridor when breathing in</a:t>
            </a:r>
          </a:p>
          <a:p>
            <a:r>
              <a:rPr lang="en-US" dirty="0" smtClean="0"/>
              <a:t>Narrowed upper airway at larynx/trachea level</a:t>
            </a:r>
          </a:p>
          <a:p>
            <a:r>
              <a:rPr lang="en-US" dirty="0" smtClean="0"/>
              <a:t>Obstructed lower airway = wheezing/difficult expiration</a:t>
            </a:r>
            <a:endParaRPr lang="en-US" dirty="0"/>
          </a:p>
        </p:txBody>
      </p:sp>
    </p:spTree>
    <p:extLst>
      <p:ext uri="{BB962C8B-B14F-4D97-AF65-F5344CB8AC3E}">
        <p14:creationId xmlns:p14="http://schemas.microsoft.com/office/powerpoint/2010/main" val="2552833287"/>
      </p:ext>
    </p:extLst>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Does cough sound like a barking seal?</a:t>
            </a:r>
          </a:p>
          <a:p>
            <a:pPr lvl="1"/>
            <a:r>
              <a:rPr lang="en-US" dirty="0" smtClean="0"/>
              <a:t>If so, how long has it been present?</a:t>
            </a:r>
          </a:p>
          <a:p>
            <a:pPr lvl="2"/>
            <a:r>
              <a:rPr lang="en-US" dirty="0" smtClean="0"/>
              <a:t>If YES and child has had cough for more than 3 days, set appointment to see patient ASAP (within 1-2 hours)</a:t>
            </a:r>
            <a:endParaRPr lang="en-US" dirty="0"/>
          </a:p>
        </p:txBody>
      </p:sp>
    </p:spTree>
    <p:extLst>
      <p:ext uri="{BB962C8B-B14F-4D97-AF65-F5344CB8AC3E}">
        <p14:creationId xmlns:p14="http://schemas.microsoft.com/office/powerpoint/2010/main" val="365296379"/>
      </p:ext>
    </p:extLst>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307" y="609600"/>
            <a:ext cx="11805314" cy="1326321"/>
          </a:xfrm>
        </p:spPr>
        <p:txBody>
          <a:bodyPr/>
          <a:lstStyle/>
          <a:p>
            <a:r>
              <a:rPr lang="en-US" dirty="0" smtClean="0"/>
              <a:t>Do the child’s lips or skin look bluish?</a:t>
            </a:r>
            <a:endParaRPr lang="en-US" dirty="0"/>
          </a:p>
        </p:txBody>
      </p:sp>
      <p:sp>
        <p:nvSpPr>
          <p:cNvPr id="3" name="Content Placeholder 2"/>
          <p:cNvSpPr>
            <a:spLocks noGrp="1"/>
          </p:cNvSpPr>
          <p:nvPr>
            <p:ph idx="1"/>
          </p:nvPr>
        </p:nvSpPr>
        <p:spPr/>
        <p:txBody>
          <a:bodyPr/>
          <a:lstStyle/>
          <a:p>
            <a:r>
              <a:rPr lang="en-US" dirty="0" smtClean="0"/>
              <a:t>If YES, call EMS/911</a:t>
            </a:r>
            <a:endParaRPr lang="en-US" dirty="0"/>
          </a:p>
        </p:txBody>
      </p:sp>
    </p:spTree>
    <p:extLst>
      <p:ext uri="{BB962C8B-B14F-4D97-AF65-F5344CB8AC3E}">
        <p14:creationId xmlns:p14="http://schemas.microsoft.com/office/powerpoint/2010/main" val="117042073"/>
      </p:ext>
    </p:extLst>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drooling or having difficulty swallowing?</a:t>
            </a:r>
            <a:endParaRPr lang="en-US" dirty="0"/>
          </a:p>
        </p:txBody>
      </p:sp>
      <p:sp>
        <p:nvSpPr>
          <p:cNvPr id="3" name="Content Placeholder 2"/>
          <p:cNvSpPr>
            <a:spLocks noGrp="1"/>
          </p:cNvSpPr>
          <p:nvPr>
            <p:ph idx="1"/>
          </p:nvPr>
        </p:nvSpPr>
        <p:spPr/>
        <p:txBody>
          <a:bodyPr/>
          <a:lstStyle/>
          <a:p>
            <a:r>
              <a:rPr lang="en-US" dirty="0" smtClean="0"/>
              <a:t>If YES, call EMS/911</a:t>
            </a:r>
            <a:endParaRPr lang="en-US" dirty="0"/>
          </a:p>
        </p:txBody>
      </p:sp>
    </p:spTree>
    <p:extLst>
      <p:ext uri="{BB962C8B-B14F-4D97-AF65-F5344CB8AC3E}">
        <p14:creationId xmlns:p14="http://schemas.microsoft.com/office/powerpoint/2010/main" val="1370652003"/>
      </p:ext>
    </p:extLst>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46" y="609600"/>
            <a:ext cx="11559653" cy="1326321"/>
          </a:xfrm>
        </p:spPr>
        <p:txBody>
          <a:bodyPr>
            <a:normAutofit/>
          </a:bodyPr>
          <a:lstStyle/>
          <a:p>
            <a:r>
              <a:rPr lang="en-US" dirty="0" smtClean="0"/>
              <a:t>Has the child choked on something that could have stuck in the throat?</a:t>
            </a:r>
            <a:endParaRPr lang="en-US" dirty="0"/>
          </a:p>
        </p:txBody>
      </p:sp>
      <p:sp>
        <p:nvSpPr>
          <p:cNvPr id="3" name="Content Placeholder 2"/>
          <p:cNvSpPr>
            <a:spLocks noGrp="1"/>
          </p:cNvSpPr>
          <p:nvPr>
            <p:ph idx="1"/>
          </p:nvPr>
        </p:nvSpPr>
        <p:spPr/>
        <p:txBody>
          <a:bodyPr/>
          <a:lstStyle/>
          <a:p>
            <a:r>
              <a:rPr lang="en-US" dirty="0" smtClean="0"/>
              <a:t>If YES, call EMS/911</a:t>
            </a:r>
            <a:endParaRPr lang="en-US" dirty="0"/>
          </a:p>
        </p:txBody>
      </p:sp>
    </p:spTree>
    <p:extLst>
      <p:ext uri="{BB962C8B-B14F-4D97-AF65-F5344CB8AC3E}">
        <p14:creationId xmlns:p14="http://schemas.microsoft.com/office/powerpoint/2010/main" val="1865296377"/>
      </p:ext>
    </p:extLst>
  </p:cSld>
  <p:clrMapOvr>
    <a:masterClrMapping/>
  </p:clrMapOvr>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make a loud noise when breathing?</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1601484955"/>
      </p:ext>
    </p:extLst>
  </p:cSld>
  <p:clrMapOvr>
    <a:masterClrMapping/>
  </p:clrMapOvr>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child’s chest caving in when breathing?</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2641331780"/>
      </p:ext>
    </p:extLst>
  </p:cSld>
  <p:clrMapOvr>
    <a:masterClrMapping/>
  </p:clrMapOvr>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there any other symptoms?</a:t>
            </a:r>
            <a:endParaRPr lang="en-US" dirty="0"/>
          </a:p>
        </p:txBody>
      </p:sp>
      <p:sp>
        <p:nvSpPr>
          <p:cNvPr id="3" name="Content Placeholder 2"/>
          <p:cNvSpPr>
            <a:spLocks noGrp="1"/>
          </p:cNvSpPr>
          <p:nvPr>
            <p:ph idx="1"/>
          </p:nvPr>
        </p:nvSpPr>
        <p:spPr/>
        <p:txBody>
          <a:bodyPr/>
          <a:lstStyle/>
          <a:p>
            <a:r>
              <a:rPr lang="en-US" dirty="0" smtClean="0"/>
              <a:t>If child looks ill or is experiencing sore throat, fever exceeding 101 degrees F, or earache, set appointment to see patient ASAP (within 1-2 hours)</a:t>
            </a:r>
            <a:endParaRPr lang="en-US" dirty="0"/>
          </a:p>
        </p:txBody>
      </p:sp>
    </p:spTree>
    <p:extLst>
      <p:ext uri="{BB962C8B-B14F-4D97-AF65-F5344CB8AC3E}">
        <p14:creationId xmlns:p14="http://schemas.microsoft.com/office/powerpoint/2010/main" val="342841183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other symptoms?</a:t>
            </a:r>
            <a:endParaRPr lang="en-US" dirty="0"/>
          </a:p>
        </p:txBody>
      </p:sp>
      <p:sp>
        <p:nvSpPr>
          <p:cNvPr id="3" name="Content Placeholder 2"/>
          <p:cNvSpPr>
            <a:spLocks noGrp="1"/>
          </p:cNvSpPr>
          <p:nvPr>
            <p:ph idx="1"/>
          </p:nvPr>
        </p:nvSpPr>
        <p:spPr/>
        <p:txBody>
          <a:bodyPr/>
          <a:lstStyle/>
          <a:p>
            <a:r>
              <a:rPr lang="en-US" dirty="0" smtClean="0"/>
              <a:t>Mental confusion or strange behavior?</a:t>
            </a:r>
          </a:p>
          <a:p>
            <a:r>
              <a:rPr lang="en-US" dirty="0" smtClean="0"/>
              <a:t>Vomiting, loss of vision, pallor, lethargy or a very brief loss of consciousness?</a:t>
            </a:r>
          </a:p>
          <a:p>
            <a:pPr lvl="1"/>
            <a:r>
              <a:rPr lang="en-US" dirty="0" smtClean="0"/>
              <a:t>YES, and abnormal behavior/confusion is continuing</a:t>
            </a:r>
          </a:p>
          <a:p>
            <a:pPr lvl="2"/>
            <a:r>
              <a:rPr lang="en-US" dirty="0" smtClean="0"/>
              <a:t>Call EMS/911</a:t>
            </a:r>
          </a:p>
          <a:p>
            <a:pPr lvl="1"/>
            <a:r>
              <a:rPr lang="en-US" dirty="0" smtClean="0"/>
              <a:t>YES, but child now appears to be acting normally</a:t>
            </a:r>
          </a:p>
          <a:p>
            <a:pPr lvl="2"/>
            <a:r>
              <a:rPr lang="en-US" dirty="0" smtClean="0"/>
              <a:t>See patient ASAP (within 1-2 hours)</a:t>
            </a:r>
            <a:endParaRPr lang="en-US" dirty="0"/>
          </a:p>
        </p:txBody>
      </p:sp>
    </p:spTree>
    <p:extLst>
      <p:ext uri="{BB962C8B-B14F-4D97-AF65-F5344CB8AC3E}">
        <p14:creationId xmlns:p14="http://schemas.microsoft.com/office/powerpoint/2010/main" val="252335775"/>
      </p:ext>
    </p:extLst>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lethargic or not drinking fluids well?</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465520058"/>
      </p:ext>
    </p:extLst>
  </p:cSld>
  <p:clrMapOvr>
    <a:masterClrMapping/>
  </p:clrMapOvr>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any other serious chronic illness?</a:t>
            </a:r>
            <a:endParaRPr lang="en-US" dirty="0"/>
          </a:p>
        </p:txBody>
      </p:sp>
      <p:sp>
        <p:nvSpPr>
          <p:cNvPr id="3" name="Content Placeholder 2"/>
          <p:cNvSpPr>
            <a:spLocks noGrp="1"/>
          </p:cNvSpPr>
          <p:nvPr>
            <p:ph idx="1"/>
          </p:nvPr>
        </p:nvSpPr>
        <p:spPr/>
        <p:txBody>
          <a:bodyPr/>
          <a:lstStyle/>
          <a:p>
            <a:r>
              <a:rPr lang="en-US" dirty="0" smtClean="0"/>
              <a:t>If the child has asthma, diabetes, or disease of the heart, kidney, or respiratory system, set appointment to see patient ASAP (within 1-2 hours)</a:t>
            </a:r>
            <a:endParaRPr lang="en-US" dirty="0"/>
          </a:p>
        </p:txBody>
      </p:sp>
    </p:spTree>
    <p:extLst>
      <p:ext uri="{BB962C8B-B14F-4D97-AF65-F5344CB8AC3E}">
        <p14:creationId xmlns:p14="http://schemas.microsoft.com/office/powerpoint/2010/main" val="2754305300"/>
      </p:ext>
    </p:extLst>
  </p:cSld>
  <p:clrMapOvr>
    <a:masterClrMapping/>
  </p:clrMapOvr>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Viral Croup</a:t>
            </a:r>
            <a:endParaRPr lang="en-US" dirty="0"/>
          </a:p>
        </p:txBody>
      </p:sp>
      <p:sp>
        <p:nvSpPr>
          <p:cNvPr id="3" name="Content Placeholder 2"/>
          <p:cNvSpPr>
            <a:spLocks noGrp="1"/>
          </p:cNvSpPr>
          <p:nvPr>
            <p:ph idx="1"/>
          </p:nvPr>
        </p:nvSpPr>
        <p:spPr/>
        <p:txBody>
          <a:bodyPr/>
          <a:lstStyle/>
          <a:p>
            <a:r>
              <a:rPr lang="en-US" dirty="0" smtClean="0"/>
              <a:t>Most common type occurs most often in children 6 months to 4 years</a:t>
            </a:r>
          </a:p>
          <a:p>
            <a:pPr marL="0" indent="0">
              <a:buNone/>
            </a:pPr>
            <a:r>
              <a:rPr lang="en-US" b="1" dirty="0" smtClean="0"/>
              <a:t>SYMPTOMS:</a:t>
            </a:r>
          </a:p>
          <a:p>
            <a:r>
              <a:rPr lang="en-US" dirty="0" smtClean="0"/>
              <a:t>Cold symptoms for several days before turning into barking cough, wheezing and/or loud breathing, and at times, respiratory distress</a:t>
            </a:r>
          </a:p>
          <a:p>
            <a:r>
              <a:rPr lang="en-US" dirty="0" smtClean="0"/>
              <a:t>Mild fever, child does not appear to be ill</a:t>
            </a:r>
          </a:p>
          <a:p>
            <a:r>
              <a:rPr lang="en-US" dirty="0" smtClean="0"/>
              <a:t>If severe, chest wall retracts while breathing</a:t>
            </a:r>
            <a:endParaRPr lang="en-US" dirty="0"/>
          </a:p>
        </p:txBody>
      </p:sp>
    </p:spTree>
    <p:extLst>
      <p:ext uri="{BB962C8B-B14F-4D97-AF65-F5344CB8AC3E}">
        <p14:creationId xmlns:p14="http://schemas.microsoft.com/office/powerpoint/2010/main" val="3533588083"/>
      </p:ext>
    </p:extLst>
  </p:cSld>
  <p:clrMapOvr>
    <a:masterClrMapping/>
  </p:clrMapOvr>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Epiglottis</a:t>
            </a:r>
            <a:endParaRPr lang="en-US" dirty="0"/>
          </a:p>
        </p:txBody>
      </p:sp>
      <p:sp>
        <p:nvSpPr>
          <p:cNvPr id="3" name="Content Placeholder 2"/>
          <p:cNvSpPr>
            <a:spLocks noGrp="1"/>
          </p:cNvSpPr>
          <p:nvPr>
            <p:ph idx="1"/>
          </p:nvPr>
        </p:nvSpPr>
        <p:spPr>
          <a:xfrm>
            <a:off x="913795" y="2096063"/>
            <a:ext cx="10353762" cy="4495805"/>
          </a:xfrm>
        </p:spPr>
        <p:txBody>
          <a:bodyPr>
            <a:normAutofit/>
          </a:bodyPr>
          <a:lstStyle/>
          <a:p>
            <a:pPr marL="0" indent="0">
              <a:buNone/>
            </a:pPr>
            <a:r>
              <a:rPr lang="en-US" dirty="0" smtClean="0"/>
              <a:t>Severe bacterial infection occurs most often in children 3-7 years – life threatening</a:t>
            </a:r>
          </a:p>
          <a:p>
            <a:pPr marL="0" indent="0">
              <a:buNone/>
            </a:pPr>
            <a:r>
              <a:rPr lang="en-US" b="1" dirty="0" smtClean="0"/>
              <a:t>SYMPTOMS:</a:t>
            </a:r>
          </a:p>
          <a:p>
            <a:r>
              <a:rPr lang="en-US" dirty="0" smtClean="0"/>
              <a:t>Progresses rapidly</a:t>
            </a:r>
          </a:p>
          <a:p>
            <a:r>
              <a:rPr lang="en-US" dirty="0" smtClean="0"/>
              <a:t>Abrupt onset</a:t>
            </a:r>
          </a:p>
          <a:p>
            <a:r>
              <a:rPr lang="en-US" dirty="0" smtClean="0"/>
              <a:t>High fever</a:t>
            </a:r>
          </a:p>
          <a:p>
            <a:r>
              <a:rPr lang="en-US" dirty="0" smtClean="0"/>
              <a:t>Difficulty breathing</a:t>
            </a:r>
          </a:p>
          <a:p>
            <a:r>
              <a:rPr lang="en-US" dirty="0" smtClean="0"/>
              <a:t>Drooling</a:t>
            </a:r>
          </a:p>
          <a:p>
            <a:r>
              <a:rPr lang="en-US" dirty="0" smtClean="0"/>
              <a:t>Sore throat</a:t>
            </a:r>
          </a:p>
          <a:p>
            <a:r>
              <a:rPr lang="en-US" dirty="0" smtClean="0"/>
              <a:t>Child is anxious and ill, sometimes with muffled voice</a:t>
            </a:r>
            <a:endParaRPr lang="en-US" dirty="0"/>
          </a:p>
        </p:txBody>
      </p:sp>
    </p:spTree>
    <p:extLst>
      <p:ext uri="{BB962C8B-B14F-4D97-AF65-F5344CB8AC3E}">
        <p14:creationId xmlns:p14="http://schemas.microsoft.com/office/powerpoint/2010/main" val="4265949861"/>
      </p:ext>
    </p:extLst>
  </p:cSld>
  <p:clrMapOvr>
    <a:masterClrMapping/>
  </p:clrMapOvr>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Spasmodic (midnight) croup</a:t>
            </a:r>
            <a:endParaRPr lang="en-US" dirty="0"/>
          </a:p>
        </p:txBody>
      </p:sp>
      <p:sp>
        <p:nvSpPr>
          <p:cNvPr id="3" name="Content Placeholder 2"/>
          <p:cNvSpPr>
            <a:spLocks noGrp="1"/>
          </p:cNvSpPr>
          <p:nvPr>
            <p:ph idx="1"/>
          </p:nvPr>
        </p:nvSpPr>
        <p:spPr/>
        <p:txBody>
          <a:bodyPr/>
          <a:lstStyle/>
          <a:p>
            <a:pPr marL="0" indent="0">
              <a:buNone/>
            </a:pPr>
            <a:r>
              <a:rPr lang="en-US" dirty="0" smtClean="0"/>
              <a:t>Frequent recurrence, no specific age range</a:t>
            </a:r>
          </a:p>
          <a:p>
            <a:pPr marL="0" indent="0">
              <a:buNone/>
            </a:pPr>
            <a:r>
              <a:rPr lang="en-US" b="1" dirty="0" smtClean="0"/>
              <a:t>SYMPTOMS:</a:t>
            </a:r>
          </a:p>
          <a:p>
            <a:r>
              <a:rPr lang="en-US" dirty="0" smtClean="0"/>
              <a:t>Abrupt onset</a:t>
            </a:r>
          </a:p>
          <a:p>
            <a:pPr lvl="1"/>
            <a:r>
              <a:rPr lang="en-US" dirty="0" smtClean="0"/>
              <a:t>Commonly at night</a:t>
            </a:r>
          </a:p>
          <a:p>
            <a:r>
              <a:rPr lang="en-US" dirty="0" smtClean="0"/>
              <a:t>Child seems well between bouts</a:t>
            </a:r>
          </a:p>
          <a:p>
            <a:r>
              <a:rPr lang="en-US" dirty="0" smtClean="0"/>
              <a:t>No other symptoms present</a:t>
            </a:r>
          </a:p>
          <a:p>
            <a:r>
              <a:rPr lang="en-US" dirty="0" smtClean="0"/>
              <a:t>Does not usually obstruct airway</a:t>
            </a:r>
            <a:endParaRPr lang="en-US" dirty="0"/>
          </a:p>
        </p:txBody>
      </p:sp>
    </p:spTree>
    <p:extLst>
      <p:ext uri="{BB962C8B-B14F-4D97-AF65-F5344CB8AC3E}">
        <p14:creationId xmlns:p14="http://schemas.microsoft.com/office/powerpoint/2010/main" val="2291638388"/>
      </p:ext>
    </p:extLst>
  </p:cSld>
  <p:clrMapOvr>
    <a:masterClrMapping/>
  </p:clrMapOvr>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Foreign body croup</a:t>
            </a:r>
            <a:endParaRPr lang="en-US" dirty="0"/>
          </a:p>
        </p:txBody>
      </p:sp>
      <p:sp>
        <p:nvSpPr>
          <p:cNvPr id="3" name="Content Placeholder 2"/>
          <p:cNvSpPr>
            <a:spLocks noGrp="1"/>
          </p:cNvSpPr>
          <p:nvPr>
            <p:ph idx="1"/>
          </p:nvPr>
        </p:nvSpPr>
        <p:spPr/>
        <p:txBody>
          <a:bodyPr/>
          <a:lstStyle/>
          <a:p>
            <a:pPr marL="0" indent="0">
              <a:buNone/>
            </a:pPr>
            <a:r>
              <a:rPr lang="en-US" dirty="0" smtClean="0"/>
              <a:t>Rare</a:t>
            </a:r>
          </a:p>
          <a:p>
            <a:pPr marL="0" indent="0">
              <a:buNone/>
            </a:pPr>
            <a:r>
              <a:rPr lang="en-US" b="1" dirty="0" smtClean="0"/>
              <a:t>SYMPTOMS:</a:t>
            </a:r>
          </a:p>
          <a:p>
            <a:r>
              <a:rPr lang="en-US" dirty="0" smtClean="0"/>
              <a:t>If child chokes on an object or piece of food and then begins to display the barking cough, parents should suspect this type of croup</a:t>
            </a:r>
            <a:endParaRPr lang="en-US" dirty="0"/>
          </a:p>
        </p:txBody>
      </p:sp>
    </p:spTree>
    <p:extLst>
      <p:ext uri="{BB962C8B-B14F-4D97-AF65-F5344CB8AC3E}">
        <p14:creationId xmlns:p14="http://schemas.microsoft.com/office/powerpoint/2010/main" val="3292510916"/>
      </p:ext>
    </p:extLst>
  </p:cSld>
  <p:clrMapOvr>
    <a:masterClrMapping/>
  </p:clrMapOvr>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Sore throat</a:t>
            </a:r>
            <a:endParaRPr lang="en-US" dirty="0"/>
          </a:p>
        </p:txBody>
      </p:sp>
      <p:sp>
        <p:nvSpPr>
          <p:cNvPr id="3" name="Content Placeholder 2"/>
          <p:cNvSpPr>
            <a:spLocks noGrp="1"/>
          </p:cNvSpPr>
          <p:nvPr>
            <p:ph idx="1"/>
          </p:nvPr>
        </p:nvSpPr>
        <p:spPr>
          <a:xfrm>
            <a:off x="913795" y="2096064"/>
            <a:ext cx="10353762" cy="4100020"/>
          </a:xfrm>
        </p:spPr>
        <p:txBody>
          <a:bodyPr/>
          <a:lstStyle/>
          <a:p>
            <a:r>
              <a:rPr lang="en-US" dirty="0" smtClean="0"/>
              <a:t>Telephone Triage Tree</a:t>
            </a:r>
          </a:p>
          <a:p>
            <a:pPr lvl="1"/>
            <a:r>
              <a:rPr lang="en-US" dirty="0" smtClean="0"/>
              <a:t>Often caused by infection of pharynx and tonsils</a:t>
            </a:r>
          </a:p>
          <a:p>
            <a:pPr lvl="1"/>
            <a:r>
              <a:rPr lang="en-US" dirty="0" smtClean="0"/>
              <a:t>Throat culture needed to determine whether cause is viral or bacterial:</a:t>
            </a:r>
          </a:p>
          <a:p>
            <a:pPr lvl="2"/>
            <a:r>
              <a:rPr lang="en-US" dirty="0" smtClean="0"/>
              <a:t>Viral: cannot be treated with antibiotics</a:t>
            </a:r>
          </a:p>
          <a:p>
            <a:pPr lvl="2"/>
            <a:r>
              <a:rPr lang="en-US" dirty="0" smtClean="0"/>
              <a:t>Bacterial: treated with antibiotics; must identify strep soon, or could potentially turn into more severe health problems (nephritis, rheumatic fever, etc.)</a:t>
            </a:r>
            <a:endParaRPr lang="en-US" dirty="0"/>
          </a:p>
        </p:txBody>
      </p:sp>
    </p:spTree>
    <p:extLst>
      <p:ext uri="{BB962C8B-B14F-4D97-AF65-F5344CB8AC3E}">
        <p14:creationId xmlns:p14="http://schemas.microsoft.com/office/powerpoint/2010/main" val="454513201"/>
      </p:ext>
    </p:extLst>
  </p:cSld>
  <p:clrMapOvr>
    <a:masterClrMapping/>
  </p:clrMapOvr>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If child is younger than 4 years old, set a same-day appointment to see patient</a:t>
            </a:r>
            <a:endParaRPr lang="en-US" dirty="0"/>
          </a:p>
        </p:txBody>
      </p:sp>
    </p:spTree>
    <p:extLst>
      <p:ext uri="{BB962C8B-B14F-4D97-AF65-F5344CB8AC3E}">
        <p14:creationId xmlns:p14="http://schemas.microsoft.com/office/powerpoint/2010/main" val="414342656"/>
      </p:ext>
    </p:extLst>
  </p:cSld>
  <p:clrMapOvr>
    <a:masterClrMapping/>
  </p:clrMapOvr>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drooling or having difficulty breathing?</a:t>
            </a:r>
            <a:endParaRPr lang="en-US" dirty="0"/>
          </a:p>
        </p:txBody>
      </p:sp>
      <p:sp>
        <p:nvSpPr>
          <p:cNvPr id="3" name="Content Placeholder 2"/>
          <p:cNvSpPr>
            <a:spLocks noGrp="1"/>
          </p:cNvSpPr>
          <p:nvPr>
            <p:ph idx="1"/>
          </p:nvPr>
        </p:nvSpPr>
        <p:spPr/>
        <p:txBody>
          <a:bodyPr/>
          <a:lstStyle/>
          <a:p>
            <a:r>
              <a:rPr lang="en-US" dirty="0" smtClean="0"/>
              <a:t>If YES, call EMS/911</a:t>
            </a:r>
            <a:endParaRPr lang="en-US" dirty="0"/>
          </a:p>
        </p:txBody>
      </p:sp>
    </p:spTree>
    <p:extLst>
      <p:ext uri="{BB962C8B-B14F-4D97-AF65-F5344CB8AC3E}">
        <p14:creationId xmlns:p14="http://schemas.microsoft.com/office/powerpoint/2010/main" val="3672024390"/>
      </p:ext>
    </p:extLst>
  </p:cSld>
  <p:clrMapOvr>
    <a:masterClrMapping/>
  </p:clrMapOvr>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acting particularly ill?</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303534969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any blood or fluid come from the child’s nose or ears?</a:t>
            </a:r>
            <a:endParaRPr lang="en-US" dirty="0"/>
          </a:p>
        </p:txBody>
      </p:sp>
      <p:sp>
        <p:nvSpPr>
          <p:cNvPr id="3" name="Content Placeholder 2"/>
          <p:cNvSpPr>
            <a:spLocks noGrp="1"/>
          </p:cNvSpPr>
          <p:nvPr>
            <p:ph idx="1"/>
          </p:nvPr>
        </p:nvSpPr>
        <p:spPr/>
        <p:txBody>
          <a:bodyPr/>
          <a:lstStyle/>
          <a:p>
            <a:r>
              <a:rPr lang="en-US" dirty="0" smtClean="0"/>
              <a:t>If YES, see patient ASAP (within 1-2 hours)</a:t>
            </a:r>
            <a:endParaRPr lang="en-US" dirty="0"/>
          </a:p>
        </p:txBody>
      </p:sp>
    </p:spTree>
    <p:extLst>
      <p:ext uri="{BB962C8B-B14F-4D97-AF65-F5344CB8AC3E}">
        <p14:creationId xmlns:p14="http://schemas.microsoft.com/office/powerpoint/2010/main" val="490730863"/>
      </p:ext>
    </p:extLst>
  </p:cSld>
  <p:clrMapOvr>
    <a:masterClrMapping/>
  </p:clrMapOvr>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stiff neck?</a:t>
            </a:r>
            <a:endParaRPr lang="en-US" dirty="0"/>
          </a:p>
        </p:txBody>
      </p:sp>
      <p:sp>
        <p:nvSpPr>
          <p:cNvPr id="3" name="Content Placeholder 2"/>
          <p:cNvSpPr>
            <a:spLocks noGrp="1"/>
          </p:cNvSpPr>
          <p:nvPr>
            <p:ph idx="1"/>
          </p:nvPr>
        </p:nvSpPr>
        <p:spPr/>
        <p:txBody>
          <a:bodyPr/>
          <a:lstStyle/>
          <a:p>
            <a:r>
              <a:rPr lang="en-US" dirty="0" smtClean="0"/>
              <a:t>If YES, call EMS/911</a:t>
            </a:r>
            <a:endParaRPr lang="en-US" dirty="0"/>
          </a:p>
        </p:txBody>
      </p:sp>
    </p:spTree>
    <p:extLst>
      <p:ext uri="{BB962C8B-B14F-4D97-AF65-F5344CB8AC3E}">
        <p14:creationId xmlns:p14="http://schemas.microsoft.com/office/powerpoint/2010/main" val="1728673246"/>
      </p:ext>
    </p:extLst>
  </p:cSld>
  <p:clrMapOvr>
    <a:masterClrMapping/>
  </p:clrMapOvr>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rash, headache, or stomachache?</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4148714050"/>
      </p:ext>
    </p:extLst>
  </p:cSld>
  <p:clrMapOvr>
    <a:masterClrMapping/>
  </p:clrMapOvr>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pain severe?</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2977808815"/>
      </p:ext>
    </p:extLst>
  </p:cSld>
  <p:clrMapOvr>
    <a:masterClrMapping/>
  </p:clrMapOvr>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any serious or chronic illness?</a:t>
            </a:r>
            <a:endParaRPr lang="en-US" dirty="0"/>
          </a:p>
        </p:txBody>
      </p:sp>
      <p:sp>
        <p:nvSpPr>
          <p:cNvPr id="3" name="Content Placeholder 2"/>
          <p:cNvSpPr>
            <a:spLocks noGrp="1"/>
          </p:cNvSpPr>
          <p:nvPr>
            <p:ph idx="1"/>
          </p:nvPr>
        </p:nvSpPr>
        <p:spPr/>
        <p:txBody>
          <a:bodyPr/>
          <a:lstStyle/>
          <a:p>
            <a:r>
              <a:rPr lang="en-US" dirty="0" smtClean="0"/>
              <a:t>If YES (i.e. congenital heart disease,  etc.), set an appointment to see patient ASAP</a:t>
            </a:r>
          </a:p>
          <a:p>
            <a:r>
              <a:rPr lang="en-US" dirty="0" smtClean="0"/>
              <a:t>(within 1-2 hours)</a:t>
            </a:r>
            <a:endParaRPr lang="en-US" dirty="0"/>
          </a:p>
        </p:txBody>
      </p:sp>
    </p:spTree>
    <p:extLst>
      <p:ext uri="{BB962C8B-B14F-4D97-AF65-F5344CB8AC3E}">
        <p14:creationId xmlns:p14="http://schemas.microsoft.com/office/powerpoint/2010/main" val="1460420364"/>
      </p:ext>
    </p:extLst>
  </p:cSld>
  <p:clrMapOvr>
    <a:masterClrMapping/>
  </p:clrMapOvr>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IF the child has a rash, does it resemble a sunburn?</a:t>
            </a:r>
            <a:endParaRPr lang="en-US" dirty="0"/>
          </a:p>
        </p:txBody>
      </p:sp>
      <p:sp>
        <p:nvSpPr>
          <p:cNvPr id="3" name="Content Placeholder 2"/>
          <p:cNvSpPr>
            <a:spLocks noGrp="1"/>
          </p:cNvSpPr>
          <p:nvPr>
            <p:ph idx="1"/>
          </p:nvPr>
        </p:nvSpPr>
        <p:spPr/>
        <p:txBody>
          <a:bodyPr/>
          <a:lstStyle/>
          <a:p>
            <a:r>
              <a:rPr lang="en-US" dirty="0" smtClean="0"/>
              <a:t>If YES and you have ruled out </a:t>
            </a:r>
            <a:r>
              <a:rPr lang="en-US" dirty="0" err="1" smtClean="0"/>
              <a:t>scarlatina</a:t>
            </a:r>
            <a:r>
              <a:rPr lang="en-US" dirty="0" smtClean="0"/>
              <a:t>, set a same-day appointment to see patient</a:t>
            </a:r>
            <a:endParaRPr lang="en-US" dirty="0"/>
          </a:p>
        </p:txBody>
      </p:sp>
    </p:spTree>
    <p:extLst>
      <p:ext uri="{BB962C8B-B14F-4D97-AF65-F5344CB8AC3E}">
        <p14:creationId xmlns:p14="http://schemas.microsoft.com/office/powerpoint/2010/main" val="3903979719"/>
      </p:ext>
    </p:extLst>
  </p:cSld>
  <p:clrMapOvr>
    <a:masterClrMapping/>
  </p:clrMapOvr>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many sore throats or strep infections before?</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2313330798"/>
      </p:ext>
    </p:extLst>
  </p:cSld>
  <p:clrMapOvr>
    <a:masterClrMapping/>
  </p:clrMapOvr>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the child had the sore throat?</a:t>
            </a:r>
            <a:endParaRPr lang="en-US" dirty="0"/>
          </a:p>
        </p:txBody>
      </p:sp>
      <p:sp>
        <p:nvSpPr>
          <p:cNvPr id="3" name="Content Placeholder 2"/>
          <p:cNvSpPr>
            <a:spLocks noGrp="1"/>
          </p:cNvSpPr>
          <p:nvPr>
            <p:ph idx="1"/>
          </p:nvPr>
        </p:nvSpPr>
        <p:spPr/>
        <p:txBody>
          <a:bodyPr/>
          <a:lstStyle/>
          <a:p>
            <a:r>
              <a:rPr lang="en-US" dirty="0" smtClean="0"/>
              <a:t>Is it only sore in the morning, or all the time?</a:t>
            </a:r>
          </a:p>
          <a:p>
            <a:pPr lvl="1"/>
            <a:r>
              <a:rPr lang="en-US" dirty="0" smtClean="0"/>
              <a:t>If sore throat has lasted longer than 12 hours and is continuous, set a same-day appointment to </a:t>
            </a:r>
            <a:r>
              <a:rPr lang="en-US" smtClean="0"/>
              <a:t>see patient</a:t>
            </a:r>
            <a:endParaRPr lang="en-US"/>
          </a:p>
        </p:txBody>
      </p:sp>
    </p:spTree>
    <p:extLst>
      <p:ext uri="{BB962C8B-B14F-4D97-AF65-F5344CB8AC3E}">
        <p14:creationId xmlns:p14="http://schemas.microsoft.com/office/powerpoint/2010/main" val="699564728"/>
      </p:ext>
    </p:extLst>
  </p:cSld>
  <p:clrMapOvr>
    <a:masterClrMapping/>
  </p:clrMapOvr>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fever?</a:t>
            </a:r>
            <a:endParaRPr lang="en-US" dirty="0"/>
          </a:p>
        </p:txBody>
      </p:sp>
      <p:sp>
        <p:nvSpPr>
          <p:cNvPr id="3" name="Content Placeholder 2"/>
          <p:cNvSpPr>
            <a:spLocks noGrp="1"/>
          </p:cNvSpPr>
          <p:nvPr>
            <p:ph idx="1"/>
          </p:nvPr>
        </p:nvSpPr>
        <p:spPr/>
        <p:txBody>
          <a:bodyPr/>
          <a:lstStyle/>
          <a:p>
            <a:r>
              <a:rPr lang="en-US" dirty="0" smtClean="0"/>
              <a:t>If YES and temperature exceeds 101 degrees F, set a same-day appointment to see patient</a:t>
            </a:r>
            <a:endParaRPr lang="en-US" dirty="0"/>
          </a:p>
        </p:txBody>
      </p:sp>
    </p:spTree>
    <p:extLst>
      <p:ext uri="{BB962C8B-B14F-4D97-AF65-F5344CB8AC3E}">
        <p14:creationId xmlns:p14="http://schemas.microsoft.com/office/powerpoint/2010/main" val="3885461040"/>
      </p:ext>
    </p:extLst>
  </p:cSld>
  <p:clrMapOvr>
    <a:masterClrMapping/>
  </p:clrMapOvr>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 glands in the neck tender or swollen?</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1265188110"/>
      </p:ext>
    </p:extLst>
  </p:cSld>
  <p:clrMapOvr>
    <a:masterClrMapping/>
  </p:clrMapOvr>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Rashes</a:t>
            </a:r>
            <a:endParaRPr lang="en-US" dirty="0"/>
          </a:p>
        </p:txBody>
      </p:sp>
      <p:sp>
        <p:nvSpPr>
          <p:cNvPr id="3" name="Content Placeholder 2"/>
          <p:cNvSpPr>
            <a:spLocks noGrp="1"/>
          </p:cNvSpPr>
          <p:nvPr>
            <p:ph idx="1"/>
          </p:nvPr>
        </p:nvSpPr>
        <p:spPr/>
        <p:txBody>
          <a:bodyPr/>
          <a:lstStyle/>
          <a:p>
            <a:r>
              <a:rPr lang="en-US" dirty="0" smtClean="0"/>
              <a:t>Telephone Triage Tree</a:t>
            </a:r>
            <a:endParaRPr lang="en-US" dirty="0"/>
          </a:p>
        </p:txBody>
      </p:sp>
    </p:spTree>
    <p:extLst>
      <p:ext uri="{BB962C8B-B14F-4D97-AF65-F5344CB8AC3E}">
        <p14:creationId xmlns:p14="http://schemas.microsoft.com/office/powerpoint/2010/main" val="15189826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a fever or stiff neck since the injury?</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3956603593"/>
      </p:ext>
    </p:extLst>
  </p:cSld>
  <p:clrMapOvr>
    <a:masterClrMapping/>
  </p:clrMapOvr>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All children with rashes that cannot be identified or explained should set same-day or next-day appointments</a:t>
            </a:r>
            <a:endParaRPr lang="en-US" dirty="0"/>
          </a:p>
        </p:txBody>
      </p:sp>
    </p:spTree>
    <p:extLst>
      <p:ext uri="{BB962C8B-B14F-4D97-AF65-F5344CB8AC3E}">
        <p14:creationId xmlns:p14="http://schemas.microsoft.com/office/powerpoint/2010/main" val="2524274971"/>
      </p:ext>
    </p:extLst>
  </p:cSld>
  <p:clrMapOvr>
    <a:masterClrMapping/>
  </p:clrMapOvr>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Please Describe the Rash</a:t>
            </a:r>
            <a:endParaRPr lang="en-US" dirty="0"/>
          </a:p>
        </p:txBody>
      </p:sp>
      <p:sp>
        <p:nvSpPr>
          <p:cNvPr id="3" name="Content Placeholder 2"/>
          <p:cNvSpPr>
            <a:spLocks noGrp="1"/>
          </p:cNvSpPr>
          <p:nvPr>
            <p:ph idx="1"/>
          </p:nvPr>
        </p:nvSpPr>
        <p:spPr>
          <a:xfrm>
            <a:off x="913795" y="2096063"/>
            <a:ext cx="10353762" cy="4345679"/>
          </a:xfrm>
        </p:spPr>
        <p:txBody>
          <a:bodyPr/>
          <a:lstStyle/>
          <a:p>
            <a:r>
              <a:rPr lang="en-US" dirty="0" smtClean="0"/>
              <a:t>Location?</a:t>
            </a:r>
          </a:p>
          <a:p>
            <a:r>
              <a:rPr lang="en-US" dirty="0" smtClean="0"/>
              <a:t>How long has it been present?</a:t>
            </a:r>
          </a:p>
          <a:p>
            <a:pPr lvl="1"/>
            <a:r>
              <a:rPr lang="en-US" dirty="0" smtClean="0"/>
              <a:t>Blister on red base/clusters of blisters, some may be crusted</a:t>
            </a:r>
          </a:p>
          <a:p>
            <a:pPr lvl="2"/>
            <a:r>
              <a:rPr lang="en-US" dirty="0" smtClean="0"/>
              <a:t>See Chickenpox slide</a:t>
            </a:r>
          </a:p>
          <a:p>
            <a:pPr lvl="1"/>
            <a:r>
              <a:rPr lang="en-US" dirty="0" smtClean="0"/>
              <a:t>Impetigo: crusted, oozing, infected (around nostrils)</a:t>
            </a:r>
          </a:p>
          <a:p>
            <a:pPr lvl="1"/>
            <a:r>
              <a:rPr lang="en-US" dirty="0" smtClean="0"/>
              <a:t>Poison Ivy: emits clear liquid, appears in lines, itchy</a:t>
            </a:r>
          </a:p>
          <a:p>
            <a:pPr lvl="1"/>
            <a:r>
              <a:rPr lang="en-US" dirty="0" err="1" smtClean="0"/>
              <a:t>Scarlatina</a:t>
            </a:r>
            <a:r>
              <a:rPr lang="en-US" dirty="0" smtClean="0"/>
              <a:t>: resembles sunburn, rough/sandpaper feel, mainly found where skin creases (neck, armpit, arm, groin etc.)</a:t>
            </a:r>
          </a:p>
          <a:p>
            <a:pPr lvl="2"/>
            <a:r>
              <a:rPr lang="en-US" dirty="0" smtClean="0"/>
              <a:t>Set same-day appointment to see patient</a:t>
            </a:r>
          </a:p>
          <a:p>
            <a:pPr lvl="1"/>
            <a:r>
              <a:rPr lang="en-US" dirty="0" smtClean="0"/>
              <a:t>Rash is in diaper area</a:t>
            </a:r>
          </a:p>
          <a:p>
            <a:pPr lvl="2"/>
            <a:r>
              <a:rPr lang="en-US" dirty="0" smtClean="0"/>
              <a:t>See diaper rash slide</a:t>
            </a:r>
            <a:endParaRPr lang="en-US" dirty="0"/>
          </a:p>
        </p:txBody>
      </p:sp>
    </p:spTree>
    <p:extLst>
      <p:ext uri="{BB962C8B-B14F-4D97-AF65-F5344CB8AC3E}">
        <p14:creationId xmlns:p14="http://schemas.microsoft.com/office/powerpoint/2010/main" val="2112417536"/>
      </p:ext>
    </p:extLst>
  </p:cSld>
  <p:clrMapOvr>
    <a:masterClrMapping/>
  </p:clrMapOvr>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Any associated symptoms?</a:t>
            </a:r>
            <a:endParaRPr lang="en-US" dirty="0"/>
          </a:p>
        </p:txBody>
      </p:sp>
      <p:sp>
        <p:nvSpPr>
          <p:cNvPr id="3" name="Content Placeholder 2"/>
          <p:cNvSpPr>
            <a:spLocks noGrp="1"/>
          </p:cNvSpPr>
          <p:nvPr>
            <p:ph idx="1"/>
          </p:nvPr>
        </p:nvSpPr>
        <p:spPr/>
        <p:txBody>
          <a:bodyPr/>
          <a:lstStyle/>
          <a:p>
            <a:r>
              <a:rPr lang="en-US" dirty="0" smtClean="0"/>
              <a:t>Fever? Sore throat? Earache?</a:t>
            </a:r>
          </a:p>
          <a:p>
            <a:pPr lvl="1"/>
            <a:r>
              <a:rPr lang="en-US" dirty="0" smtClean="0"/>
              <a:t>If YES to any of these, set same-day appointment to see patient</a:t>
            </a:r>
            <a:endParaRPr lang="en-US" dirty="0"/>
          </a:p>
        </p:txBody>
      </p:sp>
    </p:spTree>
    <p:extLst>
      <p:ext uri="{BB962C8B-B14F-4D97-AF65-F5344CB8AC3E}">
        <p14:creationId xmlns:p14="http://schemas.microsoft.com/office/powerpoint/2010/main" val="1390469854"/>
      </p:ext>
    </p:extLst>
  </p:cSld>
  <p:clrMapOvr>
    <a:masterClrMapping/>
  </p:clrMapOvr>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Chickenpox (next 3 slides)</a:t>
            </a:r>
            <a:endParaRPr lang="en-US" dirty="0"/>
          </a:p>
        </p:txBody>
      </p:sp>
      <p:sp>
        <p:nvSpPr>
          <p:cNvPr id="3" name="Content Placeholder 2"/>
          <p:cNvSpPr>
            <a:spLocks noGrp="1"/>
          </p:cNvSpPr>
          <p:nvPr>
            <p:ph idx="1"/>
          </p:nvPr>
        </p:nvSpPr>
        <p:spPr/>
        <p:txBody>
          <a:bodyPr/>
          <a:lstStyle/>
          <a:p>
            <a:r>
              <a:rPr lang="en-US" dirty="0" smtClean="0"/>
              <a:t>Is the patient sure its chickenpox (previous experience, recently exposed)?</a:t>
            </a:r>
          </a:p>
          <a:p>
            <a:pPr lvl="1"/>
            <a:r>
              <a:rPr lang="en-US" dirty="0" smtClean="0"/>
              <a:t>If YES, phone personnel may advise caller in home management (see next 2 questions)</a:t>
            </a:r>
          </a:p>
          <a:p>
            <a:pPr lvl="1"/>
            <a:r>
              <a:rPr lang="en-US" dirty="0" smtClean="0"/>
              <a:t>If NO, see following 2 questions	</a:t>
            </a:r>
          </a:p>
          <a:p>
            <a:pPr lvl="2"/>
            <a:r>
              <a:rPr lang="en-US" dirty="0" smtClean="0"/>
              <a:t>Set same0day appointment to see patient</a:t>
            </a:r>
            <a:endParaRPr lang="en-US" dirty="0"/>
          </a:p>
        </p:txBody>
      </p:sp>
    </p:spTree>
    <p:extLst>
      <p:ext uri="{BB962C8B-B14F-4D97-AF65-F5344CB8AC3E}">
        <p14:creationId xmlns:p14="http://schemas.microsoft.com/office/powerpoint/2010/main" val="3498404161"/>
      </p:ext>
    </p:extLst>
  </p:cSld>
  <p:clrMapOvr>
    <a:masterClrMapping/>
  </p:clrMapOvr>
</p:sld>
</file>

<file path=ppt/slides/slide1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appear very ill?</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603183516"/>
      </p:ext>
    </p:extLst>
  </p:cSld>
  <p:clrMapOvr>
    <a:masterClrMapping/>
  </p:clrMapOvr>
</p:sld>
</file>

<file path=ppt/slides/slide1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Does the blister appear very red and rapidly enlarging, with increasing amounts of pain?</a:t>
            </a:r>
            <a:endParaRPr lang="en-US" dirty="0"/>
          </a:p>
        </p:txBody>
      </p:sp>
      <p:sp>
        <p:nvSpPr>
          <p:cNvPr id="3" name="Content Placeholder 2"/>
          <p:cNvSpPr>
            <a:spLocks noGrp="1"/>
          </p:cNvSpPr>
          <p:nvPr>
            <p:ph idx="1"/>
          </p:nvPr>
        </p:nvSpPr>
        <p:spPr/>
        <p:txBody>
          <a:bodyPr/>
          <a:lstStyle/>
          <a:p>
            <a:r>
              <a:rPr lang="en-US" dirty="0" smtClean="0"/>
              <a:t>If YES and serious case of secondary infection is not an option, set appointment to see patient ASAP (within 1-2 hours)</a:t>
            </a:r>
            <a:endParaRPr lang="en-US" dirty="0"/>
          </a:p>
        </p:txBody>
      </p:sp>
    </p:spTree>
    <p:extLst>
      <p:ext uri="{BB962C8B-B14F-4D97-AF65-F5344CB8AC3E}">
        <p14:creationId xmlns:p14="http://schemas.microsoft.com/office/powerpoint/2010/main" val="3818531746"/>
      </p:ext>
    </p:extLst>
  </p:cSld>
  <p:clrMapOvr>
    <a:masterClrMapping/>
  </p:clrMapOvr>
</p:sld>
</file>

<file path=ppt/slides/slide1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Diaper Rash</a:t>
            </a:r>
            <a:endParaRPr lang="en-US" dirty="0"/>
          </a:p>
        </p:txBody>
      </p:sp>
      <p:sp>
        <p:nvSpPr>
          <p:cNvPr id="3" name="Content Placeholder 2"/>
          <p:cNvSpPr>
            <a:spLocks noGrp="1"/>
          </p:cNvSpPr>
          <p:nvPr>
            <p:ph idx="1"/>
          </p:nvPr>
        </p:nvSpPr>
        <p:spPr/>
        <p:txBody>
          <a:bodyPr/>
          <a:lstStyle/>
          <a:p>
            <a:r>
              <a:rPr lang="en-US" dirty="0" smtClean="0"/>
              <a:t>Is rash spreading, getting worse, and not responding to diaper rash medication/ointment?</a:t>
            </a:r>
          </a:p>
          <a:p>
            <a:pPr lvl="1"/>
            <a:r>
              <a:rPr lang="en-US" dirty="0" smtClean="0"/>
              <a:t>Caller should first be given advice for home care.  </a:t>
            </a:r>
            <a:endParaRPr lang="en-US" dirty="0"/>
          </a:p>
          <a:p>
            <a:pPr lvl="2"/>
            <a:r>
              <a:rPr lang="en-US" dirty="0" smtClean="0"/>
              <a:t>If rash becomes worse, set same-day appointment to check patient for fungal infection</a:t>
            </a:r>
            <a:endParaRPr lang="en-US" dirty="0"/>
          </a:p>
        </p:txBody>
      </p:sp>
    </p:spTree>
    <p:extLst>
      <p:ext uri="{BB962C8B-B14F-4D97-AF65-F5344CB8AC3E}">
        <p14:creationId xmlns:p14="http://schemas.microsoft.com/office/powerpoint/2010/main" val="3322261068"/>
      </p:ext>
    </p:extLst>
  </p:cSld>
  <p:clrMapOvr>
    <a:masterClrMapping/>
  </p:clrMapOvr>
</p:sld>
</file>

<file path=ppt/slides/slide1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Drug Rashes</a:t>
            </a:r>
            <a:endParaRPr lang="en-US" dirty="0"/>
          </a:p>
        </p:txBody>
      </p:sp>
      <p:sp>
        <p:nvSpPr>
          <p:cNvPr id="3" name="Content Placeholder 2"/>
          <p:cNvSpPr>
            <a:spLocks noGrp="1"/>
          </p:cNvSpPr>
          <p:nvPr>
            <p:ph idx="1"/>
          </p:nvPr>
        </p:nvSpPr>
        <p:spPr/>
        <p:txBody>
          <a:bodyPr/>
          <a:lstStyle/>
          <a:p>
            <a:r>
              <a:rPr lang="en-US" dirty="0" smtClean="0"/>
              <a:t>If patient develops rash while taking medication, first determine whether or not rash is from allergic reaction to drug (likely if hives are visible)</a:t>
            </a:r>
          </a:p>
          <a:p>
            <a:pPr lvl="1"/>
            <a:r>
              <a:rPr lang="en-US" b="1" dirty="0" smtClean="0"/>
              <a:t>CLASSIFICATION:</a:t>
            </a:r>
          </a:p>
          <a:p>
            <a:pPr lvl="2"/>
            <a:r>
              <a:rPr lang="en-US" dirty="0" smtClean="0"/>
              <a:t>Non-allergic rashes last 3-4 days and do not need medical attention or treatment</a:t>
            </a:r>
          </a:p>
          <a:p>
            <a:pPr lvl="2"/>
            <a:r>
              <a:rPr lang="en-US" dirty="0" smtClean="0"/>
              <a:t>Set up an appointment to identify rash and document findings</a:t>
            </a:r>
            <a:endParaRPr lang="en-US" dirty="0"/>
          </a:p>
        </p:txBody>
      </p:sp>
    </p:spTree>
    <p:extLst>
      <p:ext uri="{BB962C8B-B14F-4D97-AF65-F5344CB8AC3E}">
        <p14:creationId xmlns:p14="http://schemas.microsoft.com/office/powerpoint/2010/main" val="2756726917"/>
      </p:ext>
    </p:extLst>
  </p:cSld>
  <p:clrMapOvr>
    <a:masterClrMapping/>
  </p:clrMapOvr>
</p:sld>
</file>

<file path=ppt/slides/slide1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Diaper rash</a:t>
            </a:r>
            <a:endParaRPr lang="en-US" dirty="0"/>
          </a:p>
        </p:txBody>
      </p:sp>
      <p:sp>
        <p:nvSpPr>
          <p:cNvPr id="3" name="Content Placeholder 2"/>
          <p:cNvSpPr>
            <a:spLocks noGrp="1"/>
          </p:cNvSpPr>
          <p:nvPr>
            <p:ph idx="1"/>
          </p:nvPr>
        </p:nvSpPr>
        <p:spPr/>
        <p:txBody>
          <a:bodyPr>
            <a:normAutofit lnSpcReduction="10000"/>
          </a:bodyPr>
          <a:lstStyle/>
          <a:p>
            <a:r>
              <a:rPr lang="en-US" dirty="0" smtClean="0"/>
              <a:t>Usually caused by moistness and rubbing of soiled/wet diapers against skin</a:t>
            </a:r>
          </a:p>
          <a:p>
            <a:endParaRPr lang="en-US" dirty="0"/>
          </a:p>
          <a:p>
            <a:r>
              <a:rPr lang="en-US" b="1" dirty="0" smtClean="0"/>
              <a:t>CLASSIFICATION:</a:t>
            </a:r>
          </a:p>
          <a:p>
            <a:pPr lvl="1"/>
            <a:r>
              <a:rPr lang="en-US" dirty="0" smtClean="0"/>
              <a:t>If rash becomes worse/infected, set same-day appointment</a:t>
            </a:r>
          </a:p>
          <a:p>
            <a:pPr lvl="1"/>
            <a:endParaRPr lang="en-US" dirty="0"/>
          </a:p>
          <a:p>
            <a:r>
              <a:rPr lang="en-US" b="1" dirty="0" smtClean="0"/>
              <a:t>TREATMENT:</a:t>
            </a:r>
          </a:p>
          <a:p>
            <a:pPr lvl="1"/>
            <a:r>
              <a:rPr lang="en-US" dirty="0" smtClean="0"/>
              <a:t>Air-dry skin (can use blow dryer), frequent diaper changes, ointment to protect area (i.e. lotions with Vitamin A or D, Vaseline, </a:t>
            </a:r>
            <a:r>
              <a:rPr lang="en-US" dirty="0" err="1" smtClean="0"/>
              <a:t>Desitin</a:t>
            </a:r>
            <a:r>
              <a:rPr lang="en-US" dirty="0" smtClean="0"/>
              <a:t>, etc.)</a:t>
            </a:r>
          </a:p>
          <a:p>
            <a:pPr lvl="1"/>
            <a:r>
              <a:rPr lang="en-US" dirty="0" smtClean="0"/>
              <a:t>May become infected (yeast infection – can cause vaginitis and oral thrush)</a:t>
            </a:r>
            <a:endParaRPr lang="en-US" dirty="0"/>
          </a:p>
        </p:txBody>
      </p:sp>
    </p:spTree>
    <p:extLst>
      <p:ext uri="{BB962C8B-B14F-4D97-AF65-F5344CB8AC3E}">
        <p14:creationId xmlns:p14="http://schemas.microsoft.com/office/powerpoint/2010/main" val="2717863326"/>
      </p:ext>
    </p:extLst>
  </p:cSld>
  <p:clrMapOvr>
    <a:masterClrMapping/>
  </p:clrMapOvr>
</p:sld>
</file>

<file path=ppt/slides/slide1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Chickenpox</a:t>
            </a:r>
            <a:endParaRPr lang="en-US" dirty="0"/>
          </a:p>
        </p:txBody>
      </p:sp>
      <p:sp>
        <p:nvSpPr>
          <p:cNvPr id="3" name="Content Placeholder 2"/>
          <p:cNvSpPr>
            <a:spLocks noGrp="1"/>
          </p:cNvSpPr>
          <p:nvPr>
            <p:ph idx="1"/>
          </p:nvPr>
        </p:nvSpPr>
        <p:spPr/>
        <p:txBody>
          <a:bodyPr/>
          <a:lstStyle/>
          <a:p>
            <a:r>
              <a:rPr lang="en-US" b="1" dirty="0" smtClean="0"/>
              <a:t>SYMPTOMS:</a:t>
            </a:r>
          </a:p>
          <a:p>
            <a:pPr lvl="1"/>
            <a:r>
              <a:rPr lang="en-US" dirty="0" smtClean="0"/>
              <a:t>Sudden onset</a:t>
            </a:r>
          </a:p>
          <a:p>
            <a:pPr lvl="1"/>
            <a:r>
              <a:rPr lang="en-US" dirty="0" smtClean="0"/>
              <a:t>Raised, red bumps turn into many small blisters on red base</a:t>
            </a:r>
          </a:p>
          <a:p>
            <a:pPr lvl="1"/>
            <a:r>
              <a:rPr lang="en-US" dirty="0" smtClean="0"/>
              <a:t>Listlessness, decreased appetite, fever</a:t>
            </a:r>
          </a:p>
          <a:p>
            <a:pPr lvl="1"/>
            <a:r>
              <a:rPr lang="en-US" dirty="0" smtClean="0"/>
              <a:t>Blisters that erupt for 3-4 days</a:t>
            </a:r>
          </a:p>
          <a:p>
            <a:pPr lvl="1"/>
            <a:r>
              <a:rPr lang="en-US" dirty="0" smtClean="0"/>
              <a:t>May include mucous membranes on mouth or genitals</a:t>
            </a:r>
          </a:p>
          <a:p>
            <a:pPr lvl="1"/>
            <a:r>
              <a:rPr lang="en-US" dirty="0" smtClean="0"/>
              <a:t>May include high fever</a:t>
            </a:r>
            <a:endParaRPr lang="en-US" dirty="0"/>
          </a:p>
        </p:txBody>
      </p:sp>
    </p:spTree>
    <p:extLst>
      <p:ext uri="{BB962C8B-B14F-4D97-AF65-F5344CB8AC3E}">
        <p14:creationId xmlns:p14="http://schemas.microsoft.com/office/powerpoint/2010/main" val="198148661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headache?</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2307197827"/>
      </p:ext>
    </p:extLst>
  </p:cSld>
  <p:clrMapOvr>
    <a:masterClrMapping/>
  </p:clrMapOvr>
</p:sld>
</file>

<file path=ppt/slides/slide1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Chickenpox</a:t>
            </a:r>
            <a:endParaRPr lang="en-US" dirty="0"/>
          </a:p>
        </p:txBody>
      </p:sp>
      <p:sp>
        <p:nvSpPr>
          <p:cNvPr id="3" name="Content Placeholder 2"/>
          <p:cNvSpPr>
            <a:spLocks noGrp="1"/>
          </p:cNvSpPr>
          <p:nvPr>
            <p:ph idx="1"/>
          </p:nvPr>
        </p:nvSpPr>
        <p:spPr/>
        <p:txBody>
          <a:bodyPr/>
          <a:lstStyle/>
          <a:p>
            <a:r>
              <a:rPr lang="en-US" b="1" dirty="0" smtClean="0"/>
              <a:t>CHARACTERISTICS:</a:t>
            </a:r>
          </a:p>
          <a:p>
            <a:pPr lvl="1"/>
            <a:r>
              <a:rPr lang="en-US" dirty="0" smtClean="0"/>
              <a:t>Mainly located on chest, back, and stomach near onset</a:t>
            </a:r>
          </a:p>
          <a:p>
            <a:pPr lvl="1"/>
            <a:r>
              <a:rPr lang="en-US" dirty="0" smtClean="0"/>
              <a:t>Incubates for period of 11-21 days</a:t>
            </a:r>
          </a:p>
          <a:p>
            <a:pPr lvl="1"/>
            <a:r>
              <a:rPr lang="en-US" dirty="0" smtClean="0"/>
              <a:t>Lesions occur in groups/clusters – some lesions are fresh while others are black and crusted within the same group</a:t>
            </a:r>
          </a:p>
          <a:p>
            <a:pPr lvl="1"/>
            <a:r>
              <a:rPr lang="en-US" dirty="0" smtClean="0"/>
              <a:t>Average duration 7 days (between 5-14 days)</a:t>
            </a:r>
          </a:p>
          <a:p>
            <a:pPr lvl="1"/>
            <a:r>
              <a:rPr lang="en-US" dirty="0" smtClean="0"/>
              <a:t>No longer contagious after entire rash has scabbed over</a:t>
            </a:r>
            <a:endParaRPr lang="en-US" dirty="0"/>
          </a:p>
        </p:txBody>
      </p:sp>
    </p:spTree>
    <p:extLst>
      <p:ext uri="{BB962C8B-B14F-4D97-AF65-F5344CB8AC3E}">
        <p14:creationId xmlns:p14="http://schemas.microsoft.com/office/powerpoint/2010/main" val="427052177"/>
      </p:ext>
    </p:extLst>
  </p:cSld>
  <p:clrMapOvr>
    <a:masterClrMapping/>
  </p:clrMapOvr>
</p:sld>
</file>

<file path=ppt/slides/slide1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Potential treatment by physician:</a:t>
            </a:r>
            <a:endParaRPr lang="en-US" dirty="0"/>
          </a:p>
        </p:txBody>
      </p:sp>
      <p:sp>
        <p:nvSpPr>
          <p:cNvPr id="3" name="Content Placeholder 2"/>
          <p:cNvSpPr>
            <a:spLocks noGrp="1"/>
          </p:cNvSpPr>
          <p:nvPr>
            <p:ph idx="1"/>
          </p:nvPr>
        </p:nvSpPr>
        <p:spPr/>
        <p:txBody>
          <a:bodyPr/>
          <a:lstStyle/>
          <a:p>
            <a:r>
              <a:rPr lang="en-US" dirty="0" smtClean="0"/>
              <a:t>Keep child’s nails trimmed and clean to prevent further infection from scratching</a:t>
            </a:r>
          </a:p>
          <a:p>
            <a:r>
              <a:rPr lang="en-US" dirty="0" smtClean="0"/>
              <a:t>Vaccine (prevention for those over 12 months old)</a:t>
            </a:r>
          </a:p>
          <a:p>
            <a:r>
              <a:rPr lang="en-US" dirty="0" smtClean="0"/>
              <a:t>Infection treated with antibiotics, bath with oatmeal or bath oils</a:t>
            </a:r>
          </a:p>
          <a:p>
            <a:r>
              <a:rPr lang="en-US" dirty="0" smtClean="0"/>
              <a:t>Acetaminophen for fever</a:t>
            </a:r>
          </a:p>
          <a:p>
            <a:r>
              <a:rPr lang="en-US" dirty="0" smtClean="0"/>
              <a:t>Antihistamines for sleep or itch relief</a:t>
            </a:r>
          </a:p>
          <a:p>
            <a:r>
              <a:rPr lang="en-US" dirty="0" smtClean="0"/>
              <a:t>Help child be comfortable by reducing itching, and/or fever</a:t>
            </a:r>
            <a:endParaRPr lang="en-US" dirty="0"/>
          </a:p>
        </p:txBody>
      </p:sp>
    </p:spTree>
    <p:extLst>
      <p:ext uri="{BB962C8B-B14F-4D97-AF65-F5344CB8AC3E}">
        <p14:creationId xmlns:p14="http://schemas.microsoft.com/office/powerpoint/2010/main" val="2767466893"/>
      </p:ext>
    </p:extLst>
  </p:cSld>
  <p:clrMapOvr>
    <a:masterClrMapping/>
  </p:clrMapOvr>
</p:sld>
</file>

<file path=ppt/slides/slide1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Warts</a:t>
            </a:r>
            <a:endParaRPr lang="en-US" dirty="0"/>
          </a:p>
        </p:txBody>
      </p:sp>
      <p:sp>
        <p:nvSpPr>
          <p:cNvPr id="3" name="Content Placeholder 2"/>
          <p:cNvSpPr>
            <a:spLocks noGrp="1"/>
          </p:cNvSpPr>
          <p:nvPr>
            <p:ph idx="1"/>
          </p:nvPr>
        </p:nvSpPr>
        <p:spPr/>
        <p:txBody>
          <a:bodyPr/>
          <a:lstStyle/>
          <a:p>
            <a:r>
              <a:rPr lang="en-US" dirty="0" smtClean="0"/>
              <a:t>Viral infection in skin that can be contagious to other parts of body or to other people</a:t>
            </a:r>
          </a:p>
          <a:p>
            <a:endParaRPr lang="en-US" dirty="0"/>
          </a:p>
          <a:p>
            <a:r>
              <a:rPr lang="en-US" b="1" dirty="0" smtClean="0"/>
              <a:t>TREATMENT:</a:t>
            </a:r>
          </a:p>
          <a:p>
            <a:pPr lvl="1"/>
            <a:r>
              <a:rPr lang="en-US" dirty="0" smtClean="0"/>
              <a:t>Can disappear an any time, sometimes takes a few years</a:t>
            </a:r>
          </a:p>
          <a:p>
            <a:pPr lvl="1"/>
            <a:r>
              <a:rPr lang="en-US" dirty="0" smtClean="0"/>
              <a:t>Unless warts are bleeding, painful, or close to the fingernail or face, children under 6 should not be treated (treatment is more painful than letting the wart go away on its own)</a:t>
            </a:r>
          </a:p>
          <a:p>
            <a:pPr lvl="1"/>
            <a:r>
              <a:rPr lang="en-US" dirty="0" smtClean="0"/>
              <a:t>If warts will be cosmetically damaging (rare), patient should be referred to dermatologist</a:t>
            </a:r>
            <a:endParaRPr lang="en-US" dirty="0"/>
          </a:p>
        </p:txBody>
      </p:sp>
    </p:spTree>
    <p:extLst>
      <p:ext uri="{BB962C8B-B14F-4D97-AF65-F5344CB8AC3E}">
        <p14:creationId xmlns:p14="http://schemas.microsoft.com/office/powerpoint/2010/main" val="1564473262"/>
      </p:ext>
    </p:extLst>
  </p:cSld>
  <p:clrMapOvr>
    <a:masterClrMapping/>
  </p:clrMapOvr>
</p:sld>
</file>

<file path=ppt/slides/slide1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Scarlatina</a:t>
            </a:r>
            <a:endParaRPr lang="en-US" dirty="0"/>
          </a:p>
        </p:txBody>
      </p:sp>
      <p:sp>
        <p:nvSpPr>
          <p:cNvPr id="3" name="Content Placeholder 2"/>
          <p:cNvSpPr>
            <a:spLocks noGrp="1"/>
          </p:cNvSpPr>
          <p:nvPr>
            <p:ph idx="1"/>
          </p:nvPr>
        </p:nvSpPr>
        <p:spPr>
          <a:xfrm>
            <a:off x="913794" y="1468266"/>
            <a:ext cx="10353762" cy="5164545"/>
          </a:xfrm>
        </p:spPr>
        <p:txBody>
          <a:bodyPr>
            <a:normAutofit fontScale="92500" lnSpcReduction="20000"/>
          </a:bodyPr>
          <a:lstStyle/>
          <a:p>
            <a:r>
              <a:rPr lang="en-US" dirty="0" smtClean="0"/>
              <a:t>Scarlet fever = strep throat with a rash caused by allergy to “strep” germ</a:t>
            </a:r>
          </a:p>
          <a:p>
            <a:endParaRPr lang="en-US" dirty="0"/>
          </a:p>
          <a:p>
            <a:r>
              <a:rPr lang="en-US" b="1" dirty="0" smtClean="0"/>
              <a:t>CLASSIFICATION:</a:t>
            </a:r>
          </a:p>
          <a:p>
            <a:r>
              <a:rPr lang="en-US" dirty="0" smtClean="0"/>
              <a:t>Same-day appointment for children infected with this</a:t>
            </a:r>
          </a:p>
          <a:p>
            <a:endParaRPr lang="en-US" dirty="0"/>
          </a:p>
          <a:p>
            <a:r>
              <a:rPr lang="en-US" b="1" dirty="0" smtClean="0"/>
              <a:t>SYMPTOMS:</a:t>
            </a:r>
          </a:p>
          <a:p>
            <a:r>
              <a:rPr lang="en-US" dirty="0" smtClean="0"/>
              <a:t>Characteristic rash (resembles mix of sunburn and </a:t>
            </a:r>
            <a:r>
              <a:rPr lang="en-US" dirty="0" err="1" smtClean="0"/>
              <a:t>goosebumps</a:t>
            </a:r>
            <a:r>
              <a:rPr lang="en-US" dirty="0" smtClean="0"/>
              <a:t>)</a:t>
            </a:r>
          </a:p>
          <a:p>
            <a:pPr lvl="1"/>
            <a:r>
              <a:rPr lang="en-US" dirty="0" smtClean="0"/>
              <a:t>Small, raised bumps</a:t>
            </a:r>
          </a:p>
          <a:p>
            <a:pPr lvl="1"/>
            <a:r>
              <a:rPr lang="en-US" dirty="0" smtClean="0"/>
              <a:t>Very red</a:t>
            </a:r>
          </a:p>
          <a:p>
            <a:pPr lvl="1"/>
            <a:r>
              <a:rPr lang="en-US" dirty="0" smtClean="0"/>
              <a:t>Feels like sandpaper when rubbed</a:t>
            </a:r>
          </a:p>
          <a:p>
            <a:pPr lvl="1"/>
            <a:r>
              <a:rPr lang="en-US" dirty="0" smtClean="0"/>
              <a:t>Peels in 7-10 days</a:t>
            </a:r>
          </a:p>
          <a:p>
            <a:r>
              <a:rPr lang="en-US" b="1" dirty="0" smtClean="0"/>
              <a:t>POTENTIAL TREATMENT BY PHYSICIAN:</a:t>
            </a:r>
          </a:p>
          <a:p>
            <a:r>
              <a:rPr lang="en-US" dirty="0" smtClean="0"/>
              <a:t>Antibiotic very effective</a:t>
            </a:r>
            <a:endParaRPr lang="en-US" dirty="0" smtClean="0"/>
          </a:p>
        </p:txBody>
      </p:sp>
    </p:spTree>
    <p:extLst>
      <p:ext uri="{BB962C8B-B14F-4D97-AF65-F5344CB8AC3E}">
        <p14:creationId xmlns:p14="http://schemas.microsoft.com/office/powerpoint/2010/main" val="1131525034"/>
      </p:ext>
    </p:extLst>
  </p:cSld>
  <p:clrMapOvr>
    <a:masterClrMapping/>
  </p:clrMapOvr>
</p:sld>
</file>

<file path=ppt/slides/slide1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Poison ivy</a:t>
            </a:r>
            <a:endParaRPr lang="en-US" dirty="0"/>
          </a:p>
        </p:txBody>
      </p:sp>
      <p:sp>
        <p:nvSpPr>
          <p:cNvPr id="3" name="Content Placeholder 2"/>
          <p:cNvSpPr>
            <a:spLocks noGrp="1"/>
          </p:cNvSpPr>
          <p:nvPr>
            <p:ph idx="1"/>
          </p:nvPr>
        </p:nvSpPr>
        <p:spPr>
          <a:xfrm>
            <a:off x="913795" y="1487606"/>
            <a:ext cx="10353762" cy="5022376"/>
          </a:xfrm>
        </p:spPr>
        <p:txBody>
          <a:bodyPr>
            <a:normAutofit fontScale="77500" lnSpcReduction="20000"/>
          </a:bodyPr>
          <a:lstStyle/>
          <a:p>
            <a:pPr marL="0" indent="0" algn="ctr">
              <a:buNone/>
            </a:pPr>
            <a:r>
              <a:rPr lang="en-US" b="1" dirty="0" smtClean="0"/>
              <a:t>Contact dermatitis</a:t>
            </a:r>
          </a:p>
          <a:p>
            <a:pPr marL="0" indent="0">
              <a:buNone/>
            </a:pPr>
            <a:r>
              <a:rPr lang="en-US" b="1" dirty="0" smtClean="0"/>
              <a:t>CLASSIFICATION:</a:t>
            </a:r>
          </a:p>
          <a:p>
            <a:pPr marL="0" indent="0">
              <a:buNone/>
            </a:pPr>
            <a:r>
              <a:rPr lang="en-US" dirty="0" smtClean="0"/>
              <a:t>Child should come into office if rash is infected, nearing/in the eyes, or covering large part of body, and if child is in great pain/discomfort</a:t>
            </a:r>
          </a:p>
          <a:p>
            <a:pPr marL="0" indent="0">
              <a:buNone/>
            </a:pPr>
            <a:endParaRPr lang="en-US" dirty="0"/>
          </a:p>
          <a:p>
            <a:pPr marL="0" indent="0">
              <a:buNone/>
            </a:pPr>
            <a:r>
              <a:rPr lang="en-US" b="1" dirty="0" smtClean="0"/>
              <a:t>SYMPTOMS:</a:t>
            </a:r>
          </a:p>
          <a:p>
            <a:r>
              <a:rPr lang="en-US" dirty="0" smtClean="0"/>
              <a:t>Itchy rash – small, red blisters</a:t>
            </a:r>
          </a:p>
          <a:p>
            <a:r>
              <a:rPr lang="en-US" dirty="0" smtClean="0"/>
              <a:t>Rashes from poison sumac, poison oak, and poison ivy are identical</a:t>
            </a:r>
          </a:p>
          <a:p>
            <a:endParaRPr lang="en-US" dirty="0"/>
          </a:p>
          <a:p>
            <a:pPr marL="0" indent="0">
              <a:buNone/>
            </a:pPr>
            <a:r>
              <a:rPr lang="en-US" b="1" dirty="0" smtClean="0"/>
              <a:t>POTENTIAL TREATMENT:</a:t>
            </a:r>
          </a:p>
          <a:p>
            <a:r>
              <a:rPr lang="en-US" dirty="0" smtClean="0"/>
              <a:t>Medications can relieve itching and swelling</a:t>
            </a:r>
          </a:p>
          <a:p>
            <a:pPr lvl="1"/>
            <a:r>
              <a:rPr lang="en-US" dirty="0" smtClean="0"/>
              <a:t>Calamine lotion</a:t>
            </a:r>
          </a:p>
          <a:p>
            <a:pPr lvl="1"/>
            <a:r>
              <a:rPr lang="en-US" dirty="0" smtClean="0"/>
              <a:t>Benadryl</a:t>
            </a:r>
          </a:p>
          <a:p>
            <a:r>
              <a:rPr lang="en-US" dirty="0" smtClean="0"/>
              <a:t>Cortisone medication (rarely used unless serious)</a:t>
            </a:r>
          </a:p>
          <a:p>
            <a:pPr marL="457200" lvl="1" indent="0">
              <a:buNone/>
            </a:pPr>
            <a:endParaRPr lang="en-US" b="1" dirty="0"/>
          </a:p>
        </p:txBody>
      </p:sp>
    </p:spTree>
    <p:extLst>
      <p:ext uri="{BB962C8B-B14F-4D97-AF65-F5344CB8AC3E}">
        <p14:creationId xmlns:p14="http://schemas.microsoft.com/office/powerpoint/2010/main" val="3053524682"/>
      </p:ext>
    </p:extLst>
  </p:cSld>
  <p:clrMapOvr>
    <a:masterClrMapping/>
  </p:clrMapOvr>
</p:sld>
</file>

<file path=ppt/slides/slide1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Petechiae</a:t>
            </a:r>
            <a:endParaRPr lang="en-US" dirty="0"/>
          </a:p>
        </p:txBody>
      </p:sp>
      <p:sp>
        <p:nvSpPr>
          <p:cNvPr id="3" name="Content Placeholder 2"/>
          <p:cNvSpPr>
            <a:spLocks noGrp="1"/>
          </p:cNvSpPr>
          <p:nvPr>
            <p:ph idx="1"/>
          </p:nvPr>
        </p:nvSpPr>
        <p:spPr/>
        <p:txBody>
          <a:bodyPr/>
          <a:lstStyle/>
          <a:p>
            <a:r>
              <a:rPr lang="en-US" dirty="0" smtClean="0"/>
              <a:t>Bleeding into skin results in lesions known as petechial</a:t>
            </a:r>
          </a:p>
          <a:p>
            <a:pPr marL="0" indent="0">
              <a:buNone/>
            </a:pPr>
            <a:r>
              <a:rPr lang="en-US" b="1" dirty="0" smtClean="0"/>
              <a:t>CLASSIFICATION:</a:t>
            </a:r>
          </a:p>
          <a:p>
            <a:pPr marL="0" indent="0">
              <a:buNone/>
            </a:pPr>
            <a:r>
              <a:rPr lang="en-US" dirty="0" smtClean="0"/>
              <a:t>Immediate appointment should be made to diagnose as could mean severe infection in bloodstream</a:t>
            </a:r>
          </a:p>
          <a:p>
            <a:pPr marL="0" indent="0">
              <a:buNone/>
            </a:pPr>
            <a:r>
              <a:rPr lang="en-US" b="1" dirty="0" smtClean="0"/>
              <a:t>SYMPTOMS:</a:t>
            </a:r>
          </a:p>
          <a:p>
            <a:r>
              <a:rPr lang="en-US" dirty="0" smtClean="0"/>
              <a:t>Tiny red dots, can occur suddenly in groups anywhere on body</a:t>
            </a:r>
          </a:p>
          <a:p>
            <a:pPr lvl="1"/>
            <a:r>
              <a:rPr lang="en-US" dirty="0" smtClean="0"/>
              <a:t>Red dots do not blanch (turn white </a:t>
            </a:r>
            <a:r>
              <a:rPr lang="en-US" dirty="0" smtClean="0"/>
              <a:t>within pinching)</a:t>
            </a:r>
            <a:endParaRPr lang="en-US" dirty="0"/>
          </a:p>
        </p:txBody>
      </p:sp>
    </p:spTree>
    <p:extLst>
      <p:ext uri="{BB962C8B-B14F-4D97-AF65-F5344CB8AC3E}">
        <p14:creationId xmlns:p14="http://schemas.microsoft.com/office/powerpoint/2010/main" val="2556609587"/>
      </p:ext>
    </p:extLst>
  </p:cSld>
  <p:clrMapOvr>
    <a:masterClrMapping/>
  </p:clrMapOvr>
</p:sld>
</file>

<file path=ppt/slides/slide1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Impetigo</a:t>
            </a:r>
            <a:endParaRPr lang="en-US" dirty="0"/>
          </a:p>
        </p:txBody>
      </p:sp>
      <p:sp>
        <p:nvSpPr>
          <p:cNvPr id="3" name="Content Placeholder 2"/>
          <p:cNvSpPr>
            <a:spLocks noGrp="1"/>
          </p:cNvSpPr>
          <p:nvPr>
            <p:ph idx="1"/>
          </p:nvPr>
        </p:nvSpPr>
        <p:spPr/>
        <p:txBody>
          <a:bodyPr/>
          <a:lstStyle/>
          <a:p>
            <a:pPr marL="0" indent="0">
              <a:buNone/>
            </a:pPr>
            <a:r>
              <a:rPr lang="en-US" dirty="0" smtClean="0"/>
              <a:t>Strep or staph bacteria that enter break in skin when insect bite, skin irritation, etc. is scratched.  Same strain that causes sore throats.</a:t>
            </a:r>
          </a:p>
          <a:p>
            <a:pPr marL="0" indent="0">
              <a:buNone/>
            </a:pPr>
            <a:endParaRPr lang="en-US" dirty="0"/>
          </a:p>
          <a:p>
            <a:pPr marL="0" indent="0">
              <a:buNone/>
            </a:pPr>
            <a:r>
              <a:rPr lang="en-US" b="1" dirty="0" smtClean="0"/>
              <a:t>POTENTIAL TREATMENT:</a:t>
            </a:r>
          </a:p>
          <a:p>
            <a:r>
              <a:rPr lang="en-US" dirty="0" smtClean="0"/>
              <a:t>Keep child out of school/daycare until medication/ointment has been used for 24-36 hours</a:t>
            </a:r>
            <a:endParaRPr lang="en-US" dirty="0"/>
          </a:p>
        </p:txBody>
      </p:sp>
    </p:spTree>
    <p:extLst>
      <p:ext uri="{BB962C8B-B14F-4D97-AF65-F5344CB8AC3E}">
        <p14:creationId xmlns:p14="http://schemas.microsoft.com/office/powerpoint/2010/main" val="75091709"/>
      </p:ext>
    </p:extLst>
  </p:cSld>
  <p:clrMapOvr>
    <a:masterClrMapping/>
  </p:clrMapOvr>
</p:sld>
</file>

<file path=ppt/slides/slide1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Eczema/Atopic Dermatitis</a:t>
            </a:r>
            <a:endParaRPr lang="en-US" dirty="0"/>
          </a:p>
        </p:txBody>
      </p:sp>
      <p:sp>
        <p:nvSpPr>
          <p:cNvPr id="3" name="Content Placeholder 2"/>
          <p:cNvSpPr>
            <a:spLocks noGrp="1"/>
          </p:cNvSpPr>
          <p:nvPr>
            <p:ph idx="1"/>
          </p:nvPr>
        </p:nvSpPr>
        <p:spPr/>
        <p:txBody>
          <a:bodyPr>
            <a:normAutofit fontScale="92500" lnSpcReduction="20000"/>
          </a:bodyPr>
          <a:lstStyle/>
          <a:p>
            <a:pPr marL="0" indent="0">
              <a:buNone/>
            </a:pPr>
            <a:r>
              <a:rPr lang="en-US" dirty="0" smtClean="0"/>
              <a:t>Skin inflammation that affects children who are genetically prone to allergies with sensitive skin although it could be a reaction to fabric or dryness</a:t>
            </a:r>
          </a:p>
          <a:p>
            <a:pPr marL="0" indent="0">
              <a:buNone/>
            </a:pPr>
            <a:endParaRPr lang="en-US" dirty="0"/>
          </a:p>
          <a:p>
            <a:pPr marL="0" indent="0">
              <a:buNone/>
            </a:pPr>
            <a:r>
              <a:rPr lang="en-US" b="1" dirty="0" smtClean="0"/>
              <a:t>CLASSIFICATION: </a:t>
            </a:r>
            <a:r>
              <a:rPr lang="en-US" dirty="0" smtClean="0"/>
              <a:t>Set appointment to education on treatment options and basic info about disorder.</a:t>
            </a:r>
          </a:p>
          <a:p>
            <a:pPr marL="0" indent="0">
              <a:buNone/>
            </a:pPr>
            <a:r>
              <a:rPr lang="en-US" b="1" dirty="0" smtClean="0"/>
              <a:t>SYMPTOMS:</a:t>
            </a:r>
          </a:p>
          <a:p>
            <a:r>
              <a:rPr lang="en-US" dirty="0" smtClean="0"/>
              <a:t>Crusty, red, itchy, swollen skin usually around elbow creases and behind knee</a:t>
            </a:r>
          </a:p>
          <a:p>
            <a:r>
              <a:rPr lang="en-US" dirty="0" smtClean="0"/>
              <a:t>Often becomes secondarily infected due to scratching</a:t>
            </a:r>
          </a:p>
          <a:p>
            <a:r>
              <a:rPr lang="en-US" dirty="0" smtClean="0"/>
              <a:t>Mostly improves dramatically/disappears before age 5</a:t>
            </a:r>
            <a:endParaRPr lang="en-US" dirty="0"/>
          </a:p>
        </p:txBody>
      </p:sp>
    </p:spTree>
    <p:extLst>
      <p:ext uri="{BB962C8B-B14F-4D97-AF65-F5344CB8AC3E}">
        <p14:creationId xmlns:p14="http://schemas.microsoft.com/office/powerpoint/2010/main" val="955670228"/>
      </p:ext>
    </p:extLst>
  </p:cSld>
  <p:clrMapOvr>
    <a:masterClrMapping/>
  </p:clrMapOvr>
</p:sld>
</file>

<file path=ppt/slides/slide1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Animal Bites</a:t>
            </a:r>
            <a:endParaRPr lang="en-US" dirty="0"/>
          </a:p>
        </p:txBody>
      </p:sp>
      <p:sp>
        <p:nvSpPr>
          <p:cNvPr id="3" name="Content Placeholder 2"/>
          <p:cNvSpPr>
            <a:spLocks noGrp="1"/>
          </p:cNvSpPr>
          <p:nvPr>
            <p:ph idx="1"/>
          </p:nvPr>
        </p:nvSpPr>
        <p:spPr/>
        <p:txBody>
          <a:bodyPr/>
          <a:lstStyle/>
          <a:p>
            <a:r>
              <a:rPr lang="en-US" dirty="0" smtClean="0"/>
              <a:t>Telephone Triage Tree</a:t>
            </a:r>
            <a:endParaRPr lang="en-US" dirty="0"/>
          </a:p>
        </p:txBody>
      </p:sp>
    </p:spTree>
    <p:extLst>
      <p:ext uri="{BB962C8B-B14F-4D97-AF65-F5344CB8AC3E}">
        <p14:creationId xmlns:p14="http://schemas.microsoft.com/office/powerpoint/2010/main" val="2176949711"/>
      </p:ext>
    </p:extLst>
  </p:cSld>
  <p:clrMapOvr>
    <a:masterClrMapping/>
  </p:clrMapOvr>
</p:sld>
</file>

<file path=ppt/slides/slide1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What kind of animal bit the child?</a:t>
            </a:r>
          </a:p>
          <a:p>
            <a:r>
              <a:rPr lang="en-US" dirty="0" smtClean="0"/>
              <a:t>Was it a wild animal or a household pet?</a:t>
            </a:r>
          </a:p>
          <a:p>
            <a:pPr lvl="1"/>
            <a:r>
              <a:rPr lang="en-US" dirty="0" smtClean="0"/>
              <a:t>If bite was from bat (particularly dangerous), skunk, monkey, raccoon, or fox, set appointment to see patient ASAP (within 1-2 hours)</a:t>
            </a:r>
            <a:endParaRPr lang="en-US" dirty="0"/>
          </a:p>
        </p:txBody>
      </p:sp>
    </p:spTree>
    <p:extLst>
      <p:ext uri="{BB962C8B-B14F-4D97-AF65-F5344CB8AC3E}">
        <p14:creationId xmlns:p14="http://schemas.microsoft.com/office/powerpoint/2010/main" val="9578588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Did you see the accident?  How did it happen?</a:t>
            </a:r>
            <a:endParaRPr lang="en-US" dirty="0"/>
          </a:p>
        </p:txBody>
      </p:sp>
      <p:sp>
        <p:nvSpPr>
          <p:cNvPr id="3" name="Content Placeholder 2"/>
          <p:cNvSpPr>
            <a:spLocks noGrp="1"/>
          </p:cNvSpPr>
          <p:nvPr>
            <p:ph idx="1"/>
          </p:nvPr>
        </p:nvSpPr>
        <p:spPr/>
        <p:txBody>
          <a:bodyPr/>
          <a:lstStyle/>
          <a:p>
            <a:r>
              <a:rPr lang="en-US" dirty="0" smtClean="0"/>
              <a:t>If injury is due to high fall (i.e. from tree), auto accident, or strong blow, or if description appears to be child abuse, set appointment to see patient ASAP (within 1-2 hours)</a:t>
            </a:r>
            <a:endParaRPr lang="en-US" dirty="0"/>
          </a:p>
        </p:txBody>
      </p:sp>
    </p:spTree>
    <p:extLst>
      <p:ext uri="{BB962C8B-B14F-4D97-AF65-F5344CB8AC3E}">
        <p14:creationId xmlns:p14="http://schemas.microsoft.com/office/powerpoint/2010/main" val="3195454119"/>
      </p:ext>
    </p:extLst>
  </p:cSld>
  <p:clrMapOvr>
    <a:masterClrMapping/>
  </p:clrMapOvr>
</p:sld>
</file>

<file path=ppt/slides/slide1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Was the bite unprovoked, or was the child playing with the animal?</a:t>
            </a:r>
            <a:endParaRPr lang="en-US" dirty="0"/>
          </a:p>
        </p:txBody>
      </p:sp>
      <p:sp>
        <p:nvSpPr>
          <p:cNvPr id="3" name="Content Placeholder 2"/>
          <p:cNvSpPr>
            <a:spLocks noGrp="1"/>
          </p:cNvSpPr>
          <p:nvPr>
            <p:ph idx="1"/>
          </p:nvPr>
        </p:nvSpPr>
        <p:spPr/>
        <p:txBody>
          <a:bodyPr/>
          <a:lstStyle/>
          <a:p>
            <a:r>
              <a:rPr lang="en-US" dirty="0" smtClean="0"/>
              <a:t>If bite was from unprovoked animal that is normally shy around humans, risk is highest for rabies</a:t>
            </a:r>
            <a:endParaRPr lang="en-US" dirty="0"/>
          </a:p>
        </p:txBody>
      </p:sp>
    </p:spTree>
    <p:extLst>
      <p:ext uri="{BB962C8B-B14F-4D97-AF65-F5344CB8AC3E}">
        <p14:creationId xmlns:p14="http://schemas.microsoft.com/office/powerpoint/2010/main" val="3830169374"/>
      </p:ext>
    </p:extLst>
  </p:cSld>
  <p:clrMapOvr>
    <a:masterClrMapping/>
  </p:clrMapOvr>
</p:sld>
</file>

<file path=ppt/slides/slide1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severe is the injury?</a:t>
            </a:r>
            <a:endParaRPr lang="en-US" dirty="0"/>
          </a:p>
        </p:txBody>
      </p:sp>
      <p:sp>
        <p:nvSpPr>
          <p:cNvPr id="3" name="Content Placeholder 2"/>
          <p:cNvSpPr>
            <a:spLocks noGrp="1"/>
          </p:cNvSpPr>
          <p:nvPr>
            <p:ph idx="1"/>
          </p:nvPr>
        </p:nvSpPr>
        <p:spPr/>
        <p:txBody>
          <a:bodyPr/>
          <a:lstStyle/>
          <a:p>
            <a:r>
              <a:rPr lang="en-US" dirty="0" smtClean="0"/>
              <a:t>Where are the bites?</a:t>
            </a:r>
          </a:p>
          <a:p>
            <a:pPr lvl="1"/>
            <a:r>
              <a:rPr lang="en-US" dirty="0" smtClean="0"/>
              <a:t>If wound is a large laceration requiring stitches, bite that looks infected, or laceration of face or hand, set appointment to see patient ASAP (within 1-2 hours)</a:t>
            </a:r>
            <a:endParaRPr lang="en-US" dirty="0"/>
          </a:p>
        </p:txBody>
      </p:sp>
    </p:spTree>
    <p:extLst>
      <p:ext uri="{BB962C8B-B14F-4D97-AF65-F5344CB8AC3E}">
        <p14:creationId xmlns:p14="http://schemas.microsoft.com/office/powerpoint/2010/main" val="1473790646"/>
      </p:ext>
    </p:extLst>
  </p:cSld>
  <p:clrMapOvr>
    <a:masterClrMapping/>
  </p:clrMapOvr>
</p:sld>
</file>

<file path=ppt/slides/slide1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If the animal was a pet, has it been immunized for rabies?</a:t>
            </a:r>
            <a:endParaRPr lang="en-US" dirty="0"/>
          </a:p>
        </p:txBody>
      </p:sp>
      <p:sp>
        <p:nvSpPr>
          <p:cNvPr id="3" name="Content Placeholder 2"/>
          <p:cNvSpPr>
            <a:spLocks noGrp="1"/>
          </p:cNvSpPr>
          <p:nvPr>
            <p:ph idx="1"/>
          </p:nvPr>
        </p:nvSpPr>
        <p:spPr/>
        <p:txBody>
          <a:bodyPr/>
          <a:lstStyle/>
          <a:p>
            <a:r>
              <a:rPr lang="en-US" dirty="0" smtClean="0"/>
              <a:t>If NO, set same-day appointment to see patient</a:t>
            </a:r>
            <a:endParaRPr lang="en-US" dirty="0"/>
          </a:p>
        </p:txBody>
      </p:sp>
    </p:spTree>
    <p:extLst>
      <p:ext uri="{BB962C8B-B14F-4D97-AF65-F5344CB8AC3E}">
        <p14:creationId xmlns:p14="http://schemas.microsoft.com/office/powerpoint/2010/main" val="3384200050"/>
      </p:ext>
    </p:extLst>
  </p:cSld>
  <p:clrMapOvr>
    <a:masterClrMapping/>
  </p:clrMapOvr>
</p:sld>
</file>

<file path=ppt/slides/slide1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When did the bite occur?</a:t>
            </a:r>
            <a:endParaRPr lang="en-US" dirty="0"/>
          </a:p>
        </p:txBody>
      </p:sp>
      <p:sp>
        <p:nvSpPr>
          <p:cNvPr id="3" name="Content Placeholder 2"/>
          <p:cNvSpPr>
            <a:spLocks noGrp="1"/>
          </p:cNvSpPr>
          <p:nvPr>
            <p:ph idx="1"/>
          </p:nvPr>
        </p:nvSpPr>
        <p:spPr/>
        <p:txBody>
          <a:bodyPr/>
          <a:lstStyle/>
          <a:p>
            <a:r>
              <a:rPr lang="en-US" dirty="0" smtClean="0"/>
              <a:t>Is the animal available for observation?</a:t>
            </a:r>
          </a:p>
          <a:p>
            <a:pPr lvl="1"/>
            <a:r>
              <a:rPr lang="en-US" dirty="0" smtClean="0"/>
              <a:t>If animal cannot be located and brought in within a few hours, set same-day appointment to see patient so that physician can evaluate circumstances</a:t>
            </a:r>
            <a:endParaRPr lang="en-US" dirty="0"/>
          </a:p>
        </p:txBody>
      </p:sp>
    </p:spTree>
    <p:extLst>
      <p:ext uri="{BB962C8B-B14F-4D97-AF65-F5344CB8AC3E}">
        <p14:creationId xmlns:p14="http://schemas.microsoft.com/office/powerpoint/2010/main" val="3599465425"/>
      </p:ext>
    </p:extLst>
  </p:cSld>
  <p:clrMapOvr>
    <a:masterClrMapping/>
  </p:clrMapOvr>
</p:sld>
</file>

<file path=ppt/slides/slide1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been immunized for tetanus?</a:t>
            </a:r>
            <a:endParaRPr lang="en-US" dirty="0"/>
          </a:p>
        </p:txBody>
      </p:sp>
      <p:sp>
        <p:nvSpPr>
          <p:cNvPr id="3" name="Content Placeholder 2"/>
          <p:cNvSpPr>
            <a:spLocks noGrp="1"/>
          </p:cNvSpPr>
          <p:nvPr>
            <p:ph idx="1"/>
          </p:nvPr>
        </p:nvSpPr>
        <p:spPr/>
        <p:txBody>
          <a:bodyPr/>
          <a:lstStyle/>
          <a:p>
            <a:r>
              <a:rPr lang="en-US" dirty="0" smtClean="0"/>
              <a:t>How long ago?</a:t>
            </a:r>
          </a:p>
          <a:p>
            <a:pPr lvl="1"/>
            <a:r>
              <a:rPr lang="en-US" dirty="0" smtClean="0"/>
              <a:t>If NO because series is incomplete or child has not had shot in past 10 years, set same-day appointment to see patient</a:t>
            </a:r>
            <a:endParaRPr lang="en-US" dirty="0"/>
          </a:p>
        </p:txBody>
      </p:sp>
    </p:spTree>
    <p:extLst>
      <p:ext uri="{BB962C8B-B14F-4D97-AF65-F5344CB8AC3E}">
        <p14:creationId xmlns:p14="http://schemas.microsoft.com/office/powerpoint/2010/main" val="3783184762"/>
      </p:ext>
    </p:extLst>
  </p:cSld>
  <p:clrMapOvr>
    <a:masterClrMapping/>
  </p:clrMapOvr>
</p:sld>
</file>

<file path=ppt/slides/slide1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Tetanus immunization</a:t>
            </a:r>
            <a:endParaRPr lang="en-US" dirty="0"/>
          </a:p>
        </p:txBody>
      </p:sp>
      <p:sp>
        <p:nvSpPr>
          <p:cNvPr id="3" name="Content Placeholder 2"/>
          <p:cNvSpPr>
            <a:spLocks noGrp="1"/>
          </p:cNvSpPr>
          <p:nvPr>
            <p:ph idx="1"/>
          </p:nvPr>
        </p:nvSpPr>
        <p:spPr/>
        <p:txBody>
          <a:bodyPr/>
          <a:lstStyle/>
          <a:p>
            <a:r>
              <a:rPr lang="en-US" dirty="0" smtClean="0"/>
              <a:t>Should always be current to prevent lockjaw</a:t>
            </a:r>
          </a:p>
          <a:p>
            <a:endParaRPr lang="en-US" dirty="0"/>
          </a:p>
          <a:p>
            <a:pPr marL="0" indent="0">
              <a:buNone/>
            </a:pPr>
            <a:r>
              <a:rPr lang="en-US" dirty="0" smtClean="0"/>
              <a:t>Tetanus Shot advised if:</a:t>
            </a:r>
          </a:p>
          <a:p>
            <a:r>
              <a:rPr lang="en-US" dirty="0" smtClean="0"/>
              <a:t>5+ years passed since last shot, and wound is contaminated and dirty</a:t>
            </a:r>
          </a:p>
          <a:p>
            <a:r>
              <a:rPr lang="en-US" dirty="0" smtClean="0"/>
              <a:t>Child has not completed 4 doses by age 6</a:t>
            </a:r>
          </a:p>
          <a:p>
            <a:r>
              <a:rPr lang="en-US" dirty="0" smtClean="0"/>
              <a:t>10+ years passed since last shot</a:t>
            </a:r>
          </a:p>
          <a:p>
            <a:r>
              <a:rPr lang="en-US" dirty="0" smtClean="0"/>
              <a:t>Child has never had immunizations</a:t>
            </a:r>
            <a:endParaRPr lang="en-US" dirty="0"/>
          </a:p>
        </p:txBody>
      </p:sp>
    </p:spTree>
    <p:extLst>
      <p:ext uri="{BB962C8B-B14F-4D97-AF65-F5344CB8AC3E}">
        <p14:creationId xmlns:p14="http://schemas.microsoft.com/office/powerpoint/2010/main" val="4162858990"/>
      </p:ext>
    </p:extLst>
  </p:cSld>
  <p:clrMapOvr>
    <a:masterClrMapping/>
  </p:clrMapOvr>
</p:sld>
</file>

<file path=ppt/slides/slide1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Skin infection</a:t>
            </a:r>
            <a:endParaRPr lang="en-US" dirty="0"/>
          </a:p>
        </p:txBody>
      </p:sp>
      <p:sp>
        <p:nvSpPr>
          <p:cNvPr id="3" name="Content Placeholder 2"/>
          <p:cNvSpPr>
            <a:spLocks noGrp="1"/>
          </p:cNvSpPr>
          <p:nvPr>
            <p:ph idx="1"/>
          </p:nvPr>
        </p:nvSpPr>
        <p:spPr/>
        <p:txBody>
          <a:bodyPr/>
          <a:lstStyle/>
          <a:p>
            <a:r>
              <a:rPr lang="en-US" dirty="0" smtClean="0"/>
              <a:t>Can be prevented by prompt, deep cleansing of wound with water and soap</a:t>
            </a:r>
          </a:p>
          <a:p>
            <a:r>
              <a:rPr lang="en-US" dirty="0" smtClean="0"/>
              <a:t>If bite is deep or very serious, child should see doctor as soon as possible</a:t>
            </a:r>
            <a:endParaRPr lang="en-US" dirty="0"/>
          </a:p>
        </p:txBody>
      </p:sp>
    </p:spTree>
    <p:extLst>
      <p:ext uri="{BB962C8B-B14F-4D97-AF65-F5344CB8AC3E}">
        <p14:creationId xmlns:p14="http://schemas.microsoft.com/office/powerpoint/2010/main" val="706334261"/>
      </p:ext>
    </p:extLst>
  </p:cSld>
  <p:clrMapOvr>
    <a:masterClrMapping/>
  </p:clrMapOvr>
</p:sld>
</file>

<file path=ppt/slides/slide1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RABIES</a:t>
            </a:r>
            <a:endParaRPr lang="en-US" dirty="0"/>
          </a:p>
        </p:txBody>
      </p:sp>
      <p:sp>
        <p:nvSpPr>
          <p:cNvPr id="3" name="Content Placeholder 2"/>
          <p:cNvSpPr>
            <a:spLocks noGrp="1"/>
          </p:cNvSpPr>
          <p:nvPr>
            <p:ph idx="1"/>
          </p:nvPr>
        </p:nvSpPr>
        <p:spPr/>
        <p:txBody>
          <a:bodyPr>
            <a:normAutofit fontScale="92500" lnSpcReduction="20000"/>
          </a:bodyPr>
          <a:lstStyle/>
          <a:p>
            <a:pPr marL="0" indent="0" algn="ctr">
              <a:buNone/>
            </a:pPr>
            <a:r>
              <a:rPr lang="en-US" dirty="0" smtClean="0"/>
              <a:t>Viral infection that spreads to brain from bite of warm-blooded animal</a:t>
            </a:r>
          </a:p>
          <a:p>
            <a:r>
              <a:rPr lang="en-US" dirty="0" smtClean="0"/>
              <a:t>40+ animal species can carry rabies</a:t>
            </a:r>
          </a:p>
          <a:p>
            <a:r>
              <a:rPr lang="en-US" dirty="0" smtClean="0"/>
              <a:t>State health department carries lists about locations and data for animal bites</a:t>
            </a:r>
          </a:p>
          <a:p>
            <a:r>
              <a:rPr lang="en-US" dirty="0" smtClean="0"/>
              <a:t>Human infection is rare</a:t>
            </a:r>
          </a:p>
          <a:p>
            <a:r>
              <a:rPr lang="en-US" dirty="0" smtClean="0"/>
              <a:t>Symptoms appear in as early as 3 days, or as long as 9 months</a:t>
            </a:r>
          </a:p>
          <a:p>
            <a:r>
              <a:rPr lang="en-US" dirty="0" smtClean="0"/>
              <a:t>Animals can be carrying rabies with no visible signs </a:t>
            </a:r>
          </a:p>
          <a:p>
            <a:r>
              <a:rPr lang="en-US" dirty="0" smtClean="0"/>
              <a:t>Wild animals who cannot be located after biting should be considered rabid (especially bats)</a:t>
            </a:r>
          </a:p>
          <a:p>
            <a:r>
              <a:rPr lang="en-US" dirty="0" smtClean="0"/>
              <a:t>Pets and animals should be vaccinated</a:t>
            </a:r>
            <a:endParaRPr lang="en-US" dirty="0"/>
          </a:p>
        </p:txBody>
      </p:sp>
    </p:spTree>
    <p:extLst>
      <p:ext uri="{BB962C8B-B14F-4D97-AF65-F5344CB8AC3E}">
        <p14:creationId xmlns:p14="http://schemas.microsoft.com/office/powerpoint/2010/main" val="2957689192"/>
      </p:ext>
    </p:extLst>
  </p:cSld>
  <p:clrMapOvr>
    <a:masterClrMapping/>
  </p:clrMapOvr>
</p:sld>
</file>

<file path=ppt/slides/slide1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Strains and sprains</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Sprains = damage to ligaments, joint is forced abnormal direction; more serious than strains</a:t>
            </a:r>
          </a:p>
          <a:p>
            <a:r>
              <a:rPr lang="en-US" dirty="0" smtClean="0"/>
              <a:t>Ligaments can be stretched, torn, or separated from bone (i.e. sprained ankle)</a:t>
            </a:r>
          </a:p>
          <a:p>
            <a:pPr marL="0" indent="0">
              <a:buNone/>
            </a:pPr>
            <a:r>
              <a:rPr lang="en-US" dirty="0" smtClean="0"/>
              <a:t>TELEPHONE TRIAGE TREE:</a:t>
            </a:r>
          </a:p>
          <a:p>
            <a:pPr marL="0" indent="0">
              <a:buNone/>
            </a:pPr>
            <a:r>
              <a:rPr lang="en-US" b="1" dirty="0" smtClean="0"/>
              <a:t>POTENTIAL TREATMENT:</a:t>
            </a:r>
          </a:p>
          <a:p>
            <a:r>
              <a:rPr lang="en-US" dirty="0" smtClean="0"/>
              <a:t>Most muscle strains usually not serious</a:t>
            </a:r>
          </a:p>
          <a:p>
            <a:pPr lvl="1"/>
            <a:r>
              <a:rPr lang="en-US" dirty="0" smtClean="0"/>
              <a:t>Treat with rest, heat and Ibuprofen, acetaminophen</a:t>
            </a:r>
          </a:p>
          <a:p>
            <a:r>
              <a:rPr lang="en-US" dirty="0" smtClean="0"/>
              <a:t>Mild sprains treated with Ice, Compression, and Elevation (ICE)</a:t>
            </a:r>
          </a:p>
          <a:p>
            <a:r>
              <a:rPr lang="en-US" dirty="0" smtClean="0"/>
              <a:t>Severe sprains may need surgery, casting or crutches</a:t>
            </a:r>
            <a:endParaRPr lang="en-US" dirty="0"/>
          </a:p>
        </p:txBody>
      </p:sp>
    </p:spTree>
    <p:extLst>
      <p:ext uri="{BB962C8B-B14F-4D97-AF65-F5344CB8AC3E}">
        <p14:creationId xmlns:p14="http://schemas.microsoft.com/office/powerpoint/2010/main" val="359445262"/>
      </p:ext>
    </p:extLst>
  </p:cSld>
  <p:clrMapOvr>
    <a:masterClrMapping/>
  </p:clrMapOvr>
</p:sld>
</file>

<file path=ppt/slides/slide1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What part of the body was injured?</a:t>
            </a:r>
          </a:p>
          <a:p>
            <a:r>
              <a:rPr lang="en-US" dirty="0" smtClean="0"/>
              <a:t>Is there much pain?</a:t>
            </a:r>
          </a:p>
          <a:p>
            <a:pPr lvl="1"/>
            <a:r>
              <a:rPr lang="en-US" dirty="0" smtClean="0"/>
              <a:t>If any joint is painful at all, or if a muscle is causing severe pain, set appointment to see patient ASAP (within 1-2 hours)</a:t>
            </a:r>
            <a:endParaRPr lang="en-US" dirty="0"/>
          </a:p>
        </p:txBody>
      </p:sp>
    </p:spTree>
    <p:extLst>
      <p:ext uri="{BB962C8B-B14F-4D97-AF65-F5344CB8AC3E}">
        <p14:creationId xmlns:p14="http://schemas.microsoft.com/office/powerpoint/2010/main" val="413539695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Does the child show any evidence of another injury, such as a cut, abdominal pain, scrape, or not using arm or leg?</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815806107"/>
      </p:ext>
    </p:extLst>
  </p:cSld>
  <p:clrMapOvr>
    <a:masterClrMapping/>
  </p:clrMapOvr>
</p:sld>
</file>

<file path=ppt/slides/slide1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area swollen, red or warm?</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338845825"/>
      </p:ext>
    </p:extLst>
  </p:cSld>
  <p:clrMapOvr>
    <a:masterClrMapping/>
  </p:clrMapOvr>
</p:sld>
</file>

<file path=ppt/slides/slide1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fever or appear ill?</a:t>
            </a:r>
            <a:endParaRPr lang="en-US" dirty="0"/>
          </a:p>
        </p:txBody>
      </p:sp>
      <p:sp>
        <p:nvSpPr>
          <p:cNvPr id="3" name="Content Placeholder 2"/>
          <p:cNvSpPr>
            <a:spLocks noGrp="1"/>
          </p:cNvSpPr>
          <p:nvPr>
            <p:ph idx="1"/>
          </p:nvPr>
        </p:nvSpPr>
        <p:spPr/>
        <p:txBody>
          <a:bodyPr/>
          <a:lstStyle/>
          <a:p>
            <a:r>
              <a:rPr lang="en-US" dirty="0" smtClean="0"/>
              <a:t>If YES to either one, set same-day appointment to see patient</a:t>
            </a:r>
            <a:endParaRPr lang="en-US" dirty="0"/>
          </a:p>
        </p:txBody>
      </p:sp>
    </p:spTree>
    <p:extLst>
      <p:ext uri="{BB962C8B-B14F-4D97-AF65-F5344CB8AC3E}">
        <p14:creationId xmlns:p14="http://schemas.microsoft.com/office/powerpoint/2010/main" val="1210828826"/>
      </p:ext>
    </p:extLst>
  </p:cSld>
  <p:clrMapOvr>
    <a:masterClrMapping/>
  </p:clrMapOvr>
</p:sld>
</file>

<file path=ppt/slides/slide1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Insect Bites and Stings</a:t>
            </a:r>
            <a:endParaRPr lang="en-US" dirty="0"/>
          </a:p>
        </p:txBody>
      </p:sp>
      <p:sp>
        <p:nvSpPr>
          <p:cNvPr id="3" name="Content Placeholder 2"/>
          <p:cNvSpPr>
            <a:spLocks noGrp="1"/>
          </p:cNvSpPr>
          <p:nvPr>
            <p:ph idx="1"/>
          </p:nvPr>
        </p:nvSpPr>
        <p:spPr/>
        <p:txBody>
          <a:bodyPr/>
          <a:lstStyle/>
          <a:p>
            <a:r>
              <a:rPr lang="en-US" dirty="0" smtClean="0"/>
              <a:t>Telephone Triage Tree:</a:t>
            </a:r>
          </a:p>
          <a:p>
            <a:r>
              <a:rPr lang="en-US" b="1" dirty="0" smtClean="0"/>
              <a:t>Local Reaction</a:t>
            </a:r>
          </a:p>
          <a:p>
            <a:pPr lvl="1"/>
            <a:r>
              <a:rPr lang="en-US" dirty="0" smtClean="0"/>
              <a:t>Most bee stings are not serious</a:t>
            </a:r>
          </a:p>
          <a:p>
            <a:pPr lvl="2"/>
            <a:r>
              <a:rPr lang="en-US" dirty="0" smtClean="0"/>
              <a:t>Extract stinger, if visible</a:t>
            </a:r>
          </a:p>
          <a:p>
            <a:pPr lvl="2"/>
            <a:r>
              <a:rPr lang="en-US" dirty="0" smtClean="0"/>
              <a:t>Swelling, itching, stinging, or burning on site is common</a:t>
            </a:r>
          </a:p>
          <a:p>
            <a:pPr lvl="1"/>
            <a:r>
              <a:rPr lang="en-US" dirty="0" smtClean="0"/>
              <a:t>Itch Relief: pressure with ice, anti-itch lotion or oral antihistamines</a:t>
            </a:r>
            <a:endParaRPr lang="en-US" dirty="0"/>
          </a:p>
        </p:txBody>
      </p:sp>
    </p:spTree>
    <p:extLst>
      <p:ext uri="{BB962C8B-B14F-4D97-AF65-F5344CB8AC3E}">
        <p14:creationId xmlns:p14="http://schemas.microsoft.com/office/powerpoint/2010/main" val="959228307"/>
      </p:ext>
    </p:extLst>
  </p:cSld>
  <p:clrMapOvr>
    <a:masterClrMapping/>
  </p:clrMapOvr>
</p:sld>
</file>

<file path=ppt/slides/slide1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Is the child having a hard time breathing?</a:t>
            </a:r>
          </a:p>
          <a:p>
            <a:r>
              <a:rPr lang="en-US" dirty="0" smtClean="0"/>
              <a:t>Feeling lightheaded?</a:t>
            </a:r>
          </a:p>
          <a:p>
            <a:r>
              <a:rPr lang="en-US" dirty="0" smtClean="0"/>
              <a:t>Swelling near eyes?</a:t>
            </a:r>
          </a:p>
          <a:p>
            <a:r>
              <a:rPr lang="en-US" dirty="0" smtClean="0"/>
              <a:t>Rash covering body?</a:t>
            </a:r>
          </a:p>
          <a:p>
            <a:r>
              <a:rPr lang="en-US" dirty="0" smtClean="0"/>
              <a:t>Can’t swallow?</a:t>
            </a:r>
          </a:p>
          <a:p>
            <a:r>
              <a:rPr lang="en-US" dirty="0" smtClean="0"/>
              <a:t>Tingling or sensation of thickened tongue?</a:t>
            </a:r>
          </a:p>
          <a:p>
            <a:pPr lvl="1"/>
            <a:r>
              <a:rPr lang="en-US" dirty="0" smtClean="0"/>
              <a:t>If YES, call EMS/911.  Inject </a:t>
            </a:r>
            <a:r>
              <a:rPr lang="en-US" dirty="0" err="1" smtClean="0"/>
              <a:t>Epipen</a:t>
            </a:r>
            <a:r>
              <a:rPr lang="en-US" dirty="0" smtClean="0"/>
              <a:t> if available and caller knows/has been taught how to use</a:t>
            </a:r>
            <a:endParaRPr lang="en-US" dirty="0"/>
          </a:p>
        </p:txBody>
      </p:sp>
    </p:spTree>
    <p:extLst>
      <p:ext uri="{BB962C8B-B14F-4D97-AF65-F5344CB8AC3E}">
        <p14:creationId xmlns:p14="http://schemas.microsoft.com/office/powerpoint/2010/main" val="82043995"/>
      </p:ext>
    </p:extLst>
  </p:cSld>
  <p:clrMapOvr>
    <a:masterClrMapping/>
  </p:clrMapOvr>
</p:sld>
</file>

<file path=ppt/slides/slide1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Did you see what bit the child?</a:t>
            </a:r>
            <a:endParaRPr lang="en-US" dirty="0"/>
          </a:p>
        </p:txBody>
      </p:sp>
      <p:sp>
        <p:nvSpPr>
          <p:cNvPr id="3" name="Content Placeholder 2"/>
          <p:cNvSpPr>
            <a:spLocks noGrp="1"/>
          </p:cNvSpPr>
          <p:nvPr>
            <p:ph idx="1"/>
          </p:nvPr>
        </p:nvSpPr>
        <p:spPr/>
        <p:txBody>
          <a:bodyPr/>
          <a:lstStyle/>
          <a:p>
            <a:r>
              <a:rPr lang="en-US" dirty="0" smtClean="0"/>
              <a:t>If spider, scorpion, or centipede was to blame, set appointment to see patient ASAP (within 1-2 hours)</a:t>
            </a:r>
            <a:endParaRPr lang="en-US" dirty="0"/>
          </a:p>
        </p:txBody>
      </p:sp>
    </p:spTree>
    <p:extLst>
      <p:ext uri="{BB962C8B-B14F-4D97-AF65-F5344CB8AC3E}">
        <p14:creationId xmlns:p14="http://schemas.microsoft.com/office/powerpoint/2010/main" val="2313932920"/>
      </p:ext>
    </p:extLst>
  </p:cSld>
  <p:clrMapOvr>
    <a:masterClrMapping/>
  </p:clrMapOvr>
</p:sld>
</file>

<file path=ppt/slides/slide1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2137" y="609600"/>
            <a:ext cx="11464120" cy="1326321"/>
          </a:xfrm>
        </p:spPr>
        <p:txBody>
          <a:bodyPr>
            <a:normAutofit fontScale="90000"/>
          </a:bodyPr>
          <a:lstStyle/>
          <a:p>
            <a:r>
              <a:rPr lang="en-US" dirty="0" smtClean="0"/>
              <a:t>Has the child had a serious local allergic reaction to an insect bite before?</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1363528921"/>
      </p:ext>
    </p:extLst>
  </p:cSld>
  <p:clrMapOvr>
    <a:masterClrMapping/>
  </p:clrMapOvr>
</p:sld>
</file>

<file path=ppt/slides/slide1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ago was the bite?</a:t>
            </a:r>
            <a:endParaRPr lang="en-US" dirty="0"/>
          </a:p>
        </p:txBody>
      </p:sp>
      <p:sp>
        <p:nvSpPr>
          <p:cNvPr id="3" name="Content Placeholder 2"/>
          <p:cNvSpPr>
            <a:spLocks noGrp="1"/>
          </p:cNvSpPr>
          <p:nvPr>
            <p:ph idx="1"/>
          </p:nvPr>
        </p:nvSpPr>
        <p:spPr/>
        <p:txBody>
          <a:bodyPr/>
          <a:lstStyle/>
          <a:p>
            <a:r>
              <a:rPr lang="en-US" dirty="0" smtClean="0"/>
              <a:t>If more than 24 hours, is the area getting redder or more swollen?</a:t>
            </a:r>
          </a:p>
          <a:p>
            <a:pPr lvl="1"/>
            <a:r>
              <a:rPr lang="en-US" dirty="0" smtClean="0"/>
              <a:t>If YES, set appointment to see patient ASAP (within 1-2 hours)</a:t>
            </a:r>
            <a:endParaRPr lang="en-US" dirty="0" smtClean="0"/>
          </a:p>
        </p:txBody>
      </p:sp>
    </p:spTree>
    <p:extLst>
      <p:ext uri="{BB962C8B-B14F-4D97-AF65-F5344CB8AC3E}">
        <p14:creationId xmlns:p14="http://schemas.microsoft.com/office/powerpoint/2010/main" val="1510714579"/>
      </p:ext>
    </p:extLst>
  </p:cSld>
  <p:clrMapOvr>
    <a:masterClrMapping/>
  </p:clrMapOvr>
</p:sld>
</file>

<file path=ppt/slides/slide1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acting ill?</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2987461647"/>
      </p:ext>
    </p:extLst>
  </p:cSld>
  <p:clrMapOvr>
    <a:masterClrMapping/>
  </p:clrMapOvr>
</p:sld>
</file>

<file path=ppt/slides/slide1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If the child was bitten by a tick more than 24 hours ago…</a:t>
            </a:r>
            <a:endParaRPr lang="en-US" dirty="0"/>
          </a:p>
        </p:txBody>
      </p:sp>
      <p:sp>
        <p:nvSpPr>
          <p:cNvPr id="3" name="Content Placeholder 2"/>
          <p:cNvSpPr>
            <a:spLocks noGrp="1"/>
          </p:cNvSpPr>
          <p:nvPr>
            <p:ph idx="1"/>
          </p:nvPr>
        </p:nvSpPr>
        <p:spPr/>
        <p:txBody>
          <a:bodyPr/>
          <a:lstStyle/>
          <a:p>
            <a:r>
              <a:rPr lang="en-US" dirty="0" smtClean="0"/>
              <a:t>Is there any fever, headache, rash or muscle aches?</a:t>
            </a:r>
          </a:p>
          <a:p>
            <a:pPr lvl="1"/>
            <a:r>
              <a:rPr lang="en-US" dirty="0" smtClean="0"/>
              <a:t>If YES, set appointment to see patient ASAP (within 1-2 hours)</a:t>
            </a:r>
            <a:endParaRPr lang="en-US" dirty="0"/>
          </a:p>
        </p:txBody>
      </p:sp>
    </p:spTree>
    <p:extLst>
      <p:ext uri="{BB962C8B-B14F-4D97-AF65-F5344CB8AC3E}">
        <p14:creationId xmlns:p14="http://schemas.microsoft.com/office/powerpoint/2010/main" val="54718763"/>
      </p:ext>
    </p:extLst>
  </p:cSld>
  <p:clrMapOvr>
    <a:masterClrMapping/>
  </p:clrMapOvr>
</p:sld>
</file>

<file path=ppt/slides/slide1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If the insect was a tick, is the tick embedded in the skin?</a:t>
            </a:r>
            <a:endParaRPr lang="en-US" dirty="0"/>
          </a:p>
        </p:txBody>
      </p:sp>
      <p:sp>
        <p:nvSpPr>
          <p:cNvPr id="3" name="Content Placeholder 2"/>
          <p:cNvSpPr>
            <a:spLocks noGrp="1"/>
          </p:cNvSpPr>
          <p:nvPr>
            <p:ph idx="1"/>
          </p:nvPr>
        </p:nvSpPr>
        <p:spPr/>
        <p:txBody>
          <a:bodyPr/>
          <a:lstStyle/>
          <a:p>
            <a:r>
              <a:rPr lang="en-US" dirty="0" smtClean="0"/>
              <a:t>If YES, give tick removal advice (cover tick with nail polish remover/alcohol, grasp tick and pull head out slowly, gently, and steadily, (DO NOT use match/cigarette).  If this does not work, set same-day appointment to see patient.</a:t>
            </a:r>
            <a:endParaRPr lang="en-US" dirty="0"/>
          </a:p>
        </p:txBody>
      </p:sp>
    </p:spTree>
    <p:extLst>
      <p:ext uri="{BB962C8B-B14F-4D97-AF65-F5344CB8AC3E}">
        <p14:creationId xmlns:p14="http://schemas.microsoft.com/office/powerpoint/2010/main" val="24946409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a head injury in the past?</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3628651031"/>
      </p:ext>
    </p:extLst>
  </p:cSld>
  <p:clrMapOvr>
    <a:masterClrMapping/>
  </p:clrMapOvr>
</p:sld>
</file>

<file path=ppt/slides/slide1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area around the bite red, very swollen, </a:t>
            </a:r>
            <a:r>
              <a:rPr lang="en-US" dirty="0" smtClean="0"/>
              <a:t>or itchy?</a:t>
            </a:r>
            <a:endParaRPr lang="en-US" dirty="0"/>
          </a:p>
        </p:txBody>
      </p:sp>
      <p:sp>
        <p:nvSpPr>
          <p:cNvPr id="3" name="Content Placeholder 2"/>
          <p:cNvSpPr>
            <a:spLocks noGrp="1"/>
          </p:cNvSpPr>
          <p:nvPr>
            <p:ph idx="1"/>
          </p:nvPr>
        </p:nvSpPr>
        <p:spPr/>
        <p:txBody>
          <a:bodyPr/>
          <a:lstStyle/>
          <a:p>
            <a:r>
              <a:rPr lang="en-US" dirty="0" smtClean="0"/>
              <a:t>Has ice been applied?</a:t>
            </a:r>
          </a:p>
          <a:p>
            <a:r>
              <a:rPr lang="en-US" dirty="0" smtClean="0"/>
              <a:t>Was an antihistamine given (i.e. </a:t>
            </a:r>
            <a:r>
              <a:rPr lang="en-US" dirty="0" err="1" smtClean="0"/>
              <a:t>Chlor-Trimeton</a:t>
            </a:r>
            <a:r>
              <a:rPr lang="en-US" dirty="0" smtClean="0"/>
              <a:t>, Benadryl)?</a:t>
            </a:r>
          </a:p>
          <a:p>
            <a:pPr lvl="1"/>
            <a:r>
              <a:rPr lang="en-US" dirty="0" smtClean="0"/>
              <a:t>If YES, and antihistamine and ice did not help, set same-day appointment to see patient</a:t>
            </a:r>
            <a:endParaRPr lang="en-US" dirty="0"/>
          </a:p>
        </p:txBody>
      </p:sp>
    </p:spTree>
    <p:extLst>
      <p:ext uri="{BB962C8B-B14F-4D97-AF65-F5344CB8AC3E}">
        <p14:creationId xmlns:p14="http://schemas.microsoft.com/office/powerpoint/2010/main" val="2343330425"/>
      </p:ext>
    </p:extLst>
  </p:cSld>
  <p:clrMapOvr>
    <a:masterClrMapping/>
  </p:clrMapOvr>
</p:sld>
</file>

<file path=ppt/slides/slide1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bite look infected?</a:t>
            </a:r>
            <a:endParaRPr lang="en-US" dirty="0"/>
          </a:p>
        </p:txBody>
      </p:sp>
      <p:sp>
        <p:nvSpPr>
          <p:cNvPr id="3" name="Content Placeholder 2"/>
          <p:cNvSpPr>
            <a:spLocks noGrp="1"/>
          </p:cNvSpPr>
          <p:nvPr>
            <p:ph idx="1"/>
          </p:nvPr>
        </p:nvSpPr>
        <p:spPr>
          <a:xfrm>
            <a:off x="913795" y="2123359"/>
            <a:ext cx="10353762" cy="3695136"/>
          </a:xfrm>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2142901242"/>
      </p:ext>
    </p:extLst>
  </p:cSld>
  <p:clrMapOvr>
    <a:masterClrMapping/>
  </p:clrMapOvr>
</p:sld>
</file>

<file path=ppt/slides/slide1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Wounds</a:t>
            </a:r>
            <a:endParaRPr lang="en-US" dirty="0"/>
          </a:p>
        </p:txBody>
      </p:sp>
      <p:sp>
        <p:nvSpPr>
          <p:cNvPr id="3" name="Content Placeholder 2"/>
          <p:cNvSpPr>
            <a:spLocks noGrp="1"/>
          </p:cNvSpPr>
          <p:nvPr>
            <p:ph idx="1"/>
          </p:nvPr>
        </p:nvSpPr>
        <p:spPr>
          <a:xfrm>
            <a:off x="913795" y="2096063"/>
            <a:ext cx="10353762" cy="4454861"/>
          </a:xfrm>
        </p:spPr>
        <p:txBody>
          <a:bodyPr>
            <a:normAutofit lnSpcReduction="10000"/>
          </a:bodyPr>
          <a:lstStyle/>
          <a:p>
            <a:r>
              <a:rPr lang="en-US" dirty="0" smtClean="0"/>
              <a:t>Telephone Triage Tree:</a:t>
            </a:r>
          </a:p>
          <a:p>
            <a:pPr marL="0" indent="0">
              <a:buNone/>
            </a:pPr>
            <a:r>
              <a:rPr lang="en-US" dirty="0" smtClean="0"/>
              <a:t>Location of wound is important (ex. If genital area is cut, could be child abuse)</a:t>
            </a:r>
          </a:p>
          <a:p>
            <a:pPr marL="0" indent="0">
              <a:buNone/>
            </a:pPr>
            <a:r>
              <a:rPr lang="en-US" b="1" dirty="0" smtClean="0"/>
              <a:t>POTENTIAL TREATMENT:</a:t>
            </a:r>
          </a:p>
          <a:p>
            <a:r>
              <a:rPr lang="en-US" dirty="0" smtClean="0"/>
              <a:t>Firm pressure on cuts, if bleeding (may bleed more if around head region)</a:t>
            </a:r>
          </a:p>
          <a:p>
            <a:r>
              <a:rPr lang="en-US" dirty="0" smtClean="0"/>
              <a:t>Abrasions can be treated with warm soap and water</a:t>
            </a:r>
          </a:p>
          <a:p>
            <a:r>
              <a:rPr lang="en-US" dirty="0" smtClean="0"/>
              <a:t>Puncture wounds or slight cuts, unless they need stitches, can be treated at home</a:t>
            </a:r>
          </a:p>
          <a:p>
            <a:r>
              <a:rPr lang="en-US" dirty="0" smtClean="0"/>
              <a:t>Serious wounds should be treated as soon as possible at the hospital to prevent risk infection.</a:t>
            </a:r>
            <a:endParaRPr lang="en-US" dirty="0"/>
          </a:p>
          <a:p>
            <a:pPr marL="0" indent="0">
              <a:buNone/>
            </a:pPr>
            <a:r>
              <a:rPr lang="en-US" dirty="0" smtClean="0"/>
              <a:t>Tetanus is risk when laceration or puncture wound is serious, so be sure to ask if tetanus is current.</a:t>
            </a:r>
          </a:p>
        </p:txBody>
      </p:sp>
    </p:spTree>
    <p:extLst>
      <p:ext uri="{BB962C8B-B14F-4D97-AF65-F5344CB8AC3E}">
        <p14:creationId xmlns:p14="http://schemas.microsoft.com/office/powerpoint/2010/main" val="1430488710"/>
      </p:ext>
    </p:extLst>
  </p:cSld>
  <p:clrMapOvr>
    <a:masterClrMapping/>
  </p:clrMapOvr>
</p:sld>
</file>

<file path=ppt/slides/slide1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If child is under 1 year old, set appointment to see patient ASAP (within 1-2 hours)</a:t>
            </a:r>
          </a:p>
          <a:p>
            <a:pPr marL="457200" lvl="1" indent="0">
              <a:buNone/>
            </a:pPr>
            <a:endParaRPr lang="en-US" dirty="0"/>
          </a:p>
        </p:txBody>
      </p:sp>
    </p:spTree>
    <p:extLst>
      <p:ext uri="{BB962C8B-B14F-4D97-AF65-F5344CB8AC3E}">
        <p14:creationId xmlns:p14="http://schemas.microsoft.com/office/powerpoint/2010/main" val="2612460539"/>
      </p:ext>
    </p:extLst>
  </p:cSld>
  <p:clrMapOvr>
    <a:masterClrMapping/>
  </p:clrMapOvr>
</p:sld>
</file>

<file path=ppt/slides/slide1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wound still bleeding?</a:t>
            </a:r>
            <a:endParaRPr lang="en-US" dirty="0"/>
          </a:p>
        </p:txBody>
      </p:sp>
      <p:sp>
        <p:nvSpPr>
          <p:cNvPr id="3" name="Content Placeholder 2"/>
          <p:cNvSpPr>
            <a:spLocks noGrp="1"/>
          </p:cNvSpPr>
          <p:nvPr>
            <p:ph idx="1"/>
          </p:nvPr>
        </p:nvSpPr>
        <p:spPr/>
        <p:txBody>
          <a:bodyPr/>
          <a:lstStyle/>
          <a:p>
            <a:r>
              <a:rPr lang="en-US" dirty="0" smtClean="0"/>
              <a:t>Have you applied pressure to the wound?</a:t>
            </a:r>
          </a:p>
          <a:p>
            <a:pPr lvl="1"/>
            <a:r>
              <a:rPr lang="en-US" dirty="0" smtClean="0"/>
              <a:t>Call EMS/911 if wound is still bleeding after 10 minutes of direct, firm pressure with clean cloth</a:t>
            </a:r>
            <a:endParaRPr lang="en-US" dirty="0"/>
          </a:p>
        </p:txBody>
      </p:sp>
    </p:spTree>
    <p:extLst>
      <p:ext uri="{BB962C8B-B14F-4D97-AF65-F5344CB8AC3E}">
        <p14:creationId xmlns:p14="http://schemas.microsoft.com/office/powerpoint/2010/main" val="2122927696"/>
      </p:ext>
    </p:extLst>
  </p:cSld>
  <p:clrMapOvr>
    <a:masterClrMapping/>
  </p:clrMapOvr>
</p:sld>
</file>

<file path=ppt/slides/slide1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Puncture wound (next 7 slides)</a:t>
            </a:r>
            <a:endParaRPr lang="en-US" dirty="0"/>
          </a:p>
        </p:txBody>
      </p:sp>
      <p:sp>
        <p:nvSpPr>
          <p:cNvPr id="3" name="Content Placeholder 2"/>
          <p:cNvSpPr>
            <a:spLocks noGrp="1"/>
          </p:cNvSpPr>
          <p:nvPr>
            <p:ph idx="1"/>
          </p:nvPr>
        </p:nvSpPr>
        <p:spPr/>
        <p:txBody>
          <a:bodyPr/>
          <a:lstStyle/>
          <a:p>
            <a:r>
              <a:rPr lang="en-US" dirty="0" smtClean="0"/>
              <a:t>When and how did the wound occur (i.e. inside/outside house, rusty nail)?</a:t>
            </a:r>
          </a:p>
          <a:p>
            <a:pPr lvl="1"/>
            <a:r>
              <a:rPr lang="en-US" dirty="0" smtClean="0"/>
              <a:t>If wound may be contaminated, set appointment to see patient ASAP (within 1-2 hours)</a:t>
            </a:r>
            <a:endParaRPr lang="en-US" dirty="0"/>
          </a:p>
        </p:txBody>
      </p:sp>
    </p:spTree>
    <p:extLst>
      <p:ext uri="{BB962C8B-B14F-4D97-AF65-F5344CB8AC3E}">
        <p14:creationId xmlns:p14="http://schemas.microsoft.com/office/powerpoint/2010/main" val="2577484001"/>
      </p:ext>
    </p:extLst>
  </p:cSld>
  <p:clrMapOvr>
    <a:masterClrMapping/>
  </p:clrMapOvr>
</p:sld>
</file>

<file path=ppt/slides/slide1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wound very deep?</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3429108349"/>
      </p:ext>
    </p:extLst>
  </p:cSld>
  <p:clrMapOvr>
    <a:masterClrMapping/>
  </p:clrMapOvr>
</p:sld>
</file>

<file path=ppt/slides/slide1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4024" y="609600"/>
            <a:ext cx="11218459" cy="1326321"/>
          </a:xfrm>
        </p:spPr>
        <p:txBody>
          <a:bodyPr/>
          <a:lstStyle/>
          <a:p>
            <a:r>
              <a:rPr lang="en-US" dirty="0" smtClean="0"/>
              <a:t>Is foreign matter visible in the wound?</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4009253051"/>
      </p:ext>
    </p:extLst>
  </p:cSld>
  <p:clrMapOvr>
    <a:masterClrMapping/>
  </p:clrMapOvr>
</p:sld>
</file>

<file path=ppt/slides/slide1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Puncture </a:t>
            </a:r>
            <a:r>
              <a:rPr lang="en-US" i="1" dirty="0" smtClean="0"/>
              <a:t>and </a:t>
            </a:r>
            <a:r>
              <a:rPr lang="en-US" dirty="0" smtClean="0"/>
              <a:t>Lacerations (next 4 slides)</a:t>
            </a:r>
            <a:endParaRPr lang="en-US" dirty="0"/>
          </a:p>
        </p:txBody>
      </p:sp>
      <p:sp>
        <p:nvSpPr>
          <p:cNvPr id="3" name="Content Placeholder 2"/>
          <p:cNvSpPr>
            <a:spLocks noGrp="1"/>
          </p:cNvSpPr>
          <p:nvPr>
            <p:ph idx="1"/>
          </p:nvPr>
        </p:nvSpPr>
        <p:spPr/>
        <p:txBody>
          <a:bodyPr/>
          <a:lstStyle/>
          <a:p>
            <a:r>
              <a:rPr lang="en-US" dirty="0" smtClean="0"/>
              <a:t>Are there any signs of infection in the area (i.e. redness, red streaks around the wound, swelling, pus/discharge from wound?</a:t>
            </a:r>
          </a:p>
          <a:p>
            <a:pPr lvl="1"/>
            <a:r>
              <a:rPr lang="en-US" dirty="0" smtClean="0"/>
              <a:t>If YES to any of these, set same-day appointment to see patient</a:t>
            </a:r>
            <a:endParaRPr lang="en-US" dirty="0"/>
          </a:p>
        </p:txBody>
      </p:sp>
    </p:spTree>
    <p:extLst>
      <p:ext uri="{BB962C8B-B14F-4D97-AF65-F5344CB8AC3E}">
        <p14:creationId xmlns:p14="http://schemas.microsoft.com/office/powerpoint/2010/main" val="2424248683"/>
      </p:ext>
    </p:extLst>
  </p:cSld>
  <p:clrMapOvr>
    <a:masterClrMapping/>
  </p:clrMapOvr>
</p:sld>
</file>

<file path=ppt/slides/slide1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the complete primary series of tetanus shots (3+)?</a:t>
            </a:r>
            <a:endParaRPr lang="en-US" dirty="0"/>
          </a:p>
        </p:txBody>
      </p:sp>
      <p:sp>
        <p:nvSpPr>
          <p:cNvPr id="3" name="Content Placeholder 2"/>
          <p:cNvSpPr>
            <a:spLocks noGrp="1"/>
          </p:cNvSpPr>
          <p:nvPr>
            <p:ph idx="1"/>
          </p:nvPr>
        </p:nvSpPr>
        <p:spPr/>
        <p:txBody>
          <a:bodyPr/>
          <a:lstStyle/>
          <a:p>
            <a:r>
              <a:rPr lang="en-US" dirty="0" smtClean="0"/>
              <a:t>If NO, set same-day appointment to see patient</a:t>
            </a:r>
          </a:p>
          <a:p>
            <a:r>
              <a:rPr lang="en-US" dirty="0" smtClean="0"/>
              <a:t>When was the last tetanus booster?</a:t>
            </a:r>
          </a:p>
          <a:p>
            <a:pPr lvl="1"/>
            <a:r>
              <a:rPr lang="en-US" dirty="0" smtClean="0"/>
              <a:t>If last shot was given more than 10 years ago, set same-day appointment to see patient</a:t>
            </a:r>
            <a:endParaRPr lang="en-US" dirty="0"/>
          </a:p>
        </p:txBody>
      </p:sp>
    </p:spTree>
    <p:extLst>
      <p:ext uri="{BB962C8B-B14F-4D97-AF65-F5344CB8AC3E}">
        <p14:creationId xmlns:p14="http://schemas.microsoft.com/office/powerpoint/2010/main" val="7437705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Nosebleed (epistaxis)</a:t>
            </a:r>
            <a:endParaRPr lang="en-US" dirty="0"/>
          </a:p>
        </p:txBody>
      </p:sp>
      <p:sp>
        <p:nvSpPr>
          <p:cNvPr id="3" name="Content Placeholder 2"/>
          <p:cNvSpPr>
            <a:spLocks noGrp="1"/>
          </p:cNvSpPr>
          <p:nvPr>
            <p:ph idx="1"/>
          </p:nvPr>
        </p:nvSpPr>
        <p:spPr/>
        <p:txBody>
          <a:bodyPr/>
          <a:lstStyle/>
          <a:p>
            <a:r>
              <a:rPr lang="en-US" dirty="0" smtClean="0"/>
              <a:t>Telephone Triage Tree:</a:t>
            </a:r>
          </a:p>
          <a:p>
            <a:pPr lvl="1"/>
            <a:r>
              <a:rPr lang="en-US" dirty="0" smtClean="0"/>
              <a:t>Potential instructions given by health care personnel:</a:t>
            </a:r>
          </a:p>
          <a:p>
            <a:pPr lvl="1"/>
            <a:r>
              <a:rPr lang="en-US" dirty="0" smtClean="0"/>
              <a:t>Put the child in a sitting position and firmly pinch the nose for 5 full minutes.  This stops most nosebleeds.</a:t>
            </a:r>
            <a:endParaRPr lang="en-US" dirty="0"/>
          </a:p>
        </p:txBody>
      </p:sp>
    </p:spTree>
    <p:extLst>
      <p:ext uri="{BB962C8B-B14F-4D97-AF65-F5344CB8AC3E}">
        <p14:creationId xmlns:p14="http://schemas.microsoft.com/office/powerpoint/2010/main" val="187483844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Parent Advisory protocol</a:t>
            </a:r>
            <a:endParaRPr lang="en-US" dirty="0"/>
          </a:p>
        </p:txBody>
      </p:sp>
      <p:sp>
        <p:nvSpPr>
          <p:cNvPr id="3" name="Content Placeholder 2"/>
          <p:cNvSpPr>
            <a:spLocks noGrp="1"/>
          </p:cNvSpPr>
          <p:nvPr>
            <p:ph idx="1"/>
          </p:nvPr>
        </p:nvSpPr>
        <p:spPr/>
        <p:txBody>
          <a:bodyPr/>
          <a:lstStyle/>
          <a:p>
            <a:r>
              <a:rPr lang="en-US" dirty="0" smtClean="0"/>
              <a:t>Small falls/bumps are fairly common and do not require an immediate visit unless the parent’s anxiety level is high and s/he suspects the damage to be serious.</a:t>
            </a:r>
          </a:p>
          <a:p>
            <a:r>
              <a:rPr lang="en-US" dirty="0" smtClean="0"/>
              <a:t>Explain to parents the types of symptoms/red flags to look for after a small fall based on defined script.</a:t>
            </a:r>
          </a:p>
          <a:p>
            <a:r>
              <a:rPr lang="en-US" dirty="0" smtClean="0"/>
              <a:t>Instruct parent to call back if the symptoms become more serious (if symptoms persist after initial vomiting and pallor).</a:t>
            </a:r>
            <a:endParaRPr lang="en-US" dirty="0"/>
          </a:p>
        </p:txBody>
      </p:sp>
    </p:spTree>
    <p:extLst>
      <p:ext uri="{BB962C8B-B14F-4D97-AF65-F5344CB8AC3E}">
        <p14:creationId xmlns:p14="http://schemas.microsoft.com/office/powerpoint/2010/main" val="1132278640"/>
      </p:ext>
    </p:extLst>
  </p:cSld>
  <p:clrMapOvr>
    <a:masterClrMapping/>
  </p:clrMapOvr>
</p:sld>
</file>

<file path=ppt/slides/slide2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Have you cleaned the wound thoroughly?</a:t>
            </a:r>
            <a:endParaRPr lang="en-US" dirty="0"/>
          </a:p>
        </p:txBody>
      </p:sp>
      <p:sp>
        <p:nvSpPr>
          <p:cNvPr id="3" name="Content Placeholder 2"/>
          <p:cNvSpPr>
            <a:spLocks noGrp="1"/>
          </p:cNvSpPr>
          <p:nvPr>
            <p:ph idx="1"/>
          </p:nvPr>
        </p:nvSpPr>
        <p:spPr/>
        <p:txBody>
          <a:bodyPr/>
          <a:lstStyle/>
          <a:p>
            <a:r>
              <a:rPr lang="en-US" dirty="0" smtClean="0"/>
              <a:t>If NO, recommend advice for home treatment of wound</a:t>
            </a:r>
            <a:endParaRPr lang="en-US" dirty="0"/>
          </a:p>
        </p:txBody>
      </p:sp>
    </p:spTree>
    <p:extLst>
      <p:ext uri="{BB962C8B-B14F-4D97-AF65-F5344CB8AC3E}">
        <p14:creationId xmlns:p14="http://schemas.microsoft.com/office/powerpoint/2010/main" val="4106205951"/>
      </p:ext>
    </p:extLst>
  </p:cSld>
  <p:clrMapOvr>
    <a:masterClrMapping/>
  </p:clrMapOvr>
</p:sld>
</file>

<file path=ppt/slides/slide2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Laceration (cut)</a:t>
            </a:r>
            <a:endParaRPr lang="en-US" dirty="0"/>
          </a:p>
        </p:txBody>
      </p:sp>
      <p:sp>
        <p:nvSpPr>
          <p:cNvPr id="3" name="Content Placeholder 2"/>
          <p:cNvSpPr>
            <a:spLocks noGrp="1"/>
          </p:cNvSpPr>
          <p:nvPr>
            <p:ph idx="1"/>
          </p:nvPr>
        </p:nvSpPr>
        <p:spPr/>
        <p:txBody>
          <a:bodyPr/>
          <a:lstStyle/>
          <a:p>
            <a:r>
              <a:rPr lang="en-US" dirty="0" smtClean="0"/>
              <a:t>Does the cut look bad?</a:t>
            </a:r>
          </a:p>
          <a:p>
            <a:r>
              <a:rPr lang="en-US" dirty="0" smtClean="0"/>
              <a:t>Is it gaping or split open?</a:t>
            </a:r>
          </a:p>
          <a:p>
            <a:r>
              <a:rPr lang="en-US" dirty="0" smtClean="0"/>
              <a:t>Is it jagged or deep?</a:t>
            </a:r>
          </a:p>
          <a:p>
            <a:pPr lvl="1"/>
            <a:r>
              <a:rPr lang="en-US" dirty="0" smtClean="0"/>
              <a:t>If YES and the wound is anything but a small scratch, set appointment to see patient ASAP (within 1-2 hours)</a:t>
            </a:r>
            <a:endParaRPr lang="en-US" dirty="0"/>
          </a:p>
        </p:txBody>
      </p:sp>
    </p:spTree>
    <p:extLst>
      <p:ext uri="{BB962C8B-B14F-4D97-AF65-F5344CB8AC3E}">
        <p14:creationId xmlns:p14="http://schemas.microsoft.com/office/powerpoint/2010/main" val="3405231473"/>
      </p:ext>
    </p:extLst>
  </p:cSld>
  <p:clrMapOvr>
    <a:masterClrMapping/>
  </p:clrMapOvr>
</p:sld>
</file>

<file path=ppt/slides/slide2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Fever</a:t>
            </a:r>
            <a:endParaRPr lang="en-US" dirty="0"/>
          </a:p>
        </p:txBody>
      </p:sp>
      <p:sp>
        <p:nvSpPr>
          <p:cNvPr id="3" name="Content Placeholder 2"/>
          <p:cNvSpPr>
            <a:spLocks noGrp="1"/>
          </p:cNvSpPr>
          <p:nvPr>
            <p:ph idx="1"/>
          </p:nvPr>
        </p:nvSpPr>
        <p:spPr>
          <a:xfrm>
            <a:off x="913795" y="2096064"/>
            <a:ext cx="10353762" cy="4291088"/>
          </a:xfrm>
        </p:spPr>
        <p:txBody>
          <a:bodyPr>
            <a:normAutofit fontScale="92500" lnSpcReduction="20000"/>
          </a:bodyPr>
          <a:lstStyle/>
          <a:p>
            <a:r>
              <a:rPr lang="en-US" dirty="0" smtClean="0"/>
              <a:t>Telephone Triage Tree</a:t>
            </a:r>
          </a:p>
          <a:p>
            <a:pPr marL="0" indent="0">
              <a:buNone/>
            </a:pPr>
            <a:r>
              <a:rPr lang="en-US" dirty="0" smtClean="0"/>
              <a:t>Fever is above 99.5 degrees F and is the body’s reaction to infection</a:t>
            </a:r>
          </a:p>
          <a:p>
            <a:pPr marL="0" indent="0">
              <a:buNone/>
            </a:pPr>
            <a:r>
              <a:rPr lang="en-US" b="1" dirty="0" smtClean="0"/>
              <a:t>SYMPTOMS</a:t>
            </a:r>
          </a:p>
          <a:p>
            <a:r>
              <a:rPr lang="en-US" dirty="0" smtClean="0"/>
              <a:t>Ill and listless, reduce fever before interpreting symptoms</a:t>
            </a:r>
          </a:p>
          <a:p>
            <a:r>
              <a:rPr lang="en-US" dirty="0" smtClean="0"/>
              <a:t>Fever is not usually risk to brain, even at high levels of 104 degrees F</a:t>
            </a:r>
          </a:p>
          <a:p>
            <a:pPr lvl="1"/>
            <a:r>
              <a:rPr lang="en-US" dirty="0" smtClean="0"/>
              <a:t>Seizures will occur occasionally because of dramatic rise in temperature, not from actual temperature</a:t>
            </a:r>
          </a:p>
          <a:p>
            <a:pPr lvl="1"/>
            <a:r>
              <a:rPr lang="en-US" dirty="0" smtClean="0"/>
              <a:t>Means the body’s immune response is working correctly</a:t>
            </a:r>
          </a:p>
          <a:p>
            <a:pPr marL="0" indent="0">
              <a:buNone/>
            </a:pPr>
            <a:r>
              <a:rPr lang="en-US" b="1" dirty="0" smtClean="0"/>
              <a:t>POTENTIAL TREATMENT:</a:t>
            </a:r>
          </a:p>
          <a:p>
            <a:r>
              <a:rPr lang="en-US" dirty="0" smtClean="0"/>
              <a:t>Fever reduced by proper dosage of acetaminophen or NSAIDs; this makes child more comfortable, but does not treat illness</a:t>
            </a:r>
          </a:p>
          <a:p>
            <a:pPr marL="457200" lvl="1" indent="0">
              <a:buNone/>
            </a:pPr>
            <a:endParaRPr lang="en-US" b="1" dirty="0" smtClean="0"/>
          </a:p>
          <a:p>
            <a:pPr marL="457200" lvl="1" indent="0">
              <a:buNone/>
            </a:pPr>
            <a:endParaRPr lang="en-US" b="1" dirty="0"/>
          </a:p>
        </p:txBody>
      </p:sp>
    </p:spTree>
    <p:extLst>
      <p:ext uri="{BB962C8B-B14F-4D97-AF65-F5344CB8AC3E}">
        <p14:creationId xmlns:p14="http://schemas.microsoft.com/office/powerpoint/2010/main" val="2044302063"/>
      </p:ext>
    </p:extLst>
  </p:cSld>
  <p:clrMapOvr>
    <a:masterClrMapping/>
  </p:clrMapOvr>
</p:sld>
</file>

<file path=ppt/slides/slide2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If child is under 3 months old and temperature is over 100.4 degrees F rectally, set appointment to see patient ASAP (within 1-2 hours) – even if no other symptoms are present</a:t>
            </a:r>
          </a:p>
        </p:txBody>
      </p:sp>
    </p:spTree>
    <p:extLst>
      <p:ext uri="{BB962C8B-B14F-4D97-AF65-F5344CB8AC3E}">
        <p14:creationId xmlns:p14="http://schemas.microsoft.com/office/powerpoint/2010/main" val="4227587974"/>
      </p:ext>
    </p:extLst>
  </p:cSld>
  <p:clrMapOvr>
    <a:masterClrMapping/>
  </p:clrMapOvr>
</p:sld>
</file>

<file path=ppt/slides/slide2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is the child acting?</a:t>
            </a:r>
            <a:endParaRPr lang="en-US" dirty="0"/>
          </a:p>
        </p:txBody>
      </p:sp>
      <p:sp>
        <p:nvSpPr>
          <p:cNvPr id="3" name="Content Placeholder 2"/>
          <p:cNvSpPr>
            <a:spLocks noGrp="1"/>
          </p:cNvSpPr>
          <p:nvPr>
            <p:ph idx="1"/>
          </p:nvPr>
        </p:nvSpPr>
        <p:spPr/>
        <p:txBody>
          <a:bodyPr/>
          <a:lstStyle/>
          <a:p>
            <a:r>
              <a:rPr lang="en-US" dirty="0" smtClean="0"/>
              <a:t>If child seems abnormally ill, lethargic, or irritable, set appointment to see patient ASAP (within 1-2 hours)</a:t>
            </a:r>
            <a:endParaRPr lang="en-US" dirty="0"/>
          </a:p>
        </p:txBody>
      </p:sp>
    </p:spTree>
    <p:extLst>
      <p:ext uri="{BB962C8B-B14F-4D97-AF65-F5344CB8AC3E}">
        <p14:creationId xmlns:p14="http://schemas.microsoft.com/office/powerpoint/2010/main" val="2626173685"/>
      </p:ext>
    </p:extLst>
  </p:cSld>
  <p:clrMapOvr>
    <a:masterClrMapping/>
  </p:clrMapOvr>
</p:sld>
</file>

<file path=ppt/slides/slide2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child ever had convulsion(s)?</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2126934113"/>
      </p:ext>
    </p:extLst>
  </p:cSld>
  <p:clrMapOvr>
    <a:masterClrMapping/>
  </p:clrMapOvr>
</p:sld>
</file>

<file path=ppt/slides/slide2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fever been present?</a:t>
            </a:r>
            <a:endParaRPr lang="en-US" dirty="0"/>
          </a:p>
        </p:txBody>
      </p:sp>
      <p:sp>
        <p:nvSpPr>
          <p:cNvPr id="3" name="Content Placeholder 2"/>
          <p:cNvSpPr>
            <a:spLocks noGrp="1"/>
          </p:cNvSpPr>
          <p:nvPr>
            <p:ph idx="1"/>
          </p:nvPr>
        </p:nvSpPr>
        <p:spPr/>
        <p:txBody>
          <a:bodyPr/>
          <a:lstStyle/>
          <a:p>
            <a:r>
              <a:rPr lang="en-US" dirty="0" smtClean="0"/>
              <a:t>What is actual temperature?	</a:t>
            </a:r>
          </a:p>
          <a:p>
            <a:pPr lvl="1"/>
            <a:r>
              <a:rPr lang="en-US" dirty="0" smtClean="0"/>
              <a:t>If child has had fever for 48+ hours with no explanation or oral/rectal fever over 103 degrees F, set same-day appointment to see patient</a:t>
            </a:r>
            <a:endParaRPr lang="en-US" dirty="0"/>
          </a:p>
        </p:txBody>
      </p:sp>
    </p:spTree>
    <p:extLst>
      <p:ext uri="{BB962C8B-B14F-4D97-AF65-F5344CB8AC3E}">
        <p14:creationId xmlns:p14="http://schemas.microsoft.com/office/powerpoint/2010/main" val="4088592786"/>
      </p:ext>
    </p:extLst>
  </p:cSld>
  <p:clrMapOvr>
    <a:masterClrMapping/>
  </p:clrMapOvr>
</p:sld>
</file>

<file path=ppt/slides/slide2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there any other symptoms?</a:t>
            </a:r>
            <a:endParaRPr lang="en-US" dirty="0"/>
          </a:p>
        </p:txBody>
      </p:sp>
      <p:sp>
        <p:nvSpPr>
          <p:cNvPr id="3" name="Content Placeholder 2"/>
          <p:cNvSpPr>
            <a:spLocks noGrp="1"/>
          </p:cNvSpPr>
          <p:nvPr>
            <p:ph idx="1"/>
          </p:nvPr>
        </p:nvSpPr>
        <p:spPr/>
        <p:txBody>
          <a:bodyPr/>
          <a:lstStyle/>
          <a:p>
            <a:r>
              <a:rPr lang="en-US" dirty="0" smtClean="0"/>
              <a:t>Severe headache/stiff neck, fast/labored breathing, rash, (red/purple spots that do not disappear with pressure – </a:t>
            </a:r>
            <a:r>
              <a:rPr lang="en-US" dirty="0" err="1" smtClean="0"/>
              <a:t>petechiae</a:t>
            </a:r>
            <a:r>
              <a:rPr lang="en-US" dirty="0" smtClean="0"/>
              <a:t>), urinary burning/frequency (ask how much and type of fluid intake), ear/nose/throat problems (coughing, ear ache, sneezing, etc.), and/or abdominal pain/vomiting/diarrhea?</a:t>
            </a:r>
          </a:p>
          <a:p>
            <a:pPr lvl="1"/>
            <a:r>
              <a:rPr lang="en-US" dirty="0" smtClean="0"/>
              <a:t>If child has ear/nose/throat problems or vomiting/diarrhea/abdominal pain, set same-day appointment to see patient.</a:t>
            </a:r>
          </a:p>
          <a:p>
            <a:pPr lvl="1"/>
            <a:r>
              <a:rPr lang="en-US" dirty="0" smtClean="0"/>
              <a:t>With all other symptoms mentioned above, set appointment to see patient ASAP (within 1-2 hours)</a:t>
            </a:r>
            <a:endParaRPr lang="en-US" dirty="0"/>
          </a:p>
        </p:txBody>
      </p:sp>
    </p:spTree>
    <p:extLst>
      <p:ext uri="{BB962C8B-B14F-4D97-AF65-F5344CB8AC3E}">
        <p14:creationId xmlns:p14="http://schemas.microsoft.com/office/powerpoint/2010/main" val="1751309129"/>
      </p:ext>
    </p:extLst>
  </p:cSld>
  <p:clrMapOvr>
    <a:masterClrMapping/>
  </p:clrMapOvr>
</p:sld>
</file>

<file path=ppt/slides/slide2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4149" y="609600"/>
            <a:ext cx="11027391" cy="1326321"/>
          </a:xfrm>
        </p:spPr>
        <p:txBody>
          <a:bodyPr/>
          <a:lstStyle/>
          <a:p>
            <a:r>
              <a:rPr lang="en-US" dirty="0" smtClean="0"/>
              <a:t>What is child’s usual state of health?</a:t>
            </a:r>
            <a:endParaRPr lang="en-US" dirty="0"/>
          </a:p>
        </p:txBody>
      </p:sp>
      <p:sp>
        <p:nvSpPr>
          <p:cNvPr id="3" name="Content Placeholder 2"/>
          <p:cNvSpPr>
            <a:spLocks noGrp="1"/>
          </p:cNvSpPr>
          <p:nvPr>
            <p:ph idx="1"/>
          </p:nvPr>
        </p:nvSpPr>
        <p:spPr/>
        <p:txBody>
          <a:bodyPr/>
          <a:lstStyle/>
          <a:p>
            <a:r>
              <a:rPr lang="en-US" dirty="0" smtClean="0"/>
              <a:t>If child </a:t>
            </a:r>
            <a:r>
              <a:rPr lang="en-US" dirty="0" smtClean="0"/>
              <a:t>has any serious/chronic disorders (i.e. cystic fibrosis, seizures, diabetes, asthma, etc.), set same-day appointment to see patient</a:t>
            </a:r>
            <a:endParaRPr lang="en-US" dirty="0"/>
          </a:p>
        </p:txBody>
      </p:sp>
    </p:spTree>
    <p:extLst>
      <p:ext uri="{BB962C8B-B14F-4D97-AF65-F5344CB8AC3E}">
        <p14:creationId xmlns:p14="http://schemas.microsoft.com/office/powerpoint/2010/main" val="1878857376"/>
      </p:ext>
    </p:extLst>
  </p:cSld>
  <p:clrMapOvr>
    <a:masterClrMapping/>
  </p:clrMapOvr>
</p:sld>
</file>

<file path=ppt/slides/slide2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Burns and </a:t>
            </a:r>
            <a:r>
              <a:rPr lang="en-US" dirty="0" err="1" smtClean="0"/>
              <a:t>SunBurns</a:t>
            </a:r>
            <a:endParaRPr lang="en-US" dirty="0"/>
          </a:p>
        </p:txBody>
      </p:sp>
      <p:sp>
        <p:nvSpPr>
          <p:cNvPr id="3" name="Content Placeholder 2"/>
          <p:cNvSpPr>
            <a:spLocks noGrp="1"/>
          </p:cNvSpPr>
          <p:nvPr>
            <p:ph idx="1"/>
          </p:nvPr>
        </p:nvSpPr>
        <p:spPr>
          <a:xfrm>
            <a:off x="913795" y="1460309"/>
            <a:ext cx="10353762" cy="5213445"/>
          </a:xfrm>
        </p:spPr>
        <p:txBody>
          <a:bodyPr/>
          <a:lstStyle/>
          <a:p>
            <a:pPr marL="0" indent="0" algn="ctr">
              <a:buNone/>
            </a:pPr>
            <a:r>
              <a:rPr lang="en-US" dirty="0" smtClean="0"/>
              <a:t>BURNS</a:t>
            </a:r>
          </a:p>
          <a:p>
            <a:r>
              <a:rPr lang="en-US" dirty="0" smtClean="0"/>
              <a:t>Types of Burns</a:t>
            </a:r>
          </a:p>
          <a:p>
            <a:pPr lvl="1"/>
            <a:r>
              <a:rPr lang="en-US" dirty="0" smtClean="0"/>
              <a:t>Chemical</a:t>
            </a:r>
          </a:p>
          <a:p>
            <a:pPr lvl="1"/>
            <a:r>
              <a:rPr lang="en-US" dirty="0" smtClean="0"/>
              <a:t>Electrical</a:t>
            </a:r>
          </a:p>
          <a:p>
            <a:pPr lvl="1"/>
            <a:r>
              <a:rPr lang="en-US" dirty="0" smtClean="0"/>
              <a:t>Thermal</a:t>
            </a:r>
          </a:p>
          <a:p>
            <a:r>
              <a:rPr lang="en-US" dirty="0" smtClean="0"/>
              <a:t>Rule of Nines- area of burn </a:t>
            </a:r>
          </a:p>
          <a:p>
            <a:pPr lvl="1"/>
            <a:r>
              <a:rPr lang="en-US" dirty="0" smtClean="0"/>
              <a:t>Body divided into units of 9% each</a:t>
            </a:r>
            <a:endParaRPr lang="en-US" dirty="0"/>
          </a:p>
          <a:p>
            <a:pPr lvl="1"/>
            <a:r>
              <a:rPr lang="en-US" dirty="0" smtClean="0"/>
              <a:t>Fits adults better than children</a:t>
            </a:r>
          </a:p>
          <a:p>
            <a:r>
              <a:rPr lang="en-US" dirty="0" smtClean="0"/>
              <a:t>Location of burns – could mean child abuse if in unusual locations (genitals or buttocks); assess family situation, see child in office</a:t>
            </a:r>
          </a:p>
          <a:p>
            <a:r>
              <a:rPr lang="en-US" b="1" dirty="0" smtClean="0"/>
              <a:t>Treatment: </a:t>
            </a:r>
            <a:r>
              <a:rPr lang="en-US" dirty="0" smtClean="0"/>
              <a:t>immediate immersion in COLD water; if burn continues to swell and redden or produce fever or discharge after treatment, child should be seen again</a:t>
            </a:r>
            <a:endParaRPr lang="en-US" b="1" dirty="0" smtClean="0"/>
          </a:p>
          <a:p>
            <a:endParaRPr lang="en-US" dirty="0" smtClean="0"/>
          </a:p>
        </p:txBody>
      </p:sp>
    </p:spTree>
    <p:extLst>
      <p:ext uri="{BB962C8B-B14F-4D97-AF65-F5344CB8AC3E}">
        <p14:creationId xmlns:p14="http://schemas.microsoft.com/office/powerpoint/2010/main" val="360853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Headache</a:t>
            </a:r>
            <a:endParaRPr lang="en-US" dirty="0"/>
          </a:p>
        </p:txBody>
      </p:sp>
      <p:sp>
        <p:nvSpPr>
          <p:cNvPr id="3" name="Content Placeholder 2"/>
          <p:cNvSpPr>
            <a:spLocks noGrp="1"/>
          </p:cNvSpPr>
          <p:nvPr>
            <p:ph idx="1"/>
          </p:nvPr>
        </p:nvSpPr>
        <p:spPr/>
        <p:txBody>
          <a:bodyPr/>
          <a:lstStyle/>
          <a:p>
            <a:pPr marL="0" indent="0">
              <a:buNone/>
            </a:pPr>
            <a:r>
              <a:rPr lang="en-US" dirty="0" smtClean="0"/>
              <a:t>Not every headache is serious, but if the headache is chronic and persisting, it should be determined how urgent the appointment is  - whether to schedule an immediate or a future appointment.</a:t>
            </a:r>
          </a:p>
          <a:p>
            <a:pPr marL="0" indent="0">
              <a:buNone/>
            </a:pPr>
            <a:r>
              <a:rPr lang="en-US" dirty="0" smtClean="0"/>
              <a:t>TELEPHONE TRIAGE TREE</a:t>
            </a:r>
          </a:p>
          <a:p>
            <a:r>
              <a:rPr lang="en-US" dirty="0" smtClean="0"/>
              <a:t>Mental confusion accompanies the headache (urgent appointment)</a:t>
            </a:r>
          </a:p>
          <a:p>
            <a:r>
              <a:rPr lang="en-US" dirty="0" smtClean="0"/>
              <a:t>Parent is extremely anxious</a:t>
            </a:r>
            <a:endParaRPr lang="en-US" dirty="0"/>
          </a:p>
        </p:txBody>
      </p:sp>
    </p:spTree>
    <p:extLst>
      <p:ext uri="{BB962C8B-B14F-4D97-AF65-F5344CB8AC3E}">
        <p14:creationId xmlns:p14="http://schemas.microsoft.com/office/powerpoint/2010/main" val="1569463214"/>
      </p:ext>
    </p:extLst>
  </p:cSld>
  <p:clrMapOvr>
    <a:masterClrMapping/>
  </p:clrMapOvr>
</p:sld>
</file>

<file path=ppt/slides/slide2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SUnburn</a:t>
            </a:r>
            <a:endParaRPr lang="en-US" dirty="0"/>
          </a:p>
        </p:txBody>
      </p:sp>
      <p:sp>
        <p:nvSpPr>
          <p:cNvPr id="3" name="Content Placeholder 2"/>
          <p:cNvSpPr>
            <a:spLocks noGrp="1"/>
          </p:cNvSpPr>
          <p:nvPr>
            <p:ph idx="1"/>
          </p:nvPr>
        </p:nvSpPr>
        <p:spPr/>
        <p:txBody>
          <a:bodyPr/>
          <a:lstStyle/>
          <a:p>
            <a:r>
              <a:rPr lang="en-US" b="1" dirty="0" smtClean="0"/>
              <a:t>TREATMENT: </a:t>
            </a:r>
            <a:r>
              <a:rPr lang="en-US" dirty="0" smtClean="0"/>
              <a:t>cool water, pain mediations (Ibuprofen, acetaminophen)</a:t>
            </a:r>
            <a:endParaRPr lang="en-US" b="1" dirty="0"/>
          </a:p>
        </p:txBody>
      </p:sp>
    </p:spTree>
    <p:extLst>
      <p:ext uri="{BB962C8B-B14F-4D97-AF65-F5344CB8AC3E}">
        <p14:creationId xmlns:p14="http://schemas.microsoft.com/office/powerpoint/2010/main" val="1695619909"/>
      </p:ext>
    </p:extLst>
  </p:cSld>
  <p:clrMapOvr>
    <a:masterClrMapping/>
  </p:clrMapOvr>
</p:sld>
</file>

<file path=ppt/slides/slide2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DEGREES</a:t>
            </a:r>
            <a:endParaRPr lang="en-US" dirty="0"/>
          </a:p>
        </p:txBody>
      </p:sp>
      <p:sp>
        <p:nvSpPr>
          <p:cNvPr id="3" name="Content Placeholder 2"/>
          <p:cNvSpPr>
            <a:spLocks noGrp="1"/>
          </p:cNvSpPr>
          <p:nvPr>
            <p:ph idx="1"/>
          </p:nvPr>
        </p:nvSpPr>
        <p:spPr/>
        <p:txBody>
          <a:bodyPr/>
          <a:lstStyle/>
          <a:p>
            <a:r>
              <a:rPr lang="en-US" dirty="0" smtClean="0"/>
              <a:t>1</a:t>
            </a:r>
            <a:r>
              <a:rPr lang="en-US" baseline="30000" dirty="0" smtClean="0"/>
              <a:t>st</a:t>
            </a:r>
            <a:r>
              <a:rPr lang="en-US" dirty="0" smtClean="0"/>
              <a:t>: only redness, no blisters; outer layer of skin</a:t>
            </a:r>
          </a:p>
          <a:p>
            <a:r>
              <a:rPr lang="en-US" dirty="0" smtClean="0"/>
              <a:t>2</a:t>
            </a:r>
            <a:r>
              <a:rPr lang="en-US" baseline="30000" dirty="0" smtClean="0"/>
              <a:t>nd</a:t>
            </a:r>
            <a:r>
              <a:rPr lang="en-US" dirty="0" smtClean="0"/>
              <a:t>: redness, blisters; require pain medication</a:t>
            </a:r>
          </a:p>
          <a:p>
            <a:r>
              <a:rPr lang="en-US" dirty="0" smtClean="0"/>
              <a:t>3</a:t>
            </a:r>
            <a:r>
              <a:rPr lang="en-US" baseline="30000" dirty="0" smtClean="0"/>
              <a:t>rd</a:t>
            </a:r>
            <a:r>
              <a:rPr lang="en-US" dirty="0" smtClean="0"/>
              <a:t>: deep; charred or white appearance; no pain because damaged nerves; may need skin graft</a:t>
            </a:r>
            <a:endParaRPr lang="en-US" dirty="0"/>
          </a:p>
        </p:txBody>
      </p:sp>
    </p:spTree>
    <p:extLst>
      <p:ext uri="{BB962C8B-B14F-4D97-AF65-F5344CB8AC3E}">
        <p14:creationId xmlns:p14="http://schemas.microsoft.com/office/powerpoint/2010/main" val="3032639335"/>
      </p:ext>
    </p:extLst>
  </p:cSld>
  <p:clrMapOvr>
    <a:masterClrMapping/>
  </p:clrMapOvr>
</p:sld>
</file>

<file path=ppt/slides/slide2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Burns and Sunburns</a:t>
            </a:r>
            <a:endParaRPr lang="en-US" dirty="0"/>
          </a:p>
        </p:txBody>
      </p:sp>
      <p:sp>
        <p:nvSpPr>
          <p:cNvPr id="3" name="Content Placeholder 2"/>
          <p:cNvSpPr>
            <a:spLocks noGrp="1"/>
          </p:cNvSpPr>
          <p:nvPr>
            <p:ph idx="1"/>
          </p:nvPr>
        </p:nvSpPr>
        <p:spPr/>
        <p:txBody>
          <a:bodyPr/>
          <a:lstStyle/>
          <a:p>
            <a:r>
              <a:rPr lang="en-US" dirty="0" smtClean="0"/>
              <a:t>Telephone Triage Tree</a:t>
            </a:r>
            <a:endParaRPr lang="en-US" dirty="0"/>
          </a:p>
        </p:txBody>
      </p:sp>
    </p:spTree>
    <p:extLst>
      <p:ext uri="{BB962C8B-B14F-4D97-AF65-F5344CB8AC3E}">
        <p14:creationId xmlns:p14="http://schemas.microsoft.com/office/powerpoint/2010/main" val="3905940557"/>
      </p:ext>
    </p:extLst>
  </p:cSld>
  <p:clrMapOvr>
    <a:masterClrMapping/>
  </p:clrMapOvr>
</p:sld>
</file>

<file path=ppt/slides/slide2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How large is burned/blistered area?</a:t>
            </a:r>
          </a:p>
          <a:p>
            <a:pPr lvl="1"/>
            <a:r>
              <a:rPr lang="en-US" dirty="0" smtClean="0"/>
              <a:t>If more than 15-20% of body is burned, call EMS/911.</a:t>
            </a:r>
          </a:p>
          <a:p>
            <a:pPr lvl="1"/>
            <a:r>
              <a:rPr lang="en-US" dirty="0" smtClean="0"/>
              <a:t>If 10-15% of body is burned, set appointment to see patient ASAP (within 1-2 hours).</a:t>
            </a:r>
            <a:endParaRPr lang="en-US" dirty="0"/>
          </a:p>
        </p:txBody>
      </p:sp>
    </p:spTree>
    <p:extLst>
      <p:ext uri="{BB962C8B-B14F-4D97-AF65-F5344CB8AC3E}">
        <p14:creationId xmlns:p14="http://schemas.microsoft.com/office/powerpoint/2010/main" val="685216528"/>
      </p:ext>
    </p:extLst>
  </p:cSld>
  <p:clrMapOvr>
    <a:masterClrMapping/>
  </p:clrMapOvr>
</p:sld>
</file>

<file path=ppt/slides/slide2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does burned area look like?</a:t>
            </a:r>
            <a:endParaRPr lang="en-US" dirty="0"/>
          </a:p>
        </p:txBody>
      </p:sp>
      <p:sp>
        <p:nvSpPr>
          <p:cNvPr id="3" name="Content Placeholder 2"/>
          <p:cNvSpPr>
            <a:spLocks noGrp="1"/>
          </p:cNvSpPr>
          <p:nvPr>
            <p:ph idx="1"/>
          </p:nvPr>
        </p:nvSpPr>
        <p:spPr/>
        <p:txBody>
          <a:bodyPr/>
          <a:lstStyle/>
          <a:p>
            <a:r>
              <a:rPr lang="en-US" dirty="0" smtClean="0"/>
              <a:t>If skin is peeling off, looks charred, or has blisters more than 2 inches in diameter, set appointment to see patient ASAP (within 1-2 hours)</a:t>
            </a:r>
            <a:endParaRPr lang="en-US" dirty="0"/>
          </a:p>
        </p:txBody>
      </p:sp>
    </p:spTree>
    <p:extLst>
      <p:ext uri="{BB962C8B-B14F-4D97-AF65-F5344CB8AC3E}">
        <p14:creationId xmlns:p14="http://schemas.microsoft.com/office/powerpoint/2010/main" val="1765147252"/>
      </p:ext>
    </p:extLst>
  </p:cSld>
  <p:clrMapOvr>
    <a:masterClrMapping/>
  </p:clrMapOvr>
</p:sld>
</file>

<file path=ppt/slides/slide2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did the burn happen?</a:t>
            </a:r>
            <a:endParaRPr lang="en-US" dirty="0"/>
          </a:p>
        </p:txBody>
      </p:sp>
      <p:sp>
        <p:nvSpPr>
          <p:cNvPr id="3" name="Content Placeholder 2"/>
          <p:cNvSpPr>
            <a:spLocks noGrp="1"/>
          </p:cNvSpPr>
          <p:nvPr>
            <p:ph idx="1"/>
          </p:nvPr>
        </p:nvSpPr>
        <p:spPr/>
        <p:txBody>
          <a:bodyPr/>
          <a:lstStyle/>
          <a:p>
            <a:r>
              <a:rPr lang="en-US" dirty="0" smtClean="0"/>
              <a:t>If circumstances seem suspicious or if child is burned on buttocks or genitals, suspect child abuse and set appointment to see patient ASAP (within 1-2 hours)</a:t>
            </a:r>
            <a:endParaRPr lang="en-US" dirty="0"/>
          </a:p>
        </p:txBody>
      </p:sp>
    </p:spTree>
    <p:extLst>
      <p:ext uri="{BB962C8B-B14F-4D97-AF65-F5344CB8AC3E}">
        <p14:creationId xmlns:p14="http://schemas.microsoft.com/office/powerpoint/2010/main" val="4230793342"/>
      </p:ext>
    </p:extLst>
  </p:cSld>
  <p:clrMapOvr>
    <a:masterClrMapping/>
  </p:clrMapOvr>
</p:sld>
</file>

<file path=ppt/slides/slide2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part of body is burned?</a:t>
            </a:r>
            <a:endParaRPr lang="en-US" dirty="0"/>
          </a:p>
        </p:txBody>
      </p:sp>
      <p:sp>
        <p:nvSpPr>
          <p:cNvPr id="3" name="Content Placeholder 2"/>
          <p:cNvSpPr>
            <a:spLocks noGrp="1"/>
          </p:cNvSpPr>
          <p:nvPr>
            <p:ph idx="1"/>
          </p:nvPr>
        </p:nvSpPr>
        <p:spPr/>
        <p:txBody>
          <a:bodyPr/>
          <a:lstStyle/>
          <a:p>
            <a:r>
              <a:rPr lang="en-US" dirty="0" smtClean="0"/>
              <a:t>If child is burned on face, eyes, genitals, buttocks, feet or hands, set appointment to see patient ASAP (within 1-2 hours)</a:t>
            </a:r>
            <a:endParaRPr lang="en-US" dirty="0"/>
          </a:p>
        </p:txBody>
      </p:sp>
    </p:spTree>
    <p:extLst>
      <p:ext uri="{BB962C8B-B14F-4D97-AF65-F5344CB8AC3E}">
        <p14:creationId xmlns:p14="http://schemas.microsoft.com/office/powerpoint/2010/main" val="1138758454"/>
      </p:ext>
    </p:extLst>
  </p:cSld>
  <p:clrMapOvr>
    <a:masterClrMapping/>
  </p:clrMapOvr>
</p:sld>
</file>

<file path=ppt/slides/slide2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child crying/in pain?</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1379856047"/>
      </p:ext>
    </p:extLst>
  </p:cSld>
  <p:clrMapOvr>
    <a:masterClrMapping/>
  </p:clrMapOvr>
</p:sld>
</file>

<file path=ppt/slides/slide2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have fever/appear ill?</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2413383580"/>
      </p:ext>
    </p:extLst>
  </p:cSld>
  <p:clrMapOvr>
    <a:masterClrMapping/>
  </p:clrMapOvr>
</p:sld>
</file>

<file path=ppt/slides/slide2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Vomiting</a:t>
            </a:r>
            <a:endParaRPr lang="en-US" dirty="0"/>
          </a:p>
        </p:txBody>
      </p:sp>
      <p:sp>
        <p:nvSpPr>
          <p:cNvPr id="3" name="Content Placeholder 2"/>
          <p:cNvSpPr>
            <a:spLocks noGrp="1"/>
          </p:cNvSpPr>
          <p:nvPr>
            <p:ph idx="1"/>
          </p:nvPr>
        </p:nvSpPr>
        <p:spPr>
          <a:xfrm>
            <a:off x="913795" y="1610436"/>
            <a:ext cx="10353762" cy="4180764"/>
          </a:xfrm>
        </p:spPr>
        <p:txBody>
          <a:bodyPr>
            <a:normAutofit fontScale="92500" lnSpcReduction="10000"/>
          </a:bodyPr>
          <a:lstStyle/>
          <a:p>
            <a:r>
              <a:rPr lang="en-US" dirty="0" smtClean="0"/>
              <a:t>Telephone Triage Tree</a:t>
            </a:r>
          </a:p>
          <a:p>
            <a:r>
              <a:rPr lang="en-US" dirty="0" smtClean="0"/>
              <a:t>With/without diarrhea</a:t>
            </a:r>
          </a:p>
          <a:p>
            <a:r>
              <a:rPr lang="en-US" dirty="0" smtClean="0"/>
              <a:t>Common cause: viral infection (flu)</a:t>
            </a:r>
          </a:p>
          <a:p>
            <a:r>
              <a:rPr lang="en-US" dirty="0" smtClean="0"/>
              <a:t>Small infants: dehydration common</a:t>
            </a:r>
          </a:p>
          <a:p>
            <a:pPr lvl="1"/>
            <a:r>
              <a:rPr lang="en-US" dirty="0" smtClean="0"/>
              <a:t>Causes range from overfeeding to sepsis</a:t>
            </a:r>
          </a:p>
          <a:p>
            <a:r>
              <a:rPr lang="en-US" dirty="0" smtClean="0"/>
              <a:t>Older children: toxic allergic reaction, migraines, etc.</a:t>
            </a:r>
          </a:p>
          <a:p>
            <a:r>
              <a:rPr lang="en-US" dirty="0" smtClean="0"/>
              <a:t>Teenagers: bulimia, pregnancy, anorexia, etc.</a:t>
            </a:r>
          </a:p>
          <a:p>
            <a:r>
              <a:rPr lang="en-US" dirty="0" smtClean="0"/>
              <a:t>If vomiting continues for 24+ hours, child refuses fluid, or vomiting accompanied by colicky abdominal pain, appointment should be set; attempt to rehydrate child orally in the meantime</a:t>
            </a:r>
            <a:endParaRPr lang="en-US" dirty="0"/>
          </a:p>
        </p:txBody>
      </p:sp>
    </p:spTree>
    <p:extLst>
      <p:ext uri="{BB962C8B-B14F-4D97-AF65-F5344CB8AC3E}">
        <p14:creationId xmlns:p14="http://schemas.microsoft.com/office/powerpoint/2010/main" val="300455674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Are there any associated symptoms such as vomiting, stiff neck, difficulty with vision, recent change of behavior or personality, or drowsiness:</a:t>
            </a:r>
          </a:p>
          <a:p>
            <a:pPr lvl="1"/>
            <a:r>
              <a:rPr lang="en-US" dirty="0" smtClean="0"/>
              <a:t>If YES, see patient ASAP (within 1-2 hours)</a:t>
            </a:r>
            <a:endParaRPr lang="en-US" dirty="0"/>
          </a:p>
        </p:txBody>
      </p:sp>
    </p:spTree>
    <p:extLst>
      <p:ext uri="{BB962C8B-B14F-4D97-AF65-F5344CB8AC3E}">
        <p14:creationId xmlns:p14="http://schemas.microsoft.com/office/powerpoint/2010/main" val="3669879533"/>
      </p:ext>
    </p:extLst>
  </p:cSld>
  <p:clrMapOvr>
    <a:masterClrMapping/>
  </p:clrMapOvr>
</p:sld>
</file>

<file path=ppt/slides/slide2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Patient’s name, telephone number, age</a:t>
            </a:r>
          </a:p>
          <a:p>
            <a:pPr lvl="1"/>
            <a:r>
              <a:rPr lang="en-US" dirty="0" smtClean="0"/>
              <a:t>If clinician decides to see patient based on age or circumstance, set appointment accordingly</a:t>
            </a:r>
            <a:endParaRPr lang="en-US" dirty="0"/>
          </a:p>
        </p:txBody>
      </p:sp>
    </p:spTree>
    <p:extLst>
      <p:ext uri="{BB962C8B-B14F-4D97-AF65-F5344CB8AC3E}">
        <p14:creationId xmlns:p14="http://schemas.microsoft.com/office/powerpoint/2010/main" val="3129738537"/>
      </p:ext>
    </p:extLst>
  </p:cSld>
  <p:clrMapOvr>
    <a:masterClrMapping/>
  </p:clrMapOvr>
</p:sld>
</file>

<file path=ppt/slides/slide2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seem abnormally ill?</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3274611015"/>
      </p:ext>
    </p:extLst>
  </p:cSld>
  <p:clrMapOvr>
    <a:masterClrMapping/>
  </p:clrMapOvr>
</p:sld>
</file>

<file path=ppt/slides/slide2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seem dehydrated?</a:t>
            </a:r>
            <a:endParaRPr lang="en-US" dirty="0"/>
          </a:p>
        </p:txBody>
      </p:sp>
      <p:sp>
        <p:nvSpPr>
          <p:cNvPr id="3" name="Content Placeholder 2"/>
          <p:cNvSpPr>
            <a:spLocks noGrp="1"/>
          </p:cNvSpPr>
          <p:nvPr>
            <p:ph idx="1"/>
          </p:nvPr>
        </p:nvSpPr>
        <p:spPr/>
        <p:txBody>
          <a:bodyPr/>
          <a:lstStyle/>
          <a:p>
            <a:r>
              <a:rPr lang="en-US" dirty="0" smtClean="0"/>
              <a:t>Is mouth moist?</a:t>
            </a:r>
          </a:p>
          <a:p>
            <a:r>
              <a:rPr lang="en-US" dirty="0" smtClean="0"/>
              <a:t>When was child’s last urination?</a:t>
            </a:r>
          </a:p>
          <a:p>
            <a:pPr lvl="1"/>
            <a:r>
              <a:rPr lang="en-US" dirty="0" smtClean="0"/>
              <a:t>If child appears dehydrated (no urination for 8-10 hours, dry mouth, listless, etc.), set appointment to see patient ASAP (within 1-2 hours)</a:t>
            </a:r>
            <a:endParaRPr lang="en-US" dirty="0"/>
          </a:p>
        </p:txBody>
      </p:sp>
    </p:spTree>
    <p:extLst>
      <p:ext uri="{BB962C8B-B14F-4D97-AF65-F5344CB8AC3E}">
        <p14:creationId xmlns:p14="http://schemas.microsoft.com/office/powerpoint/2010/main" val="2498669640"/>
      </p:ext>
    </p:extLst>
  </p:cSld>
  <p:clrMapOvr>
    <a:masterClrMapping/>
  </p:clrMapOvr>
</p:sld>
</file>

<file path=ppt/slides/slide2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have other symptoms?</a:t>
            </a:r>
            <a:endParaRPr lang="en-US" dirty="0"/>
          </a:p>
        </p:txBody>
      </p:sp>
      <p:sp>
        <p:nvSpPr>
          <p:cNvPr id="3" name="Content Placeholder 2"/>
          <p:cNvSpPr>
            <a:spLocks noGrp="1"/>
          </p:cNvSpPr>
          <p:nvPr>
            <p:ph idx="1"/>
          </p:nvPr>
        </p:nvSpPr>
        <p:spPr/>
        <p:txBody>
          <a:bodyPr/>
          <a:lstStyle/>
          <a:p>
            <a:r>
              <a:rPr lang="en-US" dirty="0" smtClean="0"/>
              <a:t>Serious headache/stiff neck, abdominal pain, breathing hard/fast, blood in vomit, pain/burning with urination, mental confusion/irritability/listlessness, exposure to poisonous substance, cold/sore throat/earache, severe diarrhea?</a:t>
            </a:r>
          </a:p>
          <a:p>
            <a:pPr lvl="1"/>
            <a:r>
              <a:rPr lang="en-US" dirty="0" smtClean="0"/>
              <a:t>If YES to any of these, set appointment to see patient ASAP (within 1-2 hours). If child has fever for 24+ hours, set same-day appointment to see patient</a:t>
            </a:r>
            <a:endParaRPr lang="en-US" dirty="0"/>
          </a:p>
        </p:txBody>
      </p:sp>
    </p:spTree>
    <p:extLst>
      <p:ext uri="{BB962C8B-B14F-4D97-AF65-F5344CB8AC3E}">
        <p14:creationId xmlns:p14="http://schemas.microsoft.com/office/powerpoint/2010/main" val="588373128"/>
      </p:ext>
    </p:extLst>
  </p:cSld>
  <p:clrMapOvr>
    <a:masterClrMapping/>
  </p:clrMapOvr>
</p:sld>
</file>

<file path=ppt/slides/slide2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child been vomiting?</a:t>
            </a:r>
            <a:endParaRPr lang="en-US" dirty="0"/>
          </a:p>
        </p:txBody>
      </p:sp>
      <p:sp>
        <p:nvSpPr>
          <p:cNvPr id="3" name="Content Placeholder 2"/>
          <p:cNvSpPr>
            <a:spLocks noGrp="1"/>
          </p:cNvSpPr>
          <p:nvPr>
            <p:ph idx="1"/>
          </p:nvPr>
        </p:nvSpPr>
        <p:spPr/>
        <p:txBody>
          <a:bodyPr/>
          <a:lstStyle/>
          <a:p>
            <a:r>
              <a:rPr lang="en-US" dirty="0" smtClean="0"/>
              <a:t>What has child eaten since then?</a:t>
            </a:r>
          </a:p>
          <a:p>
            <a:pPr lvl="1"/>
            <a:r>
              <a:rPr lang="en-US" dirty="0" smtClean="0"/>
              <a:t>If child has been on clear liquid diet for 24+ hours and vomiting has not improved, set same-day appointment to see patient</a:t>
            </a:r>
            <a:endParaRPr lang="en-US" dirty="0"/>
          </a:p>
        </p:txBody>
      </p:sp>
    </p:spTree>
    <p:extLst>
      <p:ext uri="{BB962C8B-B14F-4D97-AF65-F5344CB8AC3E}">
        <p14:creationId xmlns:p14="http://schemas.microsoft.com/office/powerpoint/2010/main" val="1034098666"/>
      </p:ext>
    </p:extLst>
  </p:cSld>
  <p:clrMapOvr>
    <a:masterClrMapping/>
  </p:clrMapOvr>
</p:sld>
</file>

<file path=ppt/slides/slide2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many times has child vomited?</a:t>
            </a:r>
            <a:endParaRPr lang="en-US" dirty="0"/>
          </a:p>
        </p:txBody>
      </p:sp>
      <p:sp>
        <p:nvSpPr>
          <p:cNvPr id="3" name="Content Placeholder 2"/>
          <p:cNvSpPr>
            <a:spLocks noGrp="1"/>
          </p:cNvSpPr>
          <p:nvPr>
            <p:ph idx="1"/>
          </p:nvPr>
        </p:nvSpPr>
        <p:spPr/>
        <p:txBody>
          <a:bodyPr/>
          <a:lstStyle/>
          <a:p>
            <a:r>
              <a:rPr lang="en-US" dirty="0" smtClean="0"/>
              <a:t>If child has thrown up more than 3 times in 6 hours and is not taking fluid by mouth, set same-day appointment to see patient</a:t>
            </a:r>
            <a:endParaRPr lang="en-US" dirty="0"/>
          </a:p>
        </p:txBody>
      </p:sp>
    </p:spTree>
    <p:extLst>
      <p:ext uri="{BB962C8B-B14F-4D97-AF65-F5344CB8AC3E}">
        <p14:creationId xmlns:p14="http://schemas.microsoft.com/office/powerpoint/2010/main" val="2193309565"/>
      </p:ext>
    </p:extLst>
  </p:cSld>
  <p:clrMapOvr>
    <a:masterClrMapping/>
  </p:clrMapOvr>
</p:sld>
</file>

<file path=ppt/slides/slide2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have any serious/chronic illness?</a:t>
            </a:r>
            <a:endParaRPr lang="en-US" dirty="0"/>
          </a:p>
        </p:txBody>
      </p:sp>
      <p:sp>
        <p:nvSpPr>
          <p:cNvPr id="3" name="Content Placeholder 2"/>
          <p:cNvSpPr>
            <a:spLocks noGrp="1"/>
          </p:cNvSpPr>
          <p:nvPr>
            <p:ph idx="1"/>
          </p:nvPr>
        </p:nvSpPr>
        <p:spPr/>
        <p:txBody>
          <a:bodyPr/>
          <a:lstStyle/>
          <a:p>
            <a:r>
              <a:rPr lang="en-US" dirty="0" smtClean="0"/>
              <a:t>If YES (asthma, diabetes, etc.), set same-day appointment to see patient</a:t>
            </a:r>
            <a:endParaRPr lang="en-US" dirty="0"/>
          </a:p>
        </p:txBody>
      </p:sp>
    </p:spTree>
    <p:extLst>
      <p:ext uri="{BB962C8B-B14F-4D97-AF65-F5344CB8AC3E}">
        <p14:creationId xmlns:p14="http://schemas.microsoft.com/office/powerpoint/2010/main" val="3968106512"/>
      </p:ext>
    </p:extLst>
  </p:cSld>
  <p:clrMapOvr>
    <a:masterClrMapping/>
  </p:clrMapOvr>
</p:sld>
</file>

<file path=ppt/slides/slide2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child receiving any medication?</a:t>
            </a:r>
            <a:endParaRPr lang="en-US" dirty="0"/>
          </a:p>
        </p:txBody>
      </p:sp>
      <p:sp>
        <p:nvSpPr>
          <p:cNvPr id="3" name="Content Placeholder 2"/>
          <p:cNvSpPr>
            <a:spLocks noGrp="1"/>
          </p:cNvSpPr>
          <p:nvPr>
            <p:ph idx="1"/>
          </p:nvPr>
        </p:nvSpPr>
        <p:spPr/>
        <p:txBody>
          <a:bodyPr/>
          <a:lstStyle/>
          <a:p>
            <a:r>
              <a:rPr lang="en-US" dirty="0" smtClean="0"/>
              <a:t>If YES and drug induces vomiting (i.e. erythromycin) or is needed daily (i.e. drug to aid earache), set same-day appointment to see patient</a:t>
            </a:r>
            <a:endParaRPr lang="en-US" dirty="0"/>
          </a:p>
        </p:txBody>
      </p:sp>
    </p:spTree>
    <p:extLst>
      <p:ext uri="{BB962C8B-B14F-4D97-AF65-F5344CB8AC3E}">
        <p14:creationId xmlns:p14="http://schemas.microsoft.com/office/powerpoint/2010/main" val="253024474"/>
      </p:ext>
    </p:extLst>
  </p:cSld>
  <p:clrMapOvr>
    <a:masterClrMapping/>
  </p:clrMapOvr>
</p:sld>
</file>

<file path=ppt/slides/slide2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Symptoms of dehydration</a:t>
            </a:r>
            <a:endParaRPr lang="en-US" dirty="0"/>
          </a:p>
        </p:txBody>
      </p:sp>
      <p:sp>
        <p:nvSpPr>
          <p:cNvPr id="3" name="Content Placeholder 2"/>
          <p:cNvSpPr>
            <a:spLocks noGrp="1"/>
          </p:cNvSpPr>
          <p:nvPr>
            <p:ph idx="1"/>
          </p:nvPr>
        </p:nvSpPr>
        <p:spPr/>
        <p:txBody>
          <a:bodyPr/>
          <a:lstStyle/>
          <a:p>
            <a:r>
              <a:rPr lang="en-US" dirty="0" smtClean="0"/>
              <a:t>Inner cheek and tongue are dry</a:t>
            </a:r>
          </a:p>
          <a:p>
            <a:r>
              <a:rPr lang="en-US" dirty="0" smtClean="0"/>
              <a:t>Eyeballs are sunken</a:t>
            </a:r>
          </a:p>
          <a:p>
            <a:r>
              <a:rPr lang="en-US" dirty="0" smtClean="0"/>
              <a:t>Child is listless</a:t>
            </a:r>
          </a:p>
          <a:p>
            <a:r>
              <a:rPr lang="en-US" dirty="0" smtClean="0"/>
              <a:t>No tears while crying</a:t>
            </a:r>
          </a:p>
          <a:p>
            <a:r>
              <a:rPr lang="en-US" dirty="0" smtClean="0"/>
              <a:t>No urine production for 8-10 hours</a:t>
            </a:r>
            <a:endParaRPr lang="en-US" dirty="0"/>
          </a:p>
        </p:txBody>
      </p:sp>
    </p:spTree>
    <p:extLst>
      <p:ext uri="{BB962C8B-B14F-4D97-AF65-F5344CB8AC3E}">
        <p14:creationId xmlns:p14="http://schemas.microsoft.com/office/powerpoint/2010/main" val="3992724291"/>
      </p:ext>
    </p:extLst>
  </p:cSld>
  <p:clrMapOvr>
    <a:masterClrMapping/>
  </p:clrMapOvr>
</p:sld>
</file>

<file path=ppt/slides/slide2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poisoning</a:t>
            </a:r>
            <a:endParaRPr lang="en-US" dirty="0"/>
          </a:p>
        </p:txBody>
      </p:sp>
      <p:sp>
        <p:nvSpPr>
          <p:cNvPr id="3" name="Content Placeholder 2"/>
          <p:cNvSpPr>
            <a:spLocks noGrp="1"/>
          </p:cNvSpPr>
          <p:nvPr>
            <p:ph idx="1"/>
          </p:nvPr>
        </p:nvSpPr>
        <p:spPr/>
        <p:txBody>
          <a:bodyPr/>
          <a:lstStyle/>
          <a:p>
            <a:r>
              <a:rPr lang="en-US" dirty="0" smtClean="0"/>
              <a:t>Telephone Triage Tree</a:t>
            </a:r>
          </a:p>
          <a:p>
            <a:pPr lvl="1"/>
            <a:r>
              <a:rPr lang="en-US" dirty="0" smtClean="0"/>
              <a:t>Parents should call local poison control center if child ingests substance for advice</a:t>
            </a:r>
          </a:p>
          <a:p>
            <a:pPr lvl="1"/>
            <a:r>
              <a:rPr lang="en-US" dirty="0" smtClean="0"/>
              <a:t>If parent calls office, put them on hold and call poison control center if you are uncertain what to do</a:t>
            </a:r>
          </a:p>
          <a:p>
            <a:pPr lvl="1"/>
            <a:r>
              <a:rPr lang="en-US" dirty="0" smtClean="0"/>
              <a:t>If they are told to bring child into office, ensure that they bring the original container with them</a:t>
            </a:r>
            <a:endParaRPr lang="en-US" dirty="0"/>
          </a:p>
        </p:txBody>
      </p:sp>
    </p:spTree>
    <p:extLst>
      <p:ext uri="{BB962C8B-B14F-4D97-AF65-F5344CB8AC3E}">
        <p14:creationId xmlns:p14="http://schemas.microsoft.com/office/powerpoint/2010/main" val="279331282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a head injury in the past?</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2784599043"/>
      </p:ext>
    </p:extLst>
  </p:cSld>
  <p:clrMapOvr>
    <a:masterClrMapping/>
  </p:clrMapOvr>
</p:sld>
</file>

<file path=ppt/slides/slide2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What is patient’s status (alert, drowsy)?</a:t>
            </a:r>
          </a:p>
          <a:p>
            <a:pPr lvl="1"/>
            <a:r>
              <a:rPr lang="en-US" dirty="0" smtClean="0"/>
              <a:t>Call EMS/911 if patient is drowsy, lethargic, confused, has any obvious burns/lesions around skin or mouth, and/or symptoms from ingestion (vomiting, abdominal pain)</a:t>
            </a:r>
            <a:endParaRPr lang="en-US" dirty="0"/>
          </a:p>
        </p:txBody>
      </p:sp>
    </p:spTree>
    <p:extLst>
      <p:ext uri="{BB962C8B-B14F-4D97-AF65-F5344CB8AC3E}">
        <p14:creationId xmlns:p14="http://schemas.microsoft.com/office/powerpoint/2010/main" val="1819403619"/>
      </p:ext>
    </p:extLst>
  </p:cSld>
  <p:clrMapOvr>
    <a:masterClrMapping/>
  </p:clrMapOvr>
</p:sld>
</file>

<file path=ppt/slides/slide2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much time has passed since ingestion?</a:t>
            </a:r>
            <a:endParaRPr lang="en-US" dirty="0"/>
          </a:p>
        </p:txBody>
      </p:sp>
      <p:sp>
        <p:nvSpPr>
          <p:cNvPr id="3" name="Content Placeholder 2"/>
          <p:cNvSpPr>
            <a:spLocks noGrp="1"/>
          </p:cNvSpPr>
          <p:nvPr>
            <p:ph idx="1"/>
          </p:nvPr>
        </p:nvSpPr>
        <p:spPr/>
        <p:txBody>
          <a:bodyPr/>
          <a:lstStyle/>
          <a:p>
            <a:r>
              <a:rPr lang="en-US" dirty="0" smtClean="0"/>
              <a:t>If child is acting normally and time of ingestion is either unknown or greater than 4 hours ago, set appointment to see patient ASAP (within 1-2 hours)</a:t>
            </a:r>
            <a:endParaRPr lang="en-US" dirty="0"/>
          </a:p>
        </p:txBody>
      </p:sp>
    </p:spTree>
    <p:extLst>
      <p:ext uri="{BB962C8B-B14F-4D97-AF65-F5344CB8AC3E}">
        <p14:creationId xmlns:p14="http://schemas.microsoft.com/office/powerpoint/2010/main" val="807765422"/>
      </p:ext>
    </p:extLst>
  </p:cSld>
  <p:clrMapOvr>
    <a:masterClrMapping/>
  </p:clrMapOvr>
</p:sld>
</file>

<file path=ppt/slides/slide2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is nature of substance ingested (trade and/or generic name)?</a:t>
            </a:r>
            <a:endParaRPr lang="en-US" dirty="0"/>
          </a:p>
        </p:txBody>
      </p:sp>
      <p:sp>
        <p:nvSpPr>
          <p:cNvPr id="3" name="Content Placeholder 2"/>
          <p:cNvSpPr>
            <a:spLocks noGrp="1"/>
          </p:cNvSpPr>
          <p:nvPr>
            <p:ph idx="1"/>
          </p:nvPr>
        </p:nvSpPr>
        <p:spPr/>
        <p:txBody>
          <a:bodyPr/>
          <a:lstStyle/>
          <a:p>
            <a:r>
              <a:rPr lang="en-US" dirty="0" smtClean="0"/>
              <a:t>Call EMS/911 for corrosives, hydrocarbons, insecticides/rodenticides, narcotics, tranquilizers, and/or ANY unknown pill. </a:t>
            </a:r>
          </a:p>
          <a:p>
            <a:r>
              <a:rPr lang="en-US" dirty="0" smtClean="0"/>
              <a:t>DO NOT INDUCE VOMITING or corrosives (strong acids, alkalis) or hydrocarbons (kerosene, furniture polish, turpentine, paint thinners, etc.)</a:t>
            </a:r>
            <a:endParaRPr lang="en-US" dirty="0"/>
          </a:p>
        </p:txBody>
      </p:sp>
    </p:spTree>
    <p:extLst>
      <p:ext uri="{BB962C8B-B14F-4D97-AF65-F5344CB8AC3E}">
        <p14:creationId xmlns:p14="http://schemas.microsoft.com/office/powerpoint/2010/main" val="192738913"/>
      </p:ext>
    </p:extLst>
  </p:cSld>
  <p:clrMapOvr>
    <a:masterClrMapping/>
  </p:clrMapOvr>
</p:sld>
</file>

<file path=ppt/slides/slide2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Nature of substance continued…</a:t>
            </a:r>
            <a:endParaRPr lang="en-US" dirty="0"/>
          </a:p>
        </p:txBody>
      </p:sp>
      <p:sp>
        <p:nvSpPr>
          <p:cNvPr id="3" name="Content Placeholder 2"/>
          <p:cNvSpPr>
            <a:spLocks noGrp="1"/>
          </p:cNvSpPr>
          <p:nvPr>
            <p:ph idx="1"/>
          </p:nvPr>
        </p:nvSpPr>
        <p:spPr/>
        <p:txBody>
          <a:bodyPr/>
          <a:lstStyle/>
          <a:p>
            <a:r>
              <a:rPr lang="en-US" dirty="0" smtClean="0"/>
              <a:t>If child ingests any other pills not listed in previous slide (may have anti-vomiting effects), or any kind of plants, berries, seeds, or wild mushrooms, set appointment to see patient ASAP (within 1-2 hours).</a:t>
            </a:r>
            <a:endParaRPr lang="en-US" dirty="0"/>
          </a:p>
        </p:txBody>
      </p:sp>
    </p:spTree>
    <p:extLst>
      <p:ext uri="{BB962C8B-B14F-4D97-AF65-F5344CB8AC3E}">
        <p14:creationId xmlns:p14="http://schemas.microsoft.com/office/powerpoint/2010/main" val="1277205308"/>
      </p:ext>
    </p:extLst>
  </p:cSld>
  <p:clrMapOvr>
    <a:masterClrMapping/>
  </p:clrMapOvr>
</p:sld>
</file>

<file path=ppt/slides/slide2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vomiting already taken place?</a:t>
            </a:r>
            <a:endParaRPr lang="en-US" dirty="0"/>
          </a:p>
        </p:txBody>
      </p:sp>
      <p:sp>
        <p:nvSpPr>
          <p:cNvPr id="3" name="Content Placeholder 2"/>
          <p:cNvSpPr>
            <a:spLocks noGrp="1"/>
          </p:cNvSpPr>
          <p:nvPr>
            <p:ph idx="1"/>
          </p:nvPr>
        </p:nvSpPr>
        <p:spPr/>
        <p:txBody>
          <a:bodyPr/>
          <a:lstStyle/>
          <a:p>
            <a:r>
              <a:rPr lang="en-US" dirty="0" smtClean="0"/>
              <a:t>If YES and substance was corrosive/petroleum distillate, call EMS/911.</a:t>
            </a:r>
          </a:p>
          <a:p>
            <a:r>
              <a:rPr lang="en-US" dirty="0" smtClean="0"/>
              <a:t>If YES and substance was not toxic, give advice for home care.</a:t>
            </a:r>
            <a:endParaRPr lang="en-US" dirty="0"/>
          </a:p>
        </p:txBody>
      </p:sp>
    </p:spTree>
    <p:extLst>
      <p:ext uri="{BB962C8B-B14F-4D97-AF65-F5344CB8AC3E}">
        <p14:creationId xmlns:p14="http://schemas.microsoft.com/office/powerpoint/2010/main" val="2374516723"/>
      </p:ext>
    </p:extLst>
  </p:cSld>
  <p:clrMapOvr>
    <a:masterClrMapping/>
  </p:clrMapOvr>
</p:sld>
</file>

<file path=ppt/slides/slide2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information is offered on the label of the substance (1</a:t>
            </a:r>
            <a:r>
              <a:rPr lang="en-US" baseline="30000" dirty="0" smtClean="0"/>
              <a:t>st</a:t>
            </a:r>
            <a:r>
              <a:rPr lang="en-US" dirty="0" smtClean="0"/>
              <a:t> aid antidotes, etc.)?</a:t>
            </a:r>
            <a:endParaRPr lang="en-US" dirty="0"/>
          </a:p>
        </p:txBody>
      </p:sp>
      <p:sp>
        <p:nvSpPr>
          <p:cNvPr id="3" name="Content Placeholder 2"/>
          <p:cNvSpPr>
            <a:spLocks noGrp="1"/>
          </p:cNvSpPr>
          <p:nvPr>
            <p:ph idx="1"/>
          </p:nvPr>
        </p:nvSpPr>
        <p:spPr/>
        <p:txBody>
          <a:bodyPr/>
          <a:lstStyle/>
          <a:p>
            <a:r>
              <a:rPr lang="en-US" dirty="0" smtClean="0"/>
              <a:t>If substance is extremely toxic, call EMS/911. </a:t>
            </a:r>
          </a:p>
          <a:p>
            <a:r>
              <a:rPr lang="en-US" dirty="0" smtClean="0"/>
              <a:t>If substance could potentially be toxic, set appointment to see patient ASAP (within 1-2 hours).</a:t>
            </a:r>
          </a:p>
          <a:p>
            <a:r>
              <a:rPr lang="en-US" dirty="0" smtClean="0"/>
              <a:t>If substance is not toxic, give advice for home care.</a:t>
            </a:r>
          </a:p>
          <a:p>
            <a:r>
              <a:rPr lang="en-US" dirty="0" smtClean="0"/>
              <a:t>If caller is unsure about toxicity, call the Poison Control Center.</a:t>
            </a:r>
            <a:endParaRPr lang="en-US" dirty="0"/>
          </a:p>
        </p:txBody>
      </p:sp>
    </p:spTree>
    <p:extLst>
      <p:ext uri="{BB962C8B-B14F-4D97-AF65-F5344CB8AC3E}">
        <p14:creationId xmlns:p14="http://schemas.microsoft.com/office/powerpoint/2010/main" val="1842801412"/>
      </p:ext>
    </p:extLst>
  </p:cSld>
  <p:clrMapOvr>
    <a:masterClrMapping/>
  </p:clrMapOvr>
</p:sld>
</file>

<file path=ppt/slides/slide2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caller contacted Poison Control Center Yet?</a:t>
            </a:r>
            <a:endParaRPr lang="en-US" dirty="0"/>
          </a:p>
        </p:txBody>
      </p:sp>
      <p:sp>
        <p:nvSpPr>
          <p:cNvPr id="3" name="Content Placeholder 2"/>
          <p:cNvSpPr>
            <a:spLocks noGrp="1"/>
          </p:cNvSpPr>
          <p:nvPr>
            <p:ph idx="1"/>
          </p:nvPr>
        </p:nvSpPr>
        <p:spPr/>
        <p:txBody>
          <a:bodyPr/>
          <a:lstStyle/>
          <a:p>
            <a:r>
              <a:rPr lang="en-US" dirty="0" smtClean="0"/>
              <a:t>If Poison Control Center has recommended a doctor’s visit, set appointment with patient based on toxicity of substance</a:t>
            </a:r>
            <a:endParaRPr lang="en-US" dirty="0"/>
          </a:p>
        </p:txBody>
      </p:sp>
    </p:spTree>
    <p:extLst>
      <p:ext uri="{BB962C8B-B14F-4D97-AF65-F5344CB8AC3E}">
        <p14:creationId xmlns:p14="http://schemas.microsoft.com/office/powerpoint/2010/main" val="351572215"/>
      </p:ext>
    </p:extLst>
  </p:cSld>
  <p:clrMapOvr>
    <a:masterClrMapping/>
  </p:clrMapOvr>
</p:sld>
</file>

<file path=ppt/slides/slide2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Citation</a:t>
            </a:r>
            <a:endParaRPr lang="en-US" dirty="0"/>
          </a:p>
        </p:txBody>
      </p:sp>
      <p:sp>
        <p:nvSpPr>
          <p:cNvPr id="3" name="Content Placeholder 2"/>
          <p:cNvSpPr>
            <a:spLocks noGrp="1"/>
          </p:cNvSpPr>
          <p:nvPr>
            <p:ph idx="1"/>
          </p:nvPr>
        </p:nvSpPr>
        <p:spPr/>
        <p:txBody>
          <a:bodyPr/>
          <a:lstStyle/>
          <a:p>
            <a:pPr marL="0" indent="0" algn="ctr">
              <a:buNone/>
            </a:pPr>
            <a:r>
              <a:rPr lang="en-US" dirty="0" smtClean="0"/>
              <a:t>Excerpts taken from Dr. Harvey P. Katz’s</a:t>
            </a:r>
          </a:p>
          <a:p>
            <a:pPr marL="0" indent="0" algn="ctr">
              <a:buNone/>
            </a:pPr>
            <a:r>
              <a:rPr lang="en-US" dirty="0"/>
              <a:t>s</a:t>
            </a:r>
            <a:r>
              <a:rPr lang="en-US" dirty="0" smtClean="0"/>
              <a:t>econd edition textbook, </a:t>
            </a:r>
            <a:r>
              <a:rPr lang="en-US" i="1" dirty="0" smtClean="0"/>
              <a:t>Telephone Medicine:</a:t>
            </a:r>
          </a:p>
          <a:p>
            <a:pPr marL="0" indent="0" algn="ctr">
              <a:buNone/>
            </a:pPr>
            <a:r>
              <a:rPr lang="en-US" i="1" dirty="0" smtClean="0"/>
              <a:t>Triage and Training for Primary Care.</a:t>
            </a:r>
            <a:endParaRPr lang="en-US" dirty="0"/>
          </a:p>
        </p:txBody>
      </p:sp>
    </p:spTree>
    <p:extLst>
      <p:ext uri="{BB962C8B-B14F-4D97-AF65-F5344CB8AC3E}">
        <p14:creationId xmlns:p14="http://schemas.microsoft.com/office/powerpoint/2010/main" val="246742055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often do the headaches occur?</a:t>
            </a:r>
            <a:endParaRPr lang="en-US" dirty="0"/>
          </a:p>
        </p:txBody>
      </p:sp>
      <p:sp>
        <p:nvSpPr>
          <p:cNvPr id="3" name="Content Placeholder 2"/>
          <p:cNvSpPr>
            <a:spLocks noGrp="1"/>
          </p:cNvSpPr>
          <p:nvPr>
            <p:ph idx="1"/>
          </p:nvPr>
        </p:nvSpPr>
        <p:spPr/>
        <p:txBody>
          <a:bodyPr/>
          <a:lstStyle/>
          <a:p>
            <a:r>
              <a:rPr lang="en-US" dirty="0" smtClean="0"/>
              <a:t>If Headaches occur DAILY, set an appointment to see patient ASAP (within 1-2 hours)</a:t>
            </a:r>
            <a:endParaRPr lang="en-US" dirty="0"/>
          </a:p>
        </p:txBody>
      </p:sp>
    </p:spTree>
    <p:extLst>
      <p:ext uri="{BB962C8B-B14F-4D97-AF65-F5344CB8AC3E}">
        <p14:creationId xmlns:p14="http://schemas.microsoft.com/office/powerpoint/2010/main" val="25632024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 headaches getting worse or better?</a:t>
            </a:r>
            <a:endParaRPr lang="en-US" dirty="0"/>
          </a:p>
        </p:txBody>
      </p:sp>
      <p:sp>
        <p:nvSpPr>
          <p:cNvPr id="3" name="Content Placeholder 2"/>
          <p:cNvSpPr>
            <a:spLocks noGrp="1"/>
          </p:cNvSpPr>
          <p:nvPr>
            <p:ph idx="1"/>
          </p:nvPr>
        </p:nvSpPr>
        <p:spPr/>
        <p:txBody>
          <a:bodyPr/>
          <a:lstStyle/>
          <a:p>
            <a:r>
              <a:rPr lang="en-US" dirty="0" smtClean="0"/>
              <a:t>If headaches are becoming more painful or more frequent, see patient ASAP (within 1-2 hours)</a:t>
            </a:r>
            <a:endParaRPr lang="en-US" dirty="0"/>
          </a:p>
        </p:txBody>
      </p:sp>
    </p:spTree>
    <p:extLst>
      <p:ext uri="{BB962C8B-B14F-4D97-AF65-F5344CB8AC3E}">
        <p14:creationId xmlns:p14="http://schemas.microsoft.com/office/powerpoint/2010/main" val="414631958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you treating them with any medication?  Does it help?</a:t>
            </a:r>
            <a:endParaRPr lang="en-US" dirty="0"/>
          </a:p>
        </p:txBody>
      </p:sp>
      <p:sp>
        <p:nvSpPr>
          <p:cNvPr id="3" name="Content Placeholder 2"/>
          <p:cNvSpPr>
            <a:spLocks noGrp="1"/>
          </p:cNvSpPr>
          <p:nvPr>
            <p:ph idx="1"/>
          </p:nvPr>
        </p:nvSpPr>
        <p:spPr/>
        <p:txBody>
          <a:bodyPr/>
          <a:lstStyle/>
          <a:p>
            <a:r>
              <a:rPr lang="en-US" dirty="0" smtClean="0"/>
              <a:t>If headaches do not respond to treatment, see patient ASAP (within 1-2 hours)</a:t>
            </a:r>
            <a:endParaRPr lang="en-US" dirty="0"/>
          </a:p>
        </p:txBody>
      </p:sp>
    </p:spTree>
    <p:extLst>
      <p:ext uri="{BB962C8B-B14F-4D97-AF65-F5344CB8AC3E}">
        <p14:creationId xmlns:p14="http://schemas.microsoft.com/office/powerpoint/2010/main" val="416449222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a recent head injury?</a:t>
            </a:r>
            <a:endParaRPr lang="en-US" dirty="0"/>
          </a:p>
        </p:txBody>
      </p:sp>
      <p:sp>
        <p:nvSpPr>
          <p:cNvPr id="3" name="Content Placeholder 2"/>
          <p:cNvSpPr>
            <a:spLocks noGrp="1"/>
          </p:cNvSpPr>
          <p:nvPr>
            <p:ph idx="1"/>
          </p:nvPr>
        </p:nvSpPr>
        <p:spPr/>
        <p:txBody>
          <a:bodyPr/>
          <a:lstStyle/>
          <a:p>
            <a:r>
              <a:rPr lang="en-US" dirty="0" smtClean="0"/>
              <a:t>If YES, see patient ASAP (within 1-2 hours)</a:t>
            </a:r>
            <a:endParaRPr lang="en-US" dirty="0"/>
          </a:p>
        </p:txBody>
      </p:sp>
    </p:spTree>
    <p:extLst>
      <p:ext uri="{BB962C8B-B14F-4D97-AF65-F5344CB8AC3E}">
        <p14:creationId xmlns:p14="http://schemas.microsoft.com/office/powerpoint/2010/main" val="151184522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vomiting? Does vomiting occur in the early morning?</a:t>
            </a:r>
            <a:endParaRPr lang="en-US" dirty="0"/>
          </a:p>
        </p:txBody>
      </p:sp>
      <p:sp>
        <p:nvSpPr>
          <p:cNvPr id="3" name="Content Placeholder 2"/>
          <p:cNvSpPr>
            <a:spLocks noGrp="1"/>
          </p:cNvSpPr>
          <p:nvPr>
            <p:ph idx="1"/>
          </p:nvPr>
        </p:nvSpPr>
        <p:spPr/>
        <p:txBody>
          <a:bodyPr/>
          <a:lstStyle/>
          <a:p>
            <a:r>
              <a:rPr lang="en-US" dirty="0" smtClean="0"/>
              <a:t>If YES, see patient ASAP (within 1-2 hours)</a:t>
            </a:r>
            <a:endParaRPr lang="en-US" dirty="0"/>
          </a:p>
        </p:txBody>
      </p:sp>
    </p:spTree>
    <p:extLst>
      <p:ext uri="{BB962C8B-B14F-4D97-AF65-F5344CB8AC3E}">
        <p14:creationId xmlns:p14="http://schemas.microsoft.com/office/powerpoint/2010/main" val="414761935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seem anxious?</a:t>
            </a:r>
            <a:endParaRPr lang="en-US" dirty="0"/>
          </a:p>
        </p:txBody>
      </p:sp>
      <p:sp>
        <p:nvSpPr>
          <p:cNvPr id="3" name="Content Placeholder 2"/>
          <p:cNvSpPr>
            <a:spLocks noGrp="1"/>
          </p:cNvSpPr>
          <p:nvPr>
            <p:ph idx="1"/>
          </p:nvPr>
        </p:nvSpPr>
        <p:spPr/>
        <p:txBody>
          <a:bodyPr/>
          <a:lstStyle/>
          <a:p>
            <a:r>
              <a:rPr lang="en-US" dirty="0" smtClean="0"/>
              <a:t>If YES, see patient ASAP (within 1-2 hours)</a:t>
            </a:r>
            <a:endParaRPr lang="en-US" dirty="0"/>
          </a:p>
        </p:txBody>
      </p:sp>
    </p:spTree>
    <p:extLst>
      <p:ext uri="{BB962C8B-B14F-4D97-AF65-F5344CB8AC3E}">
        <p14:creationId xmlns:p14="http://schemas.microsoft.com/office/powerpoint/2010/main" val="374242827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	</a:t>
            </a:r>
            <a:endParaRPr lang="en-US" dirty="0"/>
          </a:p>
        </p:txBody>
      </p:sp>
      <p:sp>
        <p:nvSpPr>
          <p:cNvPr id="3" name="Content Placeholder 2"/>
          <p:cNvSpPr>
            <a:spLocks noGrp="1"/>
          </p:cNvSpPr>
          <p:nvPr>
            <p:ph idx="1"/>
          </p:nvPr>
        </p:nvSpPr>
        <p:spPr/>
        <p:txBody>
          <a:bodyPr/>
          <a:lstStyle/>
          <a:p>
            <a:r>
              <a:rPr lang="en-US" dirty="0" smtClean="0"/>
              <a:t>Is the nose bleeding now?</a:t>
            </a:r>
          </a:p>
          <a:p>
            <a:r>
              <a:rPr lang="en-US" dirty="0" smtClean="0"/>
              <a:t>How long has it been bleeding?</a:t>
            </a:r>
          </a:p>
          <a:p>
            <a:pPr lvl="1"/>
            <a:r>
              <a:rPr lang="en-US" dirty="0" smtClean="0"/>
              <a:t>Call EMS/911 if the bleeding has been more than 30 minutes and it is unstoppable despite all attempts</a:t>
            </a:r>
            <a:endParaRPr lang="en-US" dirty="0"/>
          </a:p>
        </p:txBody>
      </p:sp>
    </p:spTree>
    <p:extLst>
      <p:ext uri="{BB962C8B-B14F-4D97-AF65-F5344CB8AC3E}">
        <p14:creationId xmlns:p14="http://schemas.microsoft.com/office/powerpoint/2010/main" val="128843683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Does the child have any other serious or chronic medical disorder?</a:t>
            </a:r>
            <a:endParaRPr lang="en-US" dirty="0"/>
          </a:p>
        </p:txBody>
      </p:sp>
      <p:sp>
        <p:nvSpPr>
          <p:cNvPr id="3" name="Content Placeholder 2"/>
          <p:cNvSpPr>
            <a:spLocks noGrp="1"/>
          </p:cNvSpPr>
          <p:nvPr>
            <p:ph idx="1"/>
          </p:nvPr>
        </p:nvSpPr>
        <p:spPr/>
        <p:txBody>
          <a:bodyPr/>
          <a:lstStyle/>
          <a:p>
            <a:r>
              <a:rPr lang="en-US" dirty="0" smtClean="0"/>
              <a:t>i.e. allergic rhinitis, diabetes, asthma, previous sinus infection? </a:t>
            </a:r>
          </a:p>
          <a:p>
            <a:pPr lvl="1"/>
            <a:r>
              <a:rPr lang="en-US" dirty="0" smtClean="0"/>
              <a:t>If YES, set a same-day appointment to see patient</a:t>
            </a:r>
            <a:endParaRPr lang="en-US" dirty="0"/>
          </a:p>
        </p:txBody>
      </p:sp>
    </p:spTree>
    <p:extLst>
      <p:ext uri="{BB962C8B-B14F-4D97-AF65-F5344CB8AC3E}">
        <p14:creationId xmlns:p14="http://schemas.microsoft.com/office/powerpoint/2010/main" val="9522205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have the headaches been occurring?</a:t>
            </a:r>
            <a:endParaRPr lang="en-US" dirty="0"/>
          </a:p>
        </p:txBody>
      </p:sp>
      <p:sp>
        <p:nvSpPr>
          <p:cNvPr id="3" name="Content Placeholder 2"/>
          <p:cNvSpPr>
            <a:spLocks noGrp="1"/>
          </p:cNvSpPr>
          <p:nvPr>
            <p:ph idx="1"/>
          </p:nvPr>
        </p:nvSpPr>
        <p:spPr/>
        <p:txBody>
          <a:bodyPr/>
          <a:lstStyle/>
          <a:p>
            <a:r>
              <a:rPr lang="en-US" dirty="0" smtClean="0"/>
              <a:t>If headaches have occurred for longer than a month (and child is not ill and has no associated symptoms), see the patient within 3 days</a:t>
            </a:r>
            <a:endParaRPr lang="en-US" dirty="0"/>
          </a:p>
        </p:txBody>
      </p:sp>
    </p:spTree>
    <p:extLst>
      <p:ext uri="{BB962C8B-B14F-4D97-AF65-F5344CB8AC3E}">
        <p14:creationId xmlns:p14="http://schemas.microsoft.com/office/powerpoint/2010/main" val="185052517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Earache</a:t>
            </a:r>
            <a:endParaRPr lang="en-US" dirty="0"/>
          </a:p>
        </p:txBody>
      </p:sp>
      <p:sp>
        <p:nvSpPr>
          <p:cNvPr id="3" name="Content Placeholder 2"/>
          <p:cNvSpPr>
            <a:spLocks noGrp="1"/>
          </p:cNvSpPr>
          <p:nvPr>
            <p:ph idx="1"/>
          </p:nvPr>
        </p:nvSpPr>
        <p:spPr/>
        <p:txBody>
          <a:bodyPr/>
          <a:lstStyle/>
          <a:p>
            <a:r>
              <a:rPr lang="en-US" dirty="0" smtClean="0"/>
              <a:t>Telephone Triage Tree:</a:t>
            </a:r>
          </a:p>
          <a:p>
            <a:pPr lvl="1"/>
            <a:r>
              <a:rPr lang="en-US" dirty="0" smtClean="0"/>
              <a:t>Acute Otitis Media (AOM): bacterial infection; middle ear</a:t>
            </a:r>
          </a:p>
          <a:p>
            <a:pPr lvl="1"/>
            <a:r>
              <a:rPr lang="en-US" dirty="0" smtClean="0"/>
              <a:t>Otitis Media with Effusion (OME): fluid in middle ear; bacterial infection or from other causes</a:t>
            </a:r>
          </a:p>
          <a:p>
            <a:pPr lvl="1"/>
            <a:r>
              <a:rPr lang="en-US" dirty="0" smtClean="0"/>
              <a:t>Otitis </a:t>
            </a:r>
            <a:r>
              <a:rPr lang="en-US" dirty="0" err="1" smtClean="0"/>
              <a:t>Externa</a:t>
            </a:r>
            <a:r>
              <a:rPr lang="en-US" dirty="0" smtClean="0"/>
              <a:t>: “swimmers ear”; infection of </a:t>
            </a:r>
            <a:r>
              <a:rPr lang="en-US" dirty="0" err="1" smtClean="0"/>
              <a:t>extenral</a:t>
            </a:r>
            <a:r>
              <a:rPr lang="en-US" dirty="0" smtClean="0"/>
              <a:t> ear</a:t>
            </a:r>
            <a:endParaRPr lang="en-US" dirty="0"/>
          </a:p>
        </p:txBody>
      </p:sp>
    </p:spTree>
    <p:extLst>
      <p:ext uri="{BB962C8B-B14F-4D97-AF65-F5344CB8AC3E}">
        <p14:creationId xmlns:p14="http://schemas.microsoft.com/office/powerpoint/2010/main" val="109197194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severe is the pain?</a:t>
            </a:r>
            <a:endParaRPr lang="en-US" dirty="0"/>
          </a:p>
        </p:txBody>
      </p:sp>
      <p:sp>
        <p:nvSpPr>
          <p:cNvPr id="3" name="Content Placeholder 2"/>
          <p:cNvSpPr>
            <a:spLocks noGrp="1"/>
          </p:cNvSpPr>
          <p:nvPr>
            <p:ph idx="1"/>
          </p:nvPr>
        </p:nvSpPr>
        <p:spPr/>
        <p:txBody>
          <a:bodyPr/>
          <a:lstStyle/>
          <a:p>
            <a:r>
              <a:rPr lang="en-US" dirty="0" smtClean="0"/>
              <a:t>If pain is severe and unrelenting - 		</a:t>
            </a:r>
          </a:p>
          <a:p>
            <a:pPr lvl="1"/>
            <a:r>
              <a:rPr lang="en-US" dirty="0" smtClean="0"/>
              <a:t>Set appointment to see patient ASAP (within 1-2 hours)</a:t>
            </a:r>
          </a:p>
          <a:p>
            <a:r>
              <a:rPr lang="en-US" dirty="0" smtClean="0"/>
              <a:t>If pain is milder or is relieved by medication</a:t>
            </a:r>
            <a:r>
              <a:rPr lang="en-US" dirty="0"/>
              <a:t> </a:t>
            </a:r>
            <a:r>
              <a:rPr lang="en-US" dirty="0" smtClean="0"/>
              <a:t>–</a:t>
            </a:r>
          </a:p>
          <a:p>
            <a:pPr lvl="1"/>
            <a:r>
              <a:rPr lang="en-US" dirty="0" smtClean="0"/>
              <a:t>Set same-day appointment to see patient</a:t>
            </a:r>
          </a:p>
        </p:txBody>
      </p:sp>
    </p:spTree>
    <p:extLst>
      <p:ext uri="{BB962C8B-B14F-4D97-AF65-F5344CB8AC3E}">
        <p14:creationId xmlns:p14="http://schemas.microsoft.com/office/powerpoint/2010/main" val="417394116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pain interfered with sleep?</a:t>
            </a:r>
            <a:endParaRPr lang="en-US" dirty="0"/>
          </a:p>
        </p:txBody>
      </p:sp>
      <p:sp>
        <p:nvSpPr>
          <p:cNvPr id="3" name="Content Placeholder 2"/>
          <p:cNvSpPr>
            <a:spLocks noGrp="1"/>
          </p:cNvSpPr>
          <p:nvPr>
            <p:ph idx="1"/>
          </p:nvPr>
        </p:nvSpPr>
        <p:spPr/>
        <p:txBody>
          <a:bodyPr/>
          <a:lstStyle/>
          <a:p>
            <a:r>
              <a:rPr lang="en-US" dirty="0" smtClean="0"/>
              <a:t>If YES and parents and child have been awake all night, set appointment to see patient ASAP (within 1-2 hours)</a:t>
            </a:r>
            <a:endParaRPr lang="en-US" dirty="0"/>
          </a:p>
        </p:txBody>
      </p:sp>
    </p:spTree>
    <p:extLst>
      <p:ext uri="{BB962C8B-B14F-4D97-AF65-F5344CB8AC3E}">
        <p14:creationId xmlns:p14="http://schemas.microsoft.com/office/powerpoint/2010/main" val="304052794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have you been coping?</a:t>
            </a:r>
            <a:endParaRPr lang="en-US" dirty="0"/>
          </a:p>
        </p:txBody>
      </p:sp>
      <p:sp>
        <p:nvSpPr>
          <p:cNvPr id="3" name="Content Placeholder 2"/>
          <p:cNvSpPr>
            <a:spLocks noGrp="1"/>
          </p:cNvSpPr>
          <p:nvPr>
            <p:ph idx="1"/>
          </p:nvPr>
        </p:nvSpPr>
        <p:spPr/>
        <p:txBody>
          <a:bodyPr/>
          <a:lstStyle/>
          <a:p>
            <a:r>
              <a:rPr lang="en-US" dirty="0" smtClean="0"/>
              <a:t>If parent is agitated/distraught, set appointment to see patient ASAP (within 1-2 hours)</a:t>
            </a:r>
            <a:endParaRPr lang="en-US" dirty="0"/>
          </a:p>
        </p:txBody>
      </p:sp>
    </p:spTree>
    <p:extLst>
      <p:ext uri="{BB962C8B-B14F-4D97-AF65-F5344CB8AC3E}">
        <p14:creationId xmlns:p14="http://schemas.microsoft.com/office/powerpoint/2010/main" val="361426518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discharge/fluid from the ear?</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260443151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fever?</a:t>
            </a:r>
            <a:endParaRPr lang="en-US" dirty="0"/>
          </a:p>
        </p:txBody>
      </p:sp>
      <p:sp>
        <p:nvSpPr>
          <p:cNvPr id="3" name="Content Placeholder 2"/>
          <p:cNvSpPr>
            <a:spLocks noGrp="1"/>
          </p:cNvSpPr>
          <p:nvPr>
            <p:ph idx="1"/>
          </p:nvPr>
        </p:nvSpPr>
        <p:spPr/>
        <p:txBody>
          <a:bodyPr/>
          <a:lstStyle/>
          <a:p>
            <a:r>
              <a:rPr lang="en-US" dirty="0" smtClean="0"/>
              <a:t>If YES and fever is above 101 degrees F, set same-day appointment to see patient</a:t>
            </a:r>
            <a:endParaRPr lang="en-US" dirty="0"/>
          </a:p>
        </p:txBody>
      </p:sp>
    </p:spTree>
    <p:extLst>
      <p:ext uri="{BB962C8B-B14F-4D97-AF65-F5344CB8AC3E}">
        <p14:creationId xmlns:p14="http://schemas.microsoft.com/office/powerpoint/2010/main" val="2386589207"/>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the pain lasted?</a:t>
            </a:r>
            <a:endParaRPr lang="en-US" dirty="0"/>
          </a:p>
        </p:txBody>
      </p:sp>
      <p:sp>
        <p:nvSpPr>
          <p:cNvPr id="3" name="Content Placeholder 2"/>
          <p:cNvSpPr>
            <a:spLocks noGrp="1"/>
          </p:cNvSpPr>
          <p:nvPr>
            <p:ph idx="1"/>
          </p:nvPr>
        </p:nvSpPr>
        <p:spPr/>
        <p:txBody>
          <a:bodyPr/>
          <a:lstStyle/>
          <a:p>
            <a:r>
              <a:rPr lang="en-US" dirty="0" smtClean="0"/>
              <a:t>If pain lasted longer than 30 minutes (even if there is no pain currently), set same-day appointment to see patient</a:t>
            </a:r>
            <a:endParaRPr lang="en-US" dirty="0"/>
          </a:p>
        </p:txBody>
      </p:sp>
    </p:spTree>
    <p:extLst>
      <p:ext uri="{BB962C8B-B14F-4D97-AF65-F5344CB8AC3E}">
        <p14:creationId xmlns:p14="http://schemas.microsoft.com/office/powerpoint/2010/main" val="271262899"/>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do much swimming?</a:t>
            </a:r>
            <a:endParaRPr lang="en-US" dirty="0"/>
          </a:p>
        </p:txBody>
      </p:sp>
      <p:sp>
        <p:nvSpPr>
          <p:cNvPr id="3" name="Content Placeholder 2"/>
          <p:cNvSpPr>
            <a:spLocks noGrp="1"/>
          </p:cNvSpPr>
          <p:nvPr>
            <p:ph idx="1"/>
          </p:nvPr>
        </p:nvSpPr>
        <p:spPr/>
        <p:txBody>
          <a:bodyPr/>
          <a:lstStyle/>
          <a:p>
            <a:r>
              <a:rPr lang="en-US" dirty="0" smtClean="0"/>
              <a:t>If so, does the ear hurt when it is moved?</a:t>
            </a:r>
          </a:p>
          <a:p>
            <a:pPr lvl="1"/>
            <a:r>
              <a:rPr lang="en-US" dirty="0" smtClean="0"/>
              <a:t>If YES, it could be swimmer’s ear.  Set same-day appointment to see patient</a:t>
            </a:r>
            <a:endParaRPr lang="en-US" dirty="0"/>
          </a:p>
        </p:txBody>
      </p:sp>
    </p:spTree>
    <p:extLst>
      <p:ext uri="{BB962C8B-B14F-4D97-AF65-F5344CB8AC3E}">
        <p14:creationId xmlns:p14="http://schemas.microsoft.com/office/powerpoint/2010/main" val="20306298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Was the nose injured?</a:t>
            </a:r>
          </a:p>
          <a:p>
            <a:pPr lvl="1"/>
            <a:r>
              <a:rPr lang="en-US" dirty="0" smtClean="0"/>
              <a:t>If YES, then schedule an appointment same day.</a:t>
            </a:r>
            <a:endParaRPr lang="en-US" dirty="0"/>
          </a:p>
        </p:txBody>
      </p:sp>
    </p:spTree>
    <p:extLst>
      <p:ext uri="{BB962C8B-B14F-4D97-AF65-F5344CB8AC3E}">
        <p14:creationId xmlns:p14="http://schemas.microsoft.com/office/powerpoint/2010/main" val="4129491213"/>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Acute Otitis media</a:t>
            </a:r>
            <a:endParaRPr lang="en-US" dirty="0"/>
          </a:p>
        </p:txBody>
      </p:sp>
      <p:sp>
        <p:nvSpPr>
          <p:cNvPr id="3" name="Content Placeholder 2"/>
          <p:cNvSpPr>
            <a:spLocks noGrp="1"/>
          </p:cNvSpPr>
          <p:nvPr>
            <p:ph idx="1"/>
          </p:nvPr>
        </p:nvSpPr>
        <p:spPr/>
        <p:txBody>
          <a:bodyPr>
            <a:normAutofit fontScale="92500" lnSpcReduction="10000"/>
          </a:bodyPr>
          <a:lstStyle/>
          <a:p>
            <a:r>
              <a:rPr lang="en-US" b="1" dirty="0" smtClean="0"/>
              <a:t>CLASSIFICATION:</a:t>
            </a:r>
            <a:r>
              <a:rPr lang="en-US" dirty="0" smtClean="0"/>
              <a:t> Make an appointment</a:t>
            </a:r>
          </a:p>
          <a:p>
            <a:pPr lvl="1"/>
            <a:r>
              <a:rPr lang="en-US" dirty="0" smtClean="0"/>
              <a:t>Usually treated with antibiotic therapy</a:t>
            </a:r>
          </a:p>
          <a:p>
            <a:pPr lvl="1"/>
            <a:r>
              <a:rPr lang="en-US" dirty="0" smtClean="0"/>
              <a:t>(education opportunity; continue therapy for the </a:t>
            </a:r>
            <a:r>
              <a:rPr lang="en-US" b="1" dirty="0" smtClean="0"/>
              <a:t>entire</a:t>
            </a:r>
            <a:r>
              <a:rPr lang="en-US" dirty="0" smtClean="0"/>
              <a:t> duration, not merely </a:t>
            </a:r>
            <a:r>
              <a:rPr lang="en-US" dirty="0" err="1" smtClean="0"/>
              <a:t>unitl</a:t>
            </a:r>
            <a:r>
              <a:rPr lang="en-US" dirty="0" smtClean="0"/>
              <a:t> pain is gone)</a:t>
            </a:r>
          </a:p>
          <a:p>
            <a:pPr lvl="1"/>
            <a:endParaRPr lang="en-US" dirty="0"/>
          </a:p>
          <a:p>
            <a:r>
              <a:rPr lang="en-US" b="1" dirty="0" smtClean="0"/>
              <a:t>SYMPTOMS:</a:t>
            </a:r>
          </a:p>
          <a:p>
            <a:pPr lvl="1"/>
            <a:r>
              <a:rPr lang="en-US" dirty="0" smtClean="0"/>
              <a:t>Throbbing pain commonly following a cold (2-3 days after); occasionally occurs immediately after a cold.</a:t>
            </a:r>
          </a:p>
          <a:p>
            <a:pPr lvl="1"/>
            <a:r>
              <a:rPr lang="en-US" dirty="0" smtClean="0"/>
              <a:t>Irritability and fever – infants will tug on their ear when they cannot verbalize pain</a:t>
            </a:r>
          </a:p>
          <a:p>
            <a:pPr lvl="1"/>
            <a:r>
              <a:rPr lang="en-US" dirty="0" smtClean="0"/>
              <a:t>Sometimes results in decreased hearing or loss of balance</a:t>
            </a:r>
          </a:p>
          <a:p>
            <a:pPr lvl="1"/>
            <a:r>
              <a:rPr lang="en-US" dirty="0" smtClean="0"/>
              <a:t>Pus or blood coming from ear = ruptured </a:t>
            </a:r>
            <a:r>
              <a:rPr lang="en-US" smtClean="0"/>
              <a:t>ear drum</a:t>
            </a:r>
            <a:endParaRPr lang="en-US" dirty="0"/>
          </a:p>
        </p:txBody>
      </p:sp>
    </p:spTree>
    <p:extLst>
      <p:ext uri="{BB962C8B-B14F-4D97-AF65-F5344CB8AC3E}">
        <p14:creationId xmlns:p14="http://schemas.microsoft.com/office/powerpoint/2010/main" val="1796576177"/>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Otitis </a:t>
            </a:r>
            <a:r>
              <a:rPr lang="en-US" dirty="0" err="1" smtClean="0"/>
              <a:t>Externa</a:t>
            </a:r>
            <a:endParaRPr lang="en-US" dirty="0"/>
          </a:p>
        </p:txBody>
      </p:sp>
      <p:sp>
        <p:nvSpPr>
          <p:cNvPr id="3" name="Content Placeholder 2"/>
          <p:cNvSpPr>
            <a:spLocks noGrp="1"/>
          </p:cNvSpPr>
          <p:nvPr>
            <p:ph idx="1"/>
          </p:nvPr>
        </p:nvSpPr>
        <p:spPr>
          <a:xfrm>
            <a:off x="913795" y="2096064"/>
            <a:ext cx="10353762" cy="4507936"/>
          </a:xfrm>
        </p:spPr>
        <p:txBody>
          <a:bodyPr/>
          <a:lstStyle/>
          <a:p>
            <a:r>
              <a:rPr lang="en-US" dirty="0" smtClean="0"/>
              <a:t>Skin infection lining outer ear canal – often linked to swimming in pools, lakes and oceans.  May result from eardrum rupture due to leaking pus and bacteria in ear canal.  Pool chemicals and moisture softens skin of ear and invites infection.</a:t>
            </a:r>
          </a:p>
          <a:p>
            <a:endParaRPr lang="en-US" dirty="0"/>
          </a:p>
          <a:p>
            <a:r>
              <a:rPr lang="en-US" b="1" dirty="0" smtClean="0"/>
              <a:t>CLASSIFICATION:</a:t>
            </a:r>
            <a:r>
              <a:rPr lang="en-US" dirty="0" smtClean="0"/>
              <a:t> Make an appointment if Tylenol, ibuprofen does note relieve symptoms 36 – 48 hours.</a:t>
            </a:r>
          </a:p>
          <a:p>
            <a:endParaRPr lang="en-US" b="1" dirty="0"/>
          </a:p>
          <a:p>
            <a:r>
              <a:rPr lang="en-US" b="1" dirty="0" smtClean="0"/>
              <a:t>SYMPTOMS:</a:t>
            </a:r>
          </a:p>
          <a:p>
            <a:pPr lvl="1"/>
            <a:r>
              <a:rPr lang="en-US" dirty="0" smtClean="0"/>
              <a:t>Painful when ear is touched, sometimes accompanied by fever</a:t>
            </a:r>
          </a:p>
          <a:p>
            <a:pPr lvl="1"/>
            <a:endParaRPr lang="en-US" b="1" dirty="0"/>
          </a:p>
        </p:txBody>
      </p:sp>
    </p:spTree>
    <p:extLst>
      <p:ext uri="{BB962C8B-B14F-4D97-AF65-F5344CB8AC3E}">
        <p14:creationId xmlns:p14="http://schemas.microsoft.com/office/powerpoint/2010/main" val="1638151804"/>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Otitis media with effusion</a:t>
            </a:r>
            <a:endParaRPr lang="en-US" dirty="0"/>
          </a:p>
        </p:txBody>
      </p:sp>
      <p:sp>
        <p:nvSpPr>
          <p:cNvPr id="3" name="Content Placeholder 2"/>
          <p:cNvSpPr>
            <a:spLocks noGrp="1"/>
          </p:cNvSpPr>
          <p:nvPr>
            <p:ph idx="1"/>
          </p:nvPr>
        </p:nvSpPr>
        <p:spPr/>
        <p:txBody>
          <a:bodyPr/>
          <a:lstStyle/>
          <a:p>
            <a:r>
              <a:rPr lang="en-US" b="1" dirty="0" smtClean="0"/>
              <a:t>CLASSIFICATION: </a:t>
            </a:r>
            <a:r>
              <a:rPr lang="en-US" dirty="0" smtClean="0"/>
              <a:t>Make an appointment.</a:t>
            </a:r>
          </a:p>
          <a:p>
            <a:endParaRPr lang="en-US" b="1" dirty="0"/>
          </a:p>
          <a:p>
            <a:r>
              <a:rPr lang="en-US" b="1" dirty="0" smtClean="0"/>
              <a:t>SYMPTOMS: </a:t>
            </a:r>
          </a:p>
          <a:p>
            <a:pPr lvl="1"/>
            <a:r>
              <a:rPr lang="en-US" dirty="0" smtClean="0"/>
              <a:t>Ear popping, temporary pain/discomfort, or ear stuffiness</a:t>
            </a:r>
          </a:p>
          <a:p>
            <a:pPr lvl="1"/>
            <a:r>
              <a:rPr lang="en-US" dirty="0" smtClean="0"/>
              <a:t>May result in ear fluid (1-3 months)</a:t>
            </a:r>
          </a:p>
          <a:p>
            <a:pPr lvl="2"/>
            <a:r>
              <a:rPr lang="en-US" dirty="0" smtClean="0"/>
              <a:t>(If fluid is not gone in 3 months, a consultation with an ENT clinician is usually required.)</a:t>
            </a:r>
          </a:p>
          <a:p>
            <a:pPr lvl="1"/>
            <a:r>
              <a:rPr lang="en-US" dirty="0" smtClean="0"/>
              <a:t>May result in hearing loss</a:t>
            </a:r>
          </a:p>
        </p:txBody>
      </p:sp>
    </p:spTree>
    <p:extLst>
      <p:ext uri="{BB962C8B-B14F-4D97-AF65-F5344CB8AC3E}">
        <p14:creationId xmlns:p14="http://schemas.microsoft.com/office/powerpoint/2010/main" val="2812328431"/>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Eye infection and inflammation</a:t>
            </a:r>
            <a:endParaRPr lang="en-US" dirty="0"/>
          </a:p>
        </p:txBody>
      </p:sp>
      <p:sp>
        <p:nvSpPr>
          <p:cNvPr id="3" name="Content Placeholder 2"/>
          <p:cNvSpPr>
            <a:spLocks noGrp="1"/>
          </p:cNvSpPr>
          <p:nvPr>
            <p:ph idx="1"/>
          </p:nvPr>
        </p:nvSpPr>
        <p:spPr/>
        <p:txBody>
          <a:bodyPr/>
          <a:lstStyle/>
          <a:p>
            <a:r>
              <a:rPr lang="en-US" dirty="0" smtClean="0"/>
              <a:t>Telephone Triage Tree</a:t>
            </a:r>
          </a:p>
          <a:p>
            <a:pPr marL="457200" lvl="1" indent="0">
              <a:buNone/>
            </a:pPr>
            <a:endParaRPr lang="en-US" dirty="0"/>
          </a:p>
          <a:p>
            <a:pPr lvl="1"/>
            <a:r>
              <a:rPr lang="en-US" dirty="0" smtClean="0"/>
              <a:t>Conjunctivitis – aka pink eye; lining of white of eye becomes inflamed</a:t>
            </a:r>
          </a:p>
          <a:p>
            <a:pPr lvl="1"/>
            <a:r>
              <a:rPr lang="en-US" dirty="0" err="1" smtClean="0"/>
              <a:t>Stye</a:t>
            </a:r>
            <a:r>
              <a:rPr lang="en-US" dirty="0" smtClean="0"/>
              <a:t> – commonly caused by staph bacteria; infects base of eyelash.  Treated with warm compresses and topical antibiotic ointment 4 times a day.  If eyelid is swollen and red, schedule appointment</a:t>
            </a:r>
            <a:endParaRPr lang="en-US" dirty="0"/>
          </a:p>
        </p:txBody>
      </p:sp>
    </p:spTree>
    <p:extLst>
      <p:ext uri="{BB962C8B-B14F-4D97-AF65-F5344CB8AC3E}">
        <p14:creationId xmlns:p14="http://schemas.microsoft.com/office/powerpoint/2010/main" val="4016553981"/>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Was the eye injured by either an object or a chemical substance?</a:t>
            </a:r>
          </a:p>
          <a:p>
            <a:pPr lvl="1"/>
            <a:r>
              <a:rPr lang="en-US" dirty="0" smtClean="0"/>
              <a:t>If YES, set appointment to see patient ASAP (within 1-2 hours)</a:t>
            </a:r>
            <a:endParaRPr lang="en-US" dirty="0"/>
          </a:p>
        </p:txBody>
      </p:sp>
    </p:spTree>
    <p:extLst>
      <p:ext uri="{BB962C8B-B14F-4D97-AF65-F5344CB8AC3E}">
        <p14:creationId xmlns:p14="http://schemas.microsoft.com/office/powerpoint/2010/main" val="1145442810"/>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appear ill?</a:t>
            </a:r>
            <a:endParaRPr lang="en-US" dirty="0"/>
          </a:p>
        </p:txBody>
      </p:sp>
      <p:sp>
        <p:nvSpPr>
          <p:cNvPr id="3" name="Content Placeholder 2"/>
          <p:cNvSpPr>
            <a:spLocks noGrp="1"/>
          </p:cNvSpPr>
          <p:nvPr>
            <p:ph idx="1"/>
          </p:nvPr>
        </p:nvSpPr>
        <p:spPr/>
        <p:txBody>
          <a:bodyPr/>
          <a:lstStyle/>
          <a:p>
            <a:r>
              <a:rPr lang="en-US" dirty="0" smtClean="0"/>
              <a:t>If YES, set an appointment to see patient ASAP (1-2 hours)</a:t>
            </a:r>
            <a:endParaRPr lang="en-US" dirty="0"/>
          </a:p>
        </p:txBody>
      </p:sp>
    </p:spTree>
    <p:extLst>
      <p:ext uri="{BB962C8B-B14F-4D97-AF65-F5344CB8AC3E}">
        <p14:creationId xmlns:p14="http://schemas.microsoft.com/office/powerpoint/2010/main" val="270528873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white of the eye very red?</a:t>
            </a:r>
            <a:endParaRPr lang="en-US" dirty="0"/>
          </a:p>
        </p:txBody>
      </p:sp>
      <p:sp>
        <p:nvSpPr>
          <p:cNvPr id="3" name="Content Placeholder 2"/>
          <p:cNvSpPr>
            <a:spLocks noGrp="1"/>
          </p:cNvSpPr>
          <p:nvPr>
            <p:ph idx="1"/>
          </p:nvPr>
        </p:nvSpPr>
        <p:spPr/>
        <p:txBody>
          <a:bodyPr/>
          <a:lstStyle/>
          <a:p>
            <a:r>
              <a:rPr lang="en-US" dirty="0" smtClean="0"/>
              <a:t>If YES, set appointment to see patient ASAP (1-2 hours)</a:t>
            </a:r>
            <a:endParaRPr lang="en-US" dirty="0"/>
          </a:p>
        </p:txBody>
      </p:sp>
    </p:spTree>
    <p:extLst>
      <p:ext uri="{BB962C8B-B14F-4D97-AF65-F5344CB8AC3E}">
        <p14:creationId xmlns:p14="http://schemas.microsoft.com/office/powerpoint/2010/main" val="1616587335"/>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eye swollen?</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308046247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pain?</a:t>
            </a:r>
            <a:endParaRPr lang="en-US" dirty="0"/>
          </a:p>
        </p:txBody>
      </p:sp>
      <p:sp>
        <p:nvSpPr>
          <p:cNvPr id="3" name="Content Placeholder 2"/>
          <p:cNvSpPr>
            <a:spLocks noGrp="1"/>
          </p:cNvSpPr>
          <p:nvPr>
            <p:ph idx="1"/>
          </p:nvPr>
        </p:nvSpPr>
        <p:spPr/>
        <p:txBody>
          <a:bodyPr/>
          <a:lstStyle/>
          <a:p>
            <a:r>
              <a:rPr lang="en-US" dirty="0"/>
              <a:t>If YES, set an appointment to see patient ASAP (within 1-2 hours)</a:t>
            </a:r>
          </a:p>
          <a:p>
            <a:endParaRPr lang="en-US" dirty="0"/>
          </a:p>
        </p:txBody>
      </p:sp>
    </p:spTree>
    <p:extLst>
      <p:ext uri="{BB962C8B-B14F-4D97-AF65-F5344CB8AC3E}">
        <p14:creationId xmlns:p14="http://schemas.microsoft.com/office/powerpoint/2010/main" val="4043349374"/>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12192000" cy="1326321"/>
          </a:xfrm>
        </p:spPr>
        <p:txBody>
          <a:bodyPr/>
          <a:lstStyle/>
          <a:p>
            <a:r>
              <a:rPr lang="en-US" dirty="0" smtClean="0"/>
              <a:t>How long have the eye symptoms been present?</a:t>
            </a:r>
            <a:endParaRPr lang="en-US" dirty="0"/>
          </a:p>
        </p:txBody>
      </p:sp>
      <p:sp>
        <p:nvSpPr>
          <p:cNvPr id="3" name="Content Placeholder 2"/>
          <p:cNvSpPr>
            <a:spLocks noGrp="1"/>
          </p:cNvSpPr>
          <p:nvPr>
            <p:ph idx="1"/>
          </p:nvPr>
        </p:nvSpPr>
        <p:spPr/>
        <p:txBody>
          <a:bodyPr/>
          <a:lstStyle/>
          <a:p>
            <a:r>
              <a:rPr lang="en-US" dirty="0" smtClean="0"/>
              <a:t>If present longer than 24 hours, set a same-day appointment to see patient</a:t>
            </a:r>
            <a:endParaRPr lang="en-US" dirty="0"/>
          </a:p>
        </p:txBody>
      </p:sp>
    </p:spTree>
    <p:extLst>
      <p:ext uri="{BB962C8B-B14F-4D97-AF65-F5344CB8AC3E}">
        <p14:creationId xmlns:p14="http://schemas.microsoft.com/office/powerpoint/2010/main" val="256335899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Is there bleeding from any other source (gums, urine, bowel, bruising)?</a:t>
            </a:r>
          </a:p>
          <a:p>
            <a:pPr lvl="1"/>
            <a:r>
              <a:rPr lang="en-US" dirty="0" smtClean="0"/>
              <a:t>If YES, then schedule an appointment same day</a:t>
            </a:r>
            <a:endParaRPr lang="en-US" dirty="0"/>
          </a:p>
        </p:txBody>
      </p:sp>
    </p:spTree>
    <p:extLst>
      <p:ext uri="{BB962C8B-B14F-4D97-AF65-F5344CB8AC3E}">
        <p14:creationId xmlns:p14="http://schemas.microsoft.com/office/powerpoint/2010/main" val="1150713955"/>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a thick discharge or crust?</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3319509441"/>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this before (if eye has discharge)?</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2332558856"/>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 the eyes itch?</a:t>
            </a:r>
            <a:endParaRPr lang="en-US" dirty="0"/>
          </a:p>
        </p:txBody>
      </p:sp>
      <p:sp>
        <p:nvSpPr>
          <p:cNvPr id="3" name="Content Placeholder 2"/>
          <p:cNvSpPr>
            <a:spLocks noGrp="1"/>
          </p:cNvSpPr>
          <p:nvPr>
            <p:ph idx="1"/>
          </p:nvPr>
        </p:nvSpPr>
        <p:spPr/>
        <p:txBody>
          <a:bodyPr/>
          <a:lstStyle/>
          <a:p>
            <a:r>
              <a:rPr lang="en-US" dirty="0" smtClean="0"/>
              <a:t>If YES, set a same-day appointment to see patient</a:t>
            </a:r>
            <a:endParaRPr lang="en-US" dirty="0"/>
          </a:p>
        </p:txBody>
      </p:sp>
    </p:spTree>
    <p:extLst>
      <p:ext uri="{BB962C8B-B14F-4D97-AF65-F5344CB8AC3E}">
        <p14:creationId xmlns:p14="http://schemas.microsoft.com/office/powerpoint/2010/main" val="181634707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there other symptoms?</a:t>
            </a:r>
            <a:endParaRPr lang="en-US" dirty="0"/>
          </a:p>
        </p:txBody>
      </p:sp>
      <p:sp>
        <p:nvSpPr>
          <p:cNvPr id="3" name="Content Placeholder 2"/>
          <p:cNvSpPr>
            <a:spLocks noGrp="1"/>
          </p:cNvSpPr>
          <p:nvPr>
            <p:ph idx="1"/>
          </p:nvPr>
        </p:nvSpPr>
        <p:spPr/>
        <p:txBody>
          <a:bodyPr/>
          <a:lstStyle/>
          <a:p>
            <a:r>
              <a:rPr lang="en-US" dirty="0" smtClean="0"/>
              <a:t>If wheezing, fever or ear ache are present, set same-day appointment to see patient</a:t>
            </a:r>
          </a:p>
          <a:p>
            <a:r>
              <a:rPr lang="en-US" dirty="0" smtClean="0"/>
              <a:t>If skin is red around the eye, may be orbital cellulitis.  Set an appointment to see patient ASAP (within 1-2 hours)</a:t>
            </a:r>
            <a:endParaRPr lang="en-US" dirty="0"/>
          </a:p>
        </p:txBody>
      </p:sp>
    </p:spTree>
    <p:extLst>
      <p:ext uri="{BB962C8B-B14F-4D97-AF65-F5344CB8AC3E}">
        <p14:creationId xmlns:p14="http://schemas.microsoft.com/office/powerpoint/2010/main" val="1451947703"/>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a:t>
            </a:r>
            <a:r>
              <a:rPr lang="en-US" dirty="0" err="1" smtClean="0"/>
              <a:t>stye</a:t>
            </a:r>
            <a:r>
              <a:rPr lang="en-US" dirty="0" smtClean="0"/>
              <a:t> or pimple at the base of an eyelash?</a:t>
            </a:r>
            <a:endParaRPr lang="en-US" dirty="0"/>
          </a:p>
        </p:txBody>
      </p:sp>
      <p:sp>
        <p:nvSpPr>
          <p:cNvPr id="3" name="Content Placeholder 2"/>
          <p:cNvSpPr>
            <a:spLocks noGrp="1"/>
          </p:cNvSpPr>
          <p:nvPr>
            <p:ph idx="1"/>
          </p:nvPr>
        </p:nvSpPr>
        <p:spPr/>
        <p:txBody>
          <a:bodyPr/>
          <a:lstStyle/>
          <a:p>
            <a:r>
              <a:rPr lang="en-US" dirty="0" smtClean="0"/>
              <a:t>If YES and eyelid is tender, swollen, or red, set a same-day appointment to see patient</a:t>
            </a:r>
            <a:endParaRPr lang="en-US" dirty="0"/>
          </a:p>
        </p:txBody>
      </p:sp>
    </p:spTree>
    <p:extLst>
      <p:ext uri="{BB962C8B-B14F-4D97-AF65-F5344CB8AC3E}">
        <p14:creationId xmlns:p14="http://schemas.microsoft.com/office/powerpoint/2010/main" val="4174541554"/>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Bacterial Conjunctivitis</a:t>
            </a:r>
            <a:endParaRPr lang="en-US" dirty="0"/>
          </a:p>
        </p:txBody>
      </p:sp>
      <p:sp>
        <p:nvSpPr>
          <p:cNvPr id="3" name="Content Placeholder 2"/>
          <p:cNvSpPr>
            <a:spLocks noGrp="1"/>
          </p:cNvSpPr>
          <p:nvPr>
            <p:ph idx="1"/>
          </p:nvPr>
        </p:nvSpPr>
        <p:spPr/>
        <p:txBody>
          <a:bodyPr/>
          <a:lstStyle/>
          <a:p>
            <a:r>
              <a:rPr lang="en-US" b="1" dirty="0" smtClean="0"/>
              <a:t>CLASSIFICATION: </a:t>
            </a:r>
            <a:r>
              <a:rPr lang="en-US" dirty="0" smtClean="0"/>
              <a:t>Schedule appointment in every case</a:t>
            </a:r>
          </a:p>
          <a:p>
            <a:pPr lvl="1"/>
            <a:r>
              <a:rPr lang="en-US" dirty="0" smtClean="0"/>
              <a:t>Contagious until 24 hours after redness disappears</a:t>
            </a:r>
          </a:p>
          <a:p>
            <a:pPr lvl="1"/>
            <a:endParaRPr lang="en-US" dirty="0"/>
          </a:p>
          <a:p>
            <a:r>
              <a:rPr lang="en-US" b="1" dirty="0" smtClean="0"/>
              <a:t>SYMPTOMS:</a:t>
            </a:r>
          </a:p>
          <a:p>
            <a:pPr lvl="1"/>
            <a:r>
              <a:rPr lang="en-US" dirty="0" smtClean="0"/>
              <a:t>Severe redness of eye; crusting around eye; eye discharge pus</a:t>
            </a:r>
            <a:endParaRPr lang="en-US" dirty="0"/>
          </a:p>
        </p:txBody>
      </p:sp>
    </p:spTree>
    <p:extLst>
      <p:ext uri="{BB962C8B-B14F-4D97-AF65-F5344CB8AC3E}">
        <p14:creationId xmlns:p14="http://schemas.microsoft.com/office/powerpoint/2010/main" val="673546736"/>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Viral conjunctivitis</a:t>
            </a:r>
            <a:endParaRPr lang="en-US" dirty="0"/>
          </a:p>
        </p:txBody>
      </p:sp>
      <p:sp>
        <p:nvSpPr>
          <p:cNvPr id="3" name="Content Placeholder 2"/>
          <p:cNvSpPr>
            <a:spLocks noGrp="1"/>
          </p:cNvSpPr>
          <p:nvPr>
            <p:ph idx="1"/>
          </p:nvPr>
        </p:nvSpPr>
        <p:spPr/>
        <p:txBody>
          <a:bodyPr/>
          <a:lstStyle/>
          <a:p>
            <a:r>
              <a:rPr lang="en-US" b="1" dirty="0" smtClean="0"/>
              <a:t>CLASSIFICATION: </a:t>
            </a:r>
            <a:r>
              <a:rPr lang="en-US" dirty="0" smtClean="0"/>
              <a:t>Schedule an appointment for eye exam. (Diagnosis of exclusion)</a:t>
            </a:r>
          </a:p>
          <a:p>
            <a:endParaRPr lang="en-US" b="1" dirty="0" smtClean="0"/>
          </a:p>
          <a:p>
            <a:r>
              <a:rPr lang="en-US" b="1" dirty="0" smtClean="0"/>
              <a:t>SYMPTOMS:</a:t>
            </a:r>
          </a:p>
          <a:p>
            <a:pPr lvl="1"/>
            <a:r>
              <a:rPr lang="en-US" dirty="0" smtClean="0"/>
              <a:t>Redness may be present, along with water or pus-like discharge</a:t>
            </a:r>
          </a:p>
          <a:p>
            <a:pPr lvl="1"/>
            <a:endParaRPr lang="en-US" dirty="0"/>
          </a:p>
          <a:p>
            <a:r>
              <a:rPr lang="en-US" b="1" dirty="0" smtClean="0"/>
              <a:t>POTENTIAL TREATMENT BY PHYSICIAN:</a:t>
            </a:r>
          </a:p>
          <a:p>
            <a:r>
              <a:rPr lang="en-US" dirty="0" smtClean="0"/>
              <a:t>No specific treatment, but antibiotic eye drops and ointments can help</a:t>
            </a:r>
          </a:p>
        </p:txBody>
      </p:sp>
    </p:spTree>
    <p:extLst>
      <p:ext uri="{BB962C8B-B14F-4D97-AF65-F5344CB8AC3E}">
        <p14:creationId xmlns:p14="http://schemas.microsoft.com/office/powerpoint/2010/main" val="770287435"/>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Allergic conjunctivitis</a:t>
            </a:r>
            <a:endParaRPr lang="en-US" dirty="0"/>
          </a:p>
        </p:txBody>
      </p:sp>
      <p:sp>
        <p:nvSpPr>
          <p:cNvPr id="3" name="Content Placeholder 2"/>
          <p:cNvSpPr>
            <a:spLocks noGrp="1"/>
          </p:cNvSpPr>
          <p:nvPr>
            <p:ph idx="1"/>
          </p:nvPr>
        </p:nvSpPr>
        <p:spPr>
          <a:xfrm>
            <a:off x="913795" y="2096064"/>
            <a:ext cx="10353762" cy="4441214"/>
          </a:xfrm>
        </p:spPr>
        <p:txBody>
          <a:bodyPr/>
          <a:lstStyle/>
          <a:p>
            <a:r>
              <a:rPr lang="en-US" b="1" dirty="0" smtClean="0"/>
              <a:t>CLASSIFICATION: </a:t>
            </a:r>
            <a:r>
              <a:rPr lang="en-US" dirty="0" smtClean="0"/>
              <a:t>Schedule an appointment </a:t>
            </a:r>
          </a:p>
          <a:p>
            <a:pPr lvl="1"/>
            <a:r>
              <a:rPr lang="en-US" dirty="0" smtClean="0"/>
              <a:t>Hard to tell the difference between allergy and infection</a:t>
            </a:r>
          </a:p>
          <a:p>
            <a:pPr lvl="1"/>
            <a:endParaRPr lang="en-US" dirty="0"/>
          </a:p>
          <a:p>
            <a:r>
              <a:rPr lang="en-US" b="1" dirty="0" smtClean="0"/>
              <a:t>SYMPTOMS:</a:t>
            </a:r>
          </a:p>
          <a:p>
            <a:pPr lvl="1"/>
            <a:r>
              <a:rPr lang="en-US" dirty="0" smtClean="0"/>
              <a:t>Common during spring/fall due to hay fever or asthma</a:t>
            </a:r>
          </a:p>
          <a:p>
            <a:pPr lvl="1"/>
            <a:r>
              <a:rPr lang="en-US" dirty="0" smtClean="0"/>
              <a:t>Watery eyes, swelling, itching</a:t>
            </a:r>
          </a:p>
          <a:p>
            <a:pPr lvl="1"/>
            <a:endParaRPr lang="en-US" dirty="0"/>
          </a:p>
          <a:p>
            <a:r>
              <a:rPr lang="en-US" b="1" dirty="0" smtClean="0"/>
              <a:t>POTENTIAL TREATMENT BY PHYSICIAN:</a:t>
            </a:r>
          </a:p>
          <a:p>
            <a:pPr lvl="1"/>
            <a:r>
              <a:rPr lang="en-US" dirty="0" err="1" smtClean="0"/>
              <a:t>Vasoconstricting</a:t>
            </a:r>
            <a:r>
              <a:rPr lang="en-US" dirty="0" smtClean="0"/>
              <a:t> eye drops and cold compresses , or oral antihistamines</a:t>
            </a:r>
            <a:endParaRPr lang="en-US" dirty="0"/>
          </a:p>
        </p:txBody>
      </p:sp>
    </p:spTree>
    <p:extLst>
      <p:ext uri="{BB962C8B-B14F-4D97-AF65-F5344CB8AC3E}">
        <p14:creationId xmlns:p14="http://schemas.microsoft.com/office/powerpoint/2010/main" val="4124699908"/>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Conjunctivitis of the newborn</a:t>
            </a:r>
            <a:endParaRPr lang="en-US" dirty="0"/>
          </a:p>
        </p:txBody>
      </p:sp>
      <p:sp>
        <p:nvSpPr>
          <p:cNvPr id="3" name="Content Placeholder 2"/>
          <p:cNvSpPr>
            <a:spLocks noGrp="1"/>
          </p:cNvSpPr>
          <p:nvPr>
            <p:ph idx="1"/>
          </p:nvPr>
        </p:nvSpPr>
        <p:spPr>
          <a:xfrm>
            <a:off x="913795" y="1501254"/>
            <a:ext cx="10353762" cy="5131558"/>
          </a:xfrm>
        </p:spPr>
        <p:txBody>
          <a:bodyPr/>
          <a:lstStyle/>
          <a:p>
            <a:pPr marL="0" indent="0" algn="ctr">
              <a:buNone/>
            </a:pPr>
            <a:r>
              <a:rPr lang="en-US" dirty="0" smtClean="0"/>
              <a:t>All swelling in newborn eyes falls into this category.</a:t>
            </a:r>
          </a:p>
          <a:p>
            <a:pPr marL="0" indent="0" algn="ctr">
              <a:buNone/>
            </a:pPr>
            <a:r>
              <a:rPr lang="en-US" dirty="0" smtClean="0"/>
              <a:t>Possible causes: chlamydia, bacterial infection, viral infection</a:t>
            </a:r>
          </a:p>
          <a:p>
            <a:pPr marL="0" indent="0">
              <a:buNone/>
            </a:pPr>
            <a:r>
              <a:rPr lang="en-US" b="1" dirty="0" smtClean="0"/>
              <a:t>CLASSIFICATION: </a:t>
            </a:r>
            <a:r>
              <a:rPr lang="en-US" dirty="0" smtClean="0"/>
              <a:t>Schedule an appointment</a:t>
            </a:r>
          </a:p>
          <a:p>
            <a:pPr lvl="1"/>
            <a:r>
              <a:rPr lang="en-US" dirty="0" smtClean="0"/>
              <a:t>All swelling in newborn eyes falls into this category</a:t>
            </a:r>
          </a:p>
          <a:p>
            <a:pPr lvl="1"/>
            <a:endParaRPr lang="en-US" dirty="0"/>
          </a:p>
          <a:p>
            <a:pPr marL="0" indent="0">
              <a:buNone/>
            </a:pPr>
            <a:r>
              <a:rPr lang="en-US" b="1" dirty="0" smtClean="0"/>
              <a:t>SYMPTOMS:</a:t>
            </a:r>
          </a:p>
          <a:p>
            <a:pPr lvl="1"/>
            <a:r>
              <a:rPr lang="en-US" dirty="0" smtClean="0"/>
              <a:t>Frequent tearing and inflammation could be a result of blocked tear duct</a:t>
            </a:r>
          </a:p>
          <a:p>
            <a:pPr lvl="1"/>
            <a:endParaRPr lang="en-US" dirty="0"/>
          </a:p>
          <a:p>
            <a:pPr marL="0" indent="0">
              <a:buNone/>
            </a:pPr>
            <a:r>
              <a:rPr lang="en-US" b="1" dirty="0" smtClean="0"/>
              <a:t>TREATMENT BY PHYSICIAN:</a:t>
            </a:r>
          </a:p>
          <a:p>
            <a:r>
              <a:rPr lang="en-US" b="1" dirty="0"/>
              <a:t>	</a:t>
            </a:r>
            <a:r>
              <a:rPr lang="en-US" dirty="0" smtClean="0"/>
              <a:t>Treat in delivery room with erythromycin eye drops to prevent further infection</a:t>
            </a:r>
            <a:endParaRPr lang="en-US" b="1" dirty="0" smtClean="0"/>
          </a:p>
          <a:p>
            <a:pPr marL="0" indent="0">
              <a:buNone/>
            </a:pPr>
            <a:endParaRPr lang="en-US" dirty="0"/>
          </a:p>
        </p:txBody>
      </p:sp>
    </p:spTree>
    <p:extLst>
      <p:ext uri="{BB962C8B-B14F-4D97-AF65-F5344CB8AC3E}">
        <p14:creationId xmlns:p14="http://schemas.microsoft.com/office/powerpoint/2010/main" val="1006976228"/>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Nonspecific Redness</a:t>
            </a:r>
            <a:endParaRPr lang="en-US" dirty="0"/>
          </a:p>
        </p:txBody>
      </p:sp>
      <p:sp>
        <p:nvSpPr>
          <p:cNvPr id="3" name="Content Placeholder 2"/>
          <p:cNvSpPr>
            <a:spLocks noGrp="1"/>
          </p:cNvSpPr>
          <p:nvPr>
            <p:ph idx="1"/>
          </p:nvPr>
        </p:nvSpPr>
        <p:spPr>
          <a:xfrm>
            <a:off x="913795" y="2096063"/>
            <a:ext cx="10353762" cy="4468509"/>
          </a:xfrm>
        </p:spPr>
        <p:txBody>
          <a:bodyPr/>
          <a:lstStyle/>
          <a:p>
            <a:pPr marL="0" indent="0">
              <a:buNone/>
            </a:pPr>
            <a:r>
              <a:rPr lang="en-US" b="1" dirty="0" smtClean="0"/>
              <a:t>CLASSIFICATION:  </a:t>
            </a:r>
            <a:r>
              <a:rPr lang="en-US" dirty="0" smtClean="0"/>
              <a:t>Schedule an eye exam, if cause is unknown or if redness is affecting vision</a:t>
            </a:r>
          </a:p>
          <a:p>
            <a:pPr marL="0" indent="0">
              <a:buNone/>
            </a:pPr>
            <a:endParaRPr lang="en-US" b="1" dirty="0"/>
          </a:p>
          <a:p>
            <a:pPr marL="0" indent="0">
              <a:buNone/>
            </a:pPr>
            <a:r>
              <a:rPr lang="en-US" b="1" dirty="0" smtClean="0"/>
              <a:t>SYMPTOMS:</a:t>
            </a:r>
          </a:p>
          <a:p>
            <a:pPr lvl="1"/>
            <a:r>
              <a:rPr lang="en-US" dirty="0" smtClean="0"/>
              <a:t>Redness may occur when eyes are exposed to smoke, pool chlorine, ocean water, fumes, smog, eyestrain, or lack of sleep</a:t>
            </a:r>
          </a:p>
          <a:p>
            <a:pPr lvl="1"/>
            <a:endParaRPr lang="en-US" dirty="0"/>
          </a:p>
          <a:p>
            <a:pPr marL="0" indent="0">
              <a:buNone/>
            </a:pPr>
            <a:r>
              <a:rPr lang="en-US" b="1" dirty="0" smtClean="0"/>
              <a:t>POTENTIAL TREATMENT:</a:t>
            </a:r>
          </a:p>
          <a:p>
            <a:pPr lvl="1"/>
            <a:r>
              <a:rPr lang="en-US" dirty="0" smtClean="0"/>
              <a:t>Eliminate irritant causing redness</a:t>
            </a:r>
          </a:p>
        </p:txBody>
      </p:sp>
    </p:spTree>
    <p:extLst>
      <p:ext uri="{BB962C8B-B14F-4D97-AF65-F5344CB8AC3E}">
        <p14:creationId xmlns:p14="http://schemas.microsoft.com/office/powerpoint/2010/main" val="13505521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13794" y="2134164"/>
            <a:ext cx="10353762" cy="3695136"/>
          </a:xfrm>
        </p:spPr>
        <p:txBody>
          <a:bodyPr/>
          <a:lstStyle/>
          <a:p>
            <a:r>
              <a:rPr lang="en-US" dirty="0" smtClean="0"/>
              <a:t>Does anyone else in the family have difficulty clotting?</a:t>
            </a:r>
          </a:p>
          <a:p>
            <a:pPr lvl="1"/>
            <a:r>
              <a:rPr lang="en-US" dirty="0" smtClean="0"/>
              <a:t>If YES, then schedule an appointment same day</a:t>
            </a:r>
          </a:p>
          <a:p>
            <a:pPr lvl="1"/>
            <a:endParaRPr lang="en-US" dirty="0"/>
          </a:p>
        </p:txBody>
      </p:sp>
    </p:spTree>
    <p:extLst>
      <p:ext uri="{BB962C8B-B14F-4D97-AF65-F5344CB8AC3E}">
        <p14:creationId xmlns:p14="http://schemas.microsoft.com/office/powerpoint/2010/main" val="2344551952"/>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Urinary Burning and frequency</a:t>
            </a:r>
            <a:endParaRPr lang="en-US" dirty="0"/>
          </a:p>
        </p:txBody>
      </p:sp>
      <p:sp>
        <p:nvSpPr>
          <p:cNvPr id="3" name="Content Placeholder 2"/>
          <p:cNvSpPr>
            <a:spLocks noGrp="1"/>
          </p:cNvSpPr>
          <p:nvPr>
            <p:ph idx="1"/>
          </p:nvPr>
        </p:nvSpPr>
        <p:spPr/>
        <p:txBody>
          <a:bodyPr/>
          <a:lstStyle/>
          <a:p>
            <a:r>
              <a:rPr lang="en-US" dirty="0" smtClean="0"/>
              <a:t>Telephone Triage Tree</a:t>
            </a:r>
            <a:endParaRPr lang="en-US" dirty="0"/>
          </a:p>
        </p:txBody>
      </p:sp>
    </p:spTree>
    <p:extLst>
      <p:ext uri="{BB962C8B-B14F-4D97-AF65-F5344CB8AC3E}">
        <p14:creationId xmlns:p14="http://schemas.microsoft.com/office/powerpoint/2010/main" val="3941918856"/>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decision Guidelines</a:t>
            </a:r>
            <a:endParaRPr lang="en-US" dirty="0"/>
          </a:p>
        </p:txBody>
      </p:sp>
      <p:sp>
        <p:nvSpPr>
          <p:cNvPr id="3" name="Content Placeholder 2"/>
          <p:cNvSpPr>
            <a:spLocks noGrp="1"/>
          </p:cNvSpPr>
          <p:nvPr>
            <p:ph idx="1"/>
          </p:nvPr>
        </p:nvSpPr>
        <p:spPr/>
        <p:txBody>
          <a:bodyPr/>
          <a:lstStyle/>
          <a:p>
            <a:r>
              <a:rPr lang="en-US" dirty="0" smtClean="0"/>
              <a:t>Does the child appear ill?</a:t>
            </a:r>
          </a:p>
          <a:p>
            <a:pPr lvl="1"/>
            <a:r>
              <a:rPr lang="en-US" dirty="0" smtClean="0"/>
              <a:t>If YES, set appointment to see patient ASAP (within 1-2 hours)</a:t>
            </a:r>
            <a:endParaRPr lang="en-US" dirty="0"/>
          </a:p>
        </p:txBody>
      </p:sp>
    </p:spTree>
    <p:extLst>
      <p:ext uri="{BB962C8B-B14F-4D97-AF65-F5344CB8AC3E}">
        <p14:creationId xmlns:p14="http://schemas.microsoft.com/office/powerpoint/2010/main" val="2852654988"/>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 fever?</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2890855940"/>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12191999" cy="1326321"/>
          </a:xfrm>
        </p:spPr>
        <p:txBody>
          <a:bodyPr/>
          <a:lstStyle/>
          <a:p>
            <a:r>
              <a:rPr lang="en-US" dirty="0" smtClean="0"/>
              <a:t>How long has the child had pain on urination?</a:t>
            </a:r>
            <a:endParaRPr lang="en-US" dirty="0"/>
          </a:p>
        </p:txBody>
      </p:sp>
      <p:sp>
        <p:nvSpPr>
          <p:cNvPr id="3" name="Content Placeholder 2"/>
          <p:cNvSpPr>
            <a:spLocks noGrp="1"/>
          </p:cNvSpPr>
          <p:nvPr>
            <p:ph idx="1"/>
          </p:nvPr>
        </p:nvSpPr>
        <p:spPr/>
        <p:txBody>
          <a:bodyPr/>
          <a:lstStyle/>
          <a:p>
            <a:r>
              <a:rPr lang="en-US" dirty="0" smtClean="0"/>
              <a:t>If pain has lasted longer than 24 hours, set same-day appointment to see patient</a:t>
            </a:r>
            <a:endParaRPr lang="en-US" dirty="0"/>
          </a:p>
        </p:txBody>
      </p:sp>
    </p:spTree>
    <p:extLst>
      <p:ext uri="{BB962C8B-B14F-4D97-AF65-F5344CB8AC3E}">
        <p14:creationId xmlns:p14="http://schemas.microsoft.com/office/powerpoint/2010/main" val="612085343"/>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had a urinary tract infection in the past?</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1559735594"/>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urinary frequency without pain?</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126640564"/>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(Female) Is there vaginal discharge?</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2232219264"/>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(Female) Does the child have itching around rectum?</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173690779"/>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Is there redness or irritation at tip of penis (for male) or near vagina (for female)?</a:t>
            </a:r>
            <a:endParaRPr lang="en-US" dirty="0"/>
          </a:p>
        </p:txBody>
      </p:sp>
      <p:sp>
        <p:nvSpPr>
          <p:cNvPr id="3" name="Content Placeholder 2"/>
          <p:cNvSpPr>
            <a:spLocks noGrp="1"/>
          </p:cNvSpPr>
          <p:nvPr>
            <p:ph idx="1"/>
          </p:nvPr>
        </p:nvSpPr>
        <p:spPr/>
        <p:txBody>
          <a:bodyPr/>
          <a:lstStyle/>
          <a:p>
            <a:r>
              <a:rPr lang="en-US" dirty="0" smtClean="0"/>
              <a:t>Give advice for home treatment.  If symptoms continue and/or worsen, set same-day appointment to see patient</a:t>
            </a:r>
            <a:endParaRPr lang="en-US" dirty="0"/>
          </a:p>
        </p:txBody>
      </p:sp>
    </p:spTree>
    <p:extLst>
      <p:ext uri="{BB962C8B-B14F-4D97-AF65-F5344CB8AC3E}">
        <p14:creationId xmlns:p14="http://schemas.microsoft.com/office/powerpoint/2010/main" val="200442074"/>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child bathe in bubble bath?</a:t>
            </a:r>
            <a:endParaRPr lang="en-US" dirty="0"/>
          </a:p>
        </p:txBody>
      </p:sp>
      <p:sp>
        <p:nvSpPr>
          <p:cNvPr id="3" name="Content Placeholder 2"/>
          <p:cNvSpPr>
            <a:spLocks noGrp="1"/>
          </p:cNvSpPr>
          <p:nvPr>
            <p:ph idx="1"/>
          </p:nvPr>
        </p:nvSpPr>
        <p:spPr/>
        <p:txBody>
          <a:bodyPr/>
          <a:lstStyle/>
          <a:p>
            <a:r>
              <a:rPr lang="en-US" dirty="0" smtClean="0"/>
              <a:t>If YES, advise parent to stop bubble baths.  Ask parent to bring urine specimen.</a:t>
            </a:r>
            <a:endParaRPr lang="en-US" dirty="0"/>
          </a:p>
        </p:txBody>
      </p:sp>
    </p:spTree>
    <p:extLst>
      <p:ext uri="{BB962C8B-B14F-4D97-AF65-F5344CB8AC3E}">
        <p14:creationId xmlns:p14="http://schemas.microsoft.com/office/powerpoint/2010/main" val="29240227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Has the child had other nosebleeds recently?</a:t>
            </a:r>
          </a:p>
          <a:p>
            <a:pPr lvl="1"/>
            <a:r>
              <a:rPr lang="en-US" dirty="0" smtClean="0"/>
              <a:t>More than 3 bleeds in the past 48 hours – </a:t>
            </a:r>
          </a:p>
          <a:p>
            <a:pPr lvl="2"/>
            <a:r>
              <a:rPr lang="en-US" dirty="0" smtClean="0"/>
              <a:t>If YES then schedule an appointment same day</a:t>
            </a:r>
          </a:p>
          <a:p>
            <a:pPr lvl="1"/>
            <a:r>
              <a:rPr lang="en-US" dirty="0" smtClean="0"/>
              <a:t>Several in the past few months</a:t>
            </a:r>
          </a:p>
          <a:p>
            <a:pPr lvl="2"/>
            <a:r>
              <a:rPr lang="en-US" dirty="0" smtClean="0"/>
              <a:t>If YES then schedule an appointment</a:t>
            </a:r>
          </a:p>
          <a:p>
            <a:pPr lvl="1"/>
            <a:endParaRPr lang="en-US" dirty="0"/>
          </a:p>
        </p:txBody>
      </p:sp>
    </p:spTree>
    <p:extLst>
      <p:ext uri="{BB962C8B-B14F-4D97-AF65-F5344CB8AC3E}">
        <p14:creationId xmlns:p14="http://schemas.microsoft.com/office/powerpoint/2010/main" val="968179717"/>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UTI</a:t>
            </a:r>
            <a:endParaRPr lang="en-US" dirty="0"/>
          </a:p>
        </p:txBody>
      </p:sp>
      <p:sp>
        <p:nvSpPr>
          <p:cNvPr id="3" name="Content Placeholder 2"/>
          <p:cNvSpPr>
            <a:spLocks noGrp="1"/>
          </p:cNvSpPr>
          <p:nvPr>
            <p:ph idx="1"/>
          </p:nvPr>
        </p:nvSpPr>
        <p:spPr>
          <a:xfrm>
            <a:off x="913795" y="2096064"/>
            <a:ext cx="10353762" cy="4318384"/>
          </a:xfrm>
        </p:spPr>
        <p:txBody>
          <a:bodyPr/>
          <a:lstStyle/>
          <a:p>
            <a:pPr marL="0" indent="0">
              <a:buNone/>
            </a:pPr>
            <a:r>
              <a:rPr lang="en-US" b="1" dirty="0" smtClean="0"/>
              <a:t>SYMPTOMS:</a:t>
            </a:r>
          </a:p>
          <a:p>
            <a:pPr lvl="1"/>
            <a:r>
              <a:rPr lang="en-US" dirty="0" smtClean="0"/>
              <a:t>More common in girls than boys</a:t>
            </a:r>
          </a:p>
          <a:p>
            <a:pPr lvl="1"/>
            <a:r>
              <a:rPr lang="en-US" dirty="0" smtClean="0"/>
              <a:t>Common in childhood</a:t>
            </a:r>
          </a:p>
          <a:p>
            <a:pPr lvl="1"/>
            <a:r>
              <a:rPr lang="en-US" dirty="0" smtClean="0"/>
              <a:t>Causes frequency and dysuria</a:t>
            </a:r>
          </a:p>
          <a:p>
            <a:pPr lvl="1"/>
            <a:r>
              <a:rPr lang="en-US" dirty="0" smtClean="0"/>
              <a:t>Diagnosed with urine culture</a:t>
            </a:r>
          </a:p>
          <a:p>
            <a:pPr lvl="1"/>
            <a:r>
              <a:rPr lang="en-US" dirty="0" smtClean="0"/>
              <a:t>Causes of infection:</a:t>
            </a:r>
          </a:p>
          <a:p>
            <a:pPr lvl="2"/>
            <a:r>
              <a:rPr lang="en-US" dirty="0" smtClean="0"/>
              <a:t>These can all lead to scarring of kidney (pyelonephritis) due to continuous infections; if none of these are present in child with recurring UTIs, cause is unknown</a:t>
            </a:r>
          </a:p>
          <a:p>
            <a:pPr lvl="3"/>
            <a:r>
              <a:rPr lang="en-US" b="1" dirty="0" smtClean="0"/>
              <a:t>Reflux – </a:t>
            </a:r>
            <a:r>
              <a:rPr lang="en-US" dirty="0" smtClean="0"/>
              <a:t>Urine back up into ureters from bladder</a:t>
            </a:r>
          </a:p>
          <a:p>
            <a:pPr lvl="3"/>
            <a:r>
              <a:rPr lang="en-US" b="1" dirty="0" smtClean="0"/>
              <a:t>Anomalies</a:t>
            </a:r>
            <a:r>
              <a:rPr lang="en-US" dirty="0" smtClean="0"/>
              <a:t> – abnormally shaped kidneys or urinary tract from birth</a:t>
            </a:r>
          </a:p>
          <a:p>
            <a:pPr lvl="3"/>
            <a:r>
              <a:rPr lang="en-US" b="1" dirty="0" smtClean="0"/>
              <a:t>Obstruction – </a:t>
            </a:r>
            <a:r>
              <a:rPr lang="en-US" dirty="0" smtClean="0"/>
              <a:t>Urinary tract narrow in any location</a:t>
            </a:r>
            <a:endParaRPr lang="en-US" b="1" dirty="0"/>
          </a:p>
        </p:txBody>
      </p:sp>
    </p:spTree>
    <p:extLst>
      <p:ext uri="{BB962C8B-B14F-4D97-AF65-F5344CB8AC3E}">
        <p14:creationId xmlns:p14="http://schemas.microsoft.com/office/powerpoint/2010/main" val="399342521"/>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Painful Urination in males</a:t>
            </a:r>
            <a:endParaRPr lang="en-US" dirty="0"/>
          </a:p>
        </p:txBody>
      </p:sp>
      <p:sp>
        <p:nvSpPr>
          <p:cNvPr id="3" name="Content Placeholder 2"/>
          <p:cNvSpPr>
            <a:spLocks noGrp="1"/>
          </p:cNvSpPr>
          <p:nvPr>
            <p:ph idx="1"/>
          </p:nvPr>
        </p:nvSpPr>
        <p:spPr/>
        <p:txBody>
          <a:bodyPr/>
          <a:lstStyle/>
          <a:p>
            <a:r>
              <a:rPr lang="en-US" dirty="0" smtClean="0"/>
              <a:t>If urine culture is negative for UTI, pain is from another cause</a:t>
            </a:r>
          </a:p>
          <a:p>
            <a:pPr lvl="1"/>
            <a:r>
              <a:rPr lang="en-US" dirty="0" smtClean="0"/>
              <a:t>Irritation on penis tip sometimes from masturbation</a:t>
            </a:r>
          </a:p>
          <a:p>
            <a:pPr lvl="1"/>
            <a:r>
              <a:rPr lang="en-US" dirty="0" smtClean="0"/>
              <a:t>Bacteria is main cause of urethra infection</a:t>
            </a:r>
          </a:p>
          <a:p>
            <a:r>
              <a:rPr lang="en-US" dirty="0" smtClean="0"/>
              <a:t>Test for STDs (not all STDs produce discharge)</a:t>
            </a:r>
            <a:endParaRPr lang="en-US" dirty="0"/>
          </a:p>
        </p:txBody>
      </p:sp>
    </p:spTree>
    <p:extLst>
      <p:ext uri="{BB962C8B-B14F-4D97-AF65-F5344CB8AC3E}">
        <p14:creationId xmlns:p14="http://schemas.microsoft.com/office/powerpoint/2010/main" val="1017491530"/>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Frequency without dysuria</a:t>
            </a:r>
            <a:endParaRPr lang="en-US" dirty="0"/>
          </a:p>
        </p:txBody>
      </p:sp>
      <p:sp>
        <p:nvSpPr>
          <p:cNvPr id="3" name="Content Placeholder 2"/>
          <p:cNvSpPr>
            <a:spLocks noGrp="1"/>
          </p:cNvSpPr>
          <p:nvPr>
            <p:ph idx="1"/>
          </p:nvPr>
        </p:nvSpPr>
        <p:spPr/>
        <p:txBody>
          <a:bodyPr/>
          <a:lstStyle/>
          <a:p>
            <a:r>
              <a:rPr lang="en-US" dirty="0" smtClean="0"/>
              <a:t>Possible suggestions of diabetes:</a:t>
            </a:r>
          </a:p>
          <a:p>
            <a:pPr lvl="1"/>
            <a:r>
              <a:rPr lang="en-US" dirty="0" smtClean="0"/>
              <a:t>Polyuria (frequent, painless urination) in large volumes</a:t>
            </a:r>
          </a:p>
          <a:p>
            <a:pPr lvl="1"/>
            <a:r>
              <a:rPr lang="en-US" dirty="0" smtClean="0"/>
              <a:t>Polydipsia serious thirst</a:t>
            </a:r>
          </a:p>
          <a:p>
            <a:pPr lvl="1"/>
            <a:r>
              <a:rPr lang="en-US" dirty="0" smtClean="0"/>
              <a:t>Weight loss</a:t>
            </a:r>
          </a:p>
          <a:p>
            <a:pPr lvl="1"/>
            <a:r>
              <a:rPr lang="en-US" dirty="0" smtClean="0"/>
              <a:t>Increase appetite</a:t>
            </a:r>
          </a:p>
          <a:p>
            <a:r>
              <a:rPr lang="en-US" dirty="0" smtClean="0"/>
              <a:t>Possible start of bedwetting</a:t>
            </a:r>
          </a:p>
        </p:txBody>
      </p:sp>
    </p:spTree>
    <p:extLst>
      <p:ext uri="{BB962C8B-B14F-4D97-AF65-F5344CB8AC3E}">
        <p14:creationId xmlns:p14="http://schemas.microsoft.com/office/powerpoint/2010/main" val="4272390656"/>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Abdominal Pains – Under 2 Years Old</a:t>
            </a:r>
            <a:endParaRPr lang="en-US" dirty="0"/>
          </a:p>
        </p:txBody>
      </p:sp>
      <p:sp>
        <p:nvSpPr>
          <p:cNvPr id="3" name="Content Placeholder 2"/>
          <p:cNvSpPr>
            <a:spLocks noGrp="1"/>
          </p:cNvSpPr>
          <p:nvPr>
            <p:ph idx="1"/>
          </p:nvPr>
        </p:nvSpPr>
        <p:spPr/>
        <p:txBody>
          <a:bodyPr/>
          <a:lstStyle/>
          <a:p>
            <a:r>
              <a:rPr lang="en-US" dirty="0" smtClean="0"/>
              <a:t>Infants should be examined at the office in case of more serious issue (virus, UTI, constipation, ear infection, etc.)</a:t>
            </a:r>
          </a:p>
          <a:p>
            <a:r>
              <a:rPr lang="en-US" dirty="0" smtClean="0"/>
              <a:t>If knees are drawn up to chest and is sweaty/pale, could be intestinal obstruction</a:t>
            </a:r>
          </a:p>
          <a:p>
            <a:r>
              <a:rPr lang="en-US" dirty="0" smtClean="0"/>
              <a:t>If baby is crying frequently, may be colicky – set office appointment</a:t>
            </a:r>
          </a:p>
          <a:p>
            <a:pPr marL="0" indent="0">
              <a:buNone/>
            </a:pPr>
            <a:endParaRPr lang="en-US" dirty="0"/>
          </a:p>
        </p:txBody>
      </p:sp>
    </p:spTree>
    <p:extLst>
      <p:ext uri="{BB962C8B-B14F-4D97-AF65-F5344CB8AC3E}">
        <p14:creationId xmlns:p14="http://schemas.microsoft.com/office/powerpoint/2010/main" val="3914373980"/>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Abdominal pains – over 2 years old</a:t>
            </a:r>
            <a:endParaRPr lang="en-US" dirty="0"/>
          </a:p>
        </p:txBody>
      </p:sp>
      <p:sp>
        <p:nvSpPr>
          <p:cNvPr id="3" name="Content Placeholder 2"/>
          <p:cNvSpPr>
            <a:spLocks noGrp="1"/>
          </p:cNvSpPr>
          <p:nvPr>
            <p:ph idx="1"/>
          </p:nvPr>
        </p:nvSpPr>
        <p:spPr>
          <a:xfrm>
            <a:off x="913795" y="2096064"/>
            <a:ext cx="10353762" cy="4761936"/>
          </a:xfrm>
        </p:spPr>
        <p:txBody>
          <a:bodyPr>
            <a:normAutofit/>
          </a:bodyPr>
          <a:lstStyle/>
          <a:p>
            <a:r>
              <a:rPr lang="en-US" dirty="0" smtClean="0"/>
              <a:t>If pain lasts for several months (chronic), visit should be set up to review health history and get an exam</a:t>
            </a:r>
          </a:p>
          <a:p>
            <a:r>
              <a:rPr lang="en-US" dirty="0" smtClean="0"/>
              <a:t>Most common cause of pain is gastroenteritis</a:t>
            </a:r>
          </a:p>
          <a:p>
            <a:r>
              <a:rPr lang="en-US" dirty="0" smtClean="0"/>
              <a:t>Unless proven otherwise, pain localized in the lower right side is considered acute appendicitis</a:t>
            </a:r>
          </a:p>
          <a:p>
            <a:pPr lvl="1"/>
            <a:r>
              <a:rPr lang="en-US" dirty="0" smtClean="0"/>
              <a:t>Child loses appetite and experiences stomach pain</a:t>
            </a:r>
          </a:p>
          <a:p>
            <a:pPr lvl="1"/>
            <a:r>
              <a:rPr lang="en-US" dirty="0" smtClean="0"/>
              <a:t>Starts around belly button and moves to lower right of abdomen</a:t>
            </a:r>
          </a:p>
          <a:p>
            <a:r>
              <a:rPr lang="en-US" dirty="0" smtClean="0"/>
              <a:t>Could be STI, abdominal injury, hepatitis, abnormally shaped ovary, lactose intolerance, etc.</a:t>
            </a:r>
          </a:p>
          <a:p>
            <a:r>
              <a:rPr lang="en-US" dirty="0" smtClean="0"/>
              <a:t>Patient should be seen; home advice should be given after visit</a:t>
            </a:r>
          </a:p>
          <a:p>
            <a:endParaRPr lang="en-US" dirty="0"/>
          </a:p>
        </p:txBody>
      </p:sp>
    </p:spTree>
    <p:extLst>
      <p:ext uri="{BB962C8B-B14F-4D97-AF65-F5344CB8AC3E}">
        <p14:creationId xmlns:p14="http://schemas.microsoft.com/office/powerpoint/2010/main" val="2551729059"/>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triage tree</a:t>
            </a:r>
            <a:endParaRPr lang="en-US" dirty="0"/>
          </a:p>
        </p:txBody>
      </p:sp>
      <p:sp>
        <p:nvSpPr>
          <p:cNvPr id="3" name="Content Placeholder 2"/>
          <p:cNvSpPr>
            <a:spLocks noGrp="1"/>
          </p:cNvSpPr>
          <p:nvPr>
            <p:ph idx="1"/>
          </p:nvPr>
        </p:nvSpPr>
        <p:spPr/>
        <p:txBody>
          <a:bodyPr/>
          <a:lstStyle/>
          <a:p>
            <a:r>
              <a:rPr lang="en-US" dirty="0" smtClean="0"/>
              <a:t>Telephone Decision Guidelines</a:t>
            </a:r>
            <a:endParaRPr lang="en-US" dirty="0"/>
          </a:p>
        </p:txBody>
      </p:sp>
    </p:spTree>
    <p:extLst>
      <p:ext uri="{BB962C8B-B14F-4D97-AF65-F5344CB8AC3E}">
        <p14:creationId xmlns:p14="http://schemas.microsoft.com/office/powerpoint/2010/main" val="3273775113"/>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Patient’s name, telephone number, age</a:t>
            </a:r>
            <a:endParaRPr lang="en-US" dirty="0"/>
          </a:p>
        </p:txBody>
      </p:sp>
      <p:sp>
        <p:nvSpPr>
          <p:cNvPr id="3" name="Content Placeholder 2"/>
          <p:cNvSpPr>
            <a:spLocks noGrp="1"/>
          </p:cNvSpPr>
          <p:nvPr>
            <p:ph idx="1"/>
          </p:nvPr>
        </p:nvSpPr>
        <p:spPr/>
        <p:txBody>
          <a:bodyPr/>
          <a:lstStyle/>
          <a:p>
            <a:r>
              <a:rPr lang="en-US" dirty="0" smtClean="0"/>
              <a:t>If child is under 3 years of age, set appointment to see patient ASAP (within 1-2 hours)</a:t>
            </a:r>
            <a:endParaRPr lang="en-US" dirty="0"/>
          </a:p>
        </p:txBody>
      </p:sp>
    </p:spTree>
    <p:extLst>
      <p:ext uri="{BB962C8B-B14F-4D97-AF65-F5344CB8AC3E}">
        <p14:creationId xmlns:p14="http://schemas.microsoft.com/office/powerpoint/2010/main" val="4048930153"/>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12191999" cy="1326321"/>
          </a:xfrm>
        </p:spPr>
        <p:txBody>
          <a:bodyPr/>
          <a:lstStyle/>
          <a:p>
            <a:r>
              <a:rPr lang="en-US" dirty="0" smtClean="0"/>
              <a:t>How severe is the pain? IS the child crying?</a:t>
            </a:r>
            <a:endParaRPr lang="en-US" dirty="0"/>
          </a:p>
        </p:txBody>
      </p:sp>
      <p:sp>
        <p:nvSpPr>
          <p:cNvPr id="3" name="Content Placeholder 2"/>
          <p:cNvSpPr>
            <a:spLocks noGrp="1"/>
          </p:cNvSpPr>
          <p:nvPr>
            <p:ph idx="1"/>
          </p:nvPr>
        </p:nvSpPr>
        <p:spPr/>
        <p:txBody>
          <a:bodyPr/>
          <a:lstStyle/>
          <a:p>
            <a:r>
              <a:rPr lang="en-US" dirty="0" smtClean="0"/>
              <a:t>If pain is severe (does not matter how long pain has been present), set appointment to see patient ASAP (within 1-2 hours)</a:t>
            </a:r>
            <a:endParaRPr lang="en-US" dirty="0"/>
          </a:p>
        </p:txBody>
      </p:sp>
    </p:spTree>
    <p:extLst>
      <p:ext uri="{BB962C8B-B14F-4D97-AF65-F5344CB8AC3E}">
        <p14:creationId xmlns:p14="http://schemas.microsoft.com/office/powerpoint/2010/main" val="4173846200"/>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Was there any accident in which the stomach area was hurt?</a:t>
            </a:r>
            <a:endParaRPr lang="en-US" dirty="0"/>
          </a:p>
        </p:txBody>
      </p:sp>
      <p:sp>
        <p:nvSpPr>
          <p:cNvPr id="3" name="Content Placeholder 2"/>
          <p:cNvSpPr>
            <a:spLocks noGrp="1"/>
          </p:cNvSpPr>
          <p:nvPr>
            <p:ph idx="1"/>
          </p:nvPr>
        </p:nvSpPr>
        <p:spPr/>
        <p:txBody>
          <a:bodyPr/>
          <a:lstStyle/>
          <a:p>
            <a:r>
              <a:rPr lang="en-US" dirty="0" smtClean="0"/>
              <a:t>If YES, set an appointment to see patient ASAP (within 1-2 hours)</a:t>
            </a:r>
            <a:endParaRPr lang="en-US" dirty="0"/>
          </a:p>
        </p:txBody>
      </p:sp>
    </p:spTree>
    <p:extLst>
      <p:ext uri="{BB962C8B-B14F-4D97-AF65-F5344CB8AC3E}">
        <p14:creationId xmlns:p14="http://schemas.microsoft.com/office/powerpoint/2010/main" val="1358346904"/>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Where is the pain located?</a:t>
            </a:r>
            <a:endParaRPr lang="en-US" dirty="0"/>
          </a:p>
        </p:txBody>
      </p:sp>
      <p:sp>
        <p:nvSpPr>
          <p:cNvPr id="3" name="Content Placeholder 2"/>
          <p:cNvSpPr>
            <a:spLocks noGrp="1"/>
          </p:cNvSpPr>
          <p:nvPr>
            <p:ph idx="1"/>
          </p:nvPr>
        </p:nvSpPr>
        <p:spPr/>
        <p:txBody>
          <a:bodyPr/>
          <a:lstStyle/>
          <a:p>
            <a:r>
              <a:rPr lang="en-US" dirty="0" smtClean="0"/>
              <a:t>If pain is on the right side of abdomen, set appointment to see patient ASAP (within 1-2 hours)</a:t>
            </a:r>
            <a:endParaRPr lang="en-US" dirty="0"/>
          </a:p>
        </p:txBody>
      </p:sp>
    </p:spTree>
    <p:extLst>
      <p:ext uri="{BB962C8B-B14F-4D97-AF65-F5344CB8AC3E}">
        <p14:creationId xmlns:p14="http://schemas.microsoft.com/office/powerpoint/2010/main" val="13757590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have any other symptoms</a:t>
            </a:r>
            <a:endParaRPr lang="en-US" dirty="0"/>
          </a:p>
        </p:txBody>
      </p:sp>
      <p:sp>
        <p:nvSpPr>
          <p:cNvPr id="3" name="Content Placeholder 2"/>
          <p:cNvSpPr>
            <a:spLocks noGrp="1"/>
          </p:cNvSpPr>
          <p:nvPr>
            <p:ph idx="1"/>
          </p:nvPr>
        </p:nvSpPr>
        <p:spPr/>
        <p:txBody>
          <a:bodyPr/>
          <a:lstStyle/>
          <a:p>
            <a:r>
              <a:rPr lang="en-US" dirty="0" smtClean="0"/>
              <a:t>Dizzy, fever greater than 101 degrees, looks pale or ill?</a:t>
            </a:r>
          </a:p>
          <a:p>
            <a:pPr lvl="1"/>
            <a:r>
              <a:rPr lang="en-US" dirty="0" smtClean="0"/>
              <a:t>If YES then schedule an appointment same day</a:t>
            </a:r>
            <a:endParaRPr lang="en-US" dirty="0"/>
          </a:p>
        </p:txBody>
      </p:sp>
    </p:spTree>
    <p:extLst>
      <p:ext uri="{BB962C8B-B14F-4D97-AF65-F5344CB8AC3E}">
        <p14:creationId xmlns:p14="http://schemas.microsoft.com/office/powerpoint/2010/main" val="1892268462"/>
      </p:ext>
    </p:extLst>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child acting ill?  Is the child playing or just lying around?</a:t>
            </a:r>
            <a:endParaRPr lang="en-US" dirty="0"/>
          </a:p>
        </p:txBody>
      </p:sp>
      <p:sp>
        <p:nvSpPr>
          <p:cNvPr id="3" name="Content Placeholder 2"/>
          <p:cNvSpPr>
            <a:spLocks noGrp="1"/>
          </p:cNvSpPr>
          <p:nvPr>
            <p:ph idx="1"/>
          </p:nvPr>
        </p:nvSpPr>
        <p:spPr/>
        <p:txBody>
          <a:bodyPr/>
          <a:lstStyle/>
          <a:p>
            <a:r>
              <a:rPr lang="en-US" dirty="0" smtClean="0"/>
              <a:t>If YES and child looks ill, is fussy, vomiting, pale, lethargic, or sweating, set appointment to see patient ASAP (within 1-2 hours)</a:t>
            </a:r>
            <a:endParaRPr lang="en-US" dirty="0"/>
          </a:p>
        </p:txBody>
      </p:sp>
    </p:spTree>
    <p:extLst>
      <p:ext uri="{BB962C8B-B14F-4D97-AF65-F5344CB8AC3E}">
        <p14:creationId xmlns:p14="http://schemas.microsoft.com/office/powerpoint/2010/main" val="2211130031"/>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 there any associated symptoms?</a:t>
            </a:r>
            <a:endParaRPr lang="en-US" dirty="0"/>
          </a:p>
        </p:txBody>
      </p:sp>
      <p:sp>
        <p:nvSpPr>
          <p:cNvPr id="3" name="Content Placeholder 2"/>
          <p:cNvSpPr>
            <a:spLocks noGrp="1"/>
          </p:cNvSpPr>
          <p:nvPr>
            <p:ph idx="1"/>
          </p:nvPr>
        </p:nvSpPr>
        <p:spPr/>
        <p:txBody>
          <a:bodyPr/>
          <a:lstStyle/>
          <a:p>
            <a:r>
              <a:rPr lang="en-US" dirty="0" smtClean="0"/>
              <a:t>Such as fever (over 103 degrees F for 24+ hours – see slide on fever), vomiting, diarrhea (see slide on diarrhea), difficulty breathing, and/or severe cough/chest symptoms?</a:t>
            </a:r>
          </a:p>
          <a:p>
            <a:pPr lvl="1"/>
            <a:r>
              <a:rPr lang="en-US" dirty="0" smtClean="0"/>
              <a:t>If YES to any of these (except diarrhea), set appointment to see patient ASAP (within 1-2 hours).  If YES to diarrhea, set same-day appointment to see patient.</a:t>
            </a:r>
            <a:endParaRPr lang="en-US" dirty="0"/>
          </a:p>
        </p:txBody>
      </p:sp>
    </p:spTree>
    <p:extLst>
      <p:ext uri="{BB962C8B-B14F-4D97-AF65-F5344CB8AC3E}">
        <p14:creationId xmlns:p14="http://schemas.microsoft.com/office/powerpoint/2010/main" val="1826165891"/>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3081" y="609600"/>
            <a:ext cx="11409528" cy="1326321"/>
          </a:xfrm>
        </p:spPr>
        <p:txBody>
          <a:bodyPr/>
          <a:lstStyle/>
          <a:p>
            <a:r>
              <a:rPr lang="en-US" dirty="0" smtClean="0"/>
              <a:t>Is the pain constant or intermittent?</a:t>
            </a:r>
            <a:endParaRPr lang="en-US" dirty="0"/>
          </a:p>
        </p:txBody>
      </p:sp>
      <p:sp>
        <p:nvSpPr>
          <p:cNvPr id="3" name="Content Placeholder 2"/>
          <p:cNvSpPr>
            <a:spLocks noGrp="1"/>
          </p:cNvSpPr>
          <p:nvPr>
            <p:ph idx="1"/>
          </p:nvPr>
        </p:nvSpPr>
        <p:spPr/>
        <p:txBody>
          <a:bodyPr/>
          <a:lstStyle/>
          <a:p>
            <a:r>
              <a:rPr lang="en-US" dirty="0" smtClean="0"/>
              <a:t>If pain is constant, set appointment to see patient ASAP (within 1-2 hours)</a:t>
            </a:r>
            <a:endParaRPr lang="en-US" dirty="0"/>
          </a:p>
        </p:txBody>
      </p:sp>
    </p:spTree>
    <p:extLst>
      <p:ext uri="{BB962C8B-B14F-4D97-AF65-F5344CB8AC3E}">
        <p14:creationId xmlns:p14="http://schemas.microsoft.com/office/powerpoint/2010/main" val="2079189806"/>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 pain getting better or worse or is pain staying about the same?</a:t>
            </a:r>
            <a:endParaRPr lang="en-US" dirty="0"/>
          </a:p>
        </p:txBody>
      </p:sp>
      <p:sp>
        <p:nvSpPr>
          <p:cNvPr id="3" name="Content Placeholder 2"/>
          <p:cNvSpPr>
            <a:spLocks noGrp="1"/>
          </p:cNvSpPr>
          <p:nvPr>
            <p:ph idx="1"/>
          </p:nvPr>
        </p:nvSpPr>
        <p:spPr/>
        <p:txBody>
          <a:bodyPr/>
          <a:lstStyle/>
          <a:p>
            <a:r>
              <a:rPr lang="en-US" dirty="0" smtClean="0"/>
              <a:t>If pain is worse or staying the same, set same-day appointment to see patient</a:t>
            </a:r>
            <a:endParaRPr lang="en-US" dirty="0"/>
          </a:p>
        </p:txBody>
      </p:sp>
    </p:spTree>
    <p:extLst>
      <p:ext uri="{BB962C8B-B14F-4D97-AF65-F5344CB8AC3E}">
        <p14:creationId xmlns:p14="http://schemas.microsoft.com/office/powerpoint/2010/main" val="3871060067"/>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831" y="609600"/>
            <a:ext cx="11941790" cy="1326321"/>
          </a:xfrm>
        </p:spPr>
        <p:txBody>
          <a:bodyPr>
            <a:normAutofit/>
          </a:bodyPr>
          <a:lstStyle/>
          <a:p>
            <a:r>
              <a:rPr lang="en-US" dirty="0" smtClean="0"/>
              <a:t>Do any other family members have similar abdominal pain, vomiting or diarrhea?</a:t>
            </a:r>
            <a:endParaRPr lang="en-US" dirty="0"/>
          </a:p>
        </p:txBody>
      </p:sp>
      <p:sp>
        <p:nvSpPr>
          <p:cNvPr id="3" name="Content Placeholder 2"/>
          <p:cNvSpPr>
            <a:spLocks noGrp="1"/>
          </p:cNvSpPr>
          <p:nvPr>
            <p:ph idx="1"/>
          </p:nvPr>
        </p:nvSpPr>
        <p:spPr/>
        <p:txBody>
          <a:bodyPr/>
          <a:lstStyle/>
          <a:p>
            <a:r>
              <a:rPr lang="en-US" dirty="0" smtClean="0"/>
              <a:t>If YES, set same-day appointment to see patient</a:t>
            </a:r>
            <a:endParaRPr lang="en-US" dirty="0"/>
          </a:p>
        </p:txBody>
      </p:sp>
    </p:spTree>
    <p:extLst>
      <p:ext uri="{BB962C8B-B14F-4D97-AF65-F5344CB8AC3E}">
        <p14:creationId xmlns:p14="http://schemas.microsoft.com/office/powerpoint/2010/main" val="2085414127"/>
      </p:ext>
    </p:extLst>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long has pain been present?</a:t>
            </a:r>
            <a:endParaRPr lang="en-US" dirty="0"/>
          </a:p>
        </p:txBody>
      </p:sp>
      <p:sp>
        <p:nvSpPr>
          <p:cNvPr id="3" name="Content Placeholder 2"/>
          <p:cNvSpPr>
            <a:spLocks noGrp="1"/>
          </p:cNvSpPr>
          <p:nvPr>
            <p:ph idx="1"/>
          </p:nvPr>
        </p:nvSpPr>
        <p:spPr/>
        <p:txBody>
          <a:bodyPr/>
          <a:lstStyle/>
          <a:p>
            <a:r>
              <a:rPr lang="en-US" dirty="0" smtClean="0"/>
              <a:t>If pain has been present for longer than 48 hours but is not severe, set appointment to see patient within 3 days</a:t>
            </a:r>
            <a:endParaRPr lang="en-US" dirty="0"/>
          </a:p>
        </p:txBody>
      </p:sp>
    </p:spTree>
    <p:extLst>
      <p:ext uri="{BB962C8B-B14F-4D97-AF65-F5344CB8AC3E}">
        <p14:creationId xmlns:p14="http://schemas.microsoft.com/office/powerpoint/2010/main" val="3746459512"/>
      </p:ext>
    </p:extLst>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12191999" cy="1326321"/>
          </a:xfrm>
        </p:spPr>
        <p:txBody>
          <a:bodyPr/>
          <a:lstStyle/>
          <a:p>
            <a:r>
              <a:rPr lang="en-US" dirty="0" smtClean="0"/>
              <a:t>What is the child’s usual state of health?</a:t>
            </a:r>
            <a:endParaRPr lang="en-US" dirty="0"/>
          </a:p>
        </p:txBody>
      </p:sp>
      <p:sp>
        <p:nvSpPr>
          <p:cNvPr id="3" name="Content Placeholder 2"/>
          <p:cNvSpPr>
            <a:spLocks noGrp="1"/>
          </p:cNvSpPr>
          <p:nvPr>
            <p:ph idx="1"/>
          </p:nvPr>
        </p:nvSpPr>
        <p:spPr/>
        <p:txBody>
          <a:bodyPr/>
          <a:lstStyle/>
          <a:p>
            <a:r>
              <a:rPr lang="en-US" dirty="0" smtClean="0"/>
              <a:t>If child has any chronic or serious condition (i.e. asthma, cystic fibrosis, diabetes, UTI, etc.), set same-day appointment to see patient</a:t>
            </a:r>
            <a:endParaRPr lang="en-US" dirty="0"/>
          </a:p>
        </p:txBody>
      </p:sp>
    </p:spTree>
    <p:extLst>
      <p:ext uri="{BB962C8B-B14F-4D97-AF65-F5344CB8AC3E}">
        <p14:creationId xmlns:p14="http://schemas.microsoft.com/office/powerpoint/2010/main" val="450465154"/>
      </p:ext>
    </p:extLst>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Has the child been seen in the past for this problem?</a:t>
            </a:r>
            <a:endParaRPr lang="en-US" dirty="0"/>
          </a:p>
        </p:txBody>
      </p:sp>
      <p:sp>
        <p:nvSpPr>
          <p:cNvPr id="3" name="Content Placeholder 2"/>
          <p:cNvSpPr>
            <a:spLocks noGrp="1"/>
          </p:cNvSpPr>
          <p:nvPr>
            <p:ph idx="1"/>
          </p:nvPr>
        </p:nvSpPr>
        <p:spPr/>
        <p:txBody>
          <a:bodyPr/>
          <a:lstStyle/>
          <a:p>
            <a:r>
              <a:rPr lang="en-US" dirty="0" smtClean="0"/>
              <a:t>If YES and the complaint is chronic, set appointment to see patient within 3 days</a:t>
            </a:r>
            <a:endParaRPr lang="en-US" dirty="0"/>
          </a:p>
        </p:txBody>
      </p:sp>
    </p:spTree>
    <p:extLst>
      <p:ext uri="{BB962C8B-B14F-4D97-AF65-F5344CB8AC3E}">
        <p14:creationId xmlns:p14="http://schemas.microsoft.com/office/powerpoint/2010/main" val="3499203734"/>
      </p:ext>
    </p:extLst>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Diarrhea</a:t>
            </a:r>
            <a:endParaRPr lang="en-US" dirty="0"/>
          </a:p>
        </p:txBody>
      </p:sp>
      <p:sp>
        <p:nvSpPr>
          <p:cNvPr id="3" name="Content Placeholder 2"/>
          <p:cNvSpPr>
            <a:spLocks noGrp="1"/>
          </p:cNvSpPr>
          <p:nvPr>
            <p:ph idx="1"/>
          </p:nvPr>
        </p:nvSpPr>
        <p:spPr/>
        <p:txBody>
          <a:bodyPr/>
          <a:lstStyle/>
          <a:p>
            <a:r>
              <a:rPr lang="en-US" dirty="0" smtClean="0"/>
              <a:t>Telephone Triage Tree: Telephone Decision Guidelines</a:t>
            </a:r>
          </a:p>
          <a:p>
            <a:r>
              <a:rPr lang="en-US" dirty="0" smtClean="0"/>
              <a:t>Unusual increase in water content or number of bowel movements</a:t>
            </a:r>
          </a:p>
          <a:p>
            <a:r>
              <a:rPr lang="en-US" dirty="0" smtClean="0"/>
              <a:t>Caused by viral infection of intestines, food allergies, upper respiratory illnesses (esp. ear infections)</a:t>
            </a:r>
          </a:p>
          <a:p>
            <a:pPr lvl="1"/>
            <a:r>
              <a:rPr lang="en-US" dirty="0" smtClean="0"/>
              <a:t>If from infection, diarrhea will cease in a few days</a:t>
            </a:r>
          </a:p>
          <a:p>
            <a:r>
              <a:rPr lang="en-US" dirty="0" smtClean="0"/>
              <a:t>If patient has bloody diarrhea, high fever, or mucus in stool, or prolonged diarrhea, appointment should be set – could be a parasite or bacterial infection.</a:t>
            </a:r>
            <a:endParaRPr lang="en-US" dirty="0"/>
          </a:p>
        </p:txBody>
      </p:sp>
    </p:spTree>
    <p:extLst>
      <p:ext uri="{BB962C8B-B14F-4D97-AF65-F5344CB8AC3E}">
        <p14:creationId xmlns:p14="http://schemas.microsoft.com/office/powerpoint/2010/main" val="99291002"/>
      </p:ext>
    </p:extLst>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09433" y="609600"/>
            <a:ext cx="11327642" cy="1326321"/>
          </a:xfrm>
        </p:spPr>
        <p:txBody>
          <a:bodyPr/>
          <a:lstStyle/>
          <a:p>
            <a:r>
              <a:rPr lang="en-US" dirty="0" smtClean="0"/>
              <a:t>Patient’s name, telephone number, age</a:t>
            </a:r>
            <a:endParaRPr lang="en-US" dirty="0"/>
          </a:p>
        </p:txBody>
      </p:sp>
      <p:sp>
        <p:nvSpPr>
          <p:cNvPr id="3" name="Content Placeholder 2"/>
          <p:cNvSpPr>
            <a:spLocks noGrp="1"/>
          </p:cNvSpPr>
          <p:nvPr>
            <p:ph idx="1"/>
          </p:nvPr>
        </p:nvSpPr>
        <p:spPr/>
        <p:txBody>
          <a:bodyPr/>
          <a:lstStyle/>
          <a:p>
            <a:r>
              <a:rPr lang="en-US" dirty="0" smtClean="0"/>
              <a:t>Clinician may decide to see patient based on age/condition</a:t>
            </a:r>
            <a:endParaRPr lang="en-US" dirty="0"/>
          </a:p>
        </p:txBody>
      </p:sp>
    </p:spTree>
    <p:extLst>
      <p:ext uri="{BB962C8B-B14F-4D97-AF65-F5344CB8AC3E}">
        <p14:creationId xmlns:p14="http://schemas.microsoft.com/office/powerpoint/2010/main" val="7786942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Telephone Interaction</a:t>
            </a:r>
            <a:endParaRPr lang="en-US" dirty="0"/>
          </a:p>
        </p:txBody>
      </p:sp>
      <p:sp>
        <p:nvSpPr>
          <p:cNvPr id="3" name="Content Placeholder 2"/>
          <p:cNvSpPr>
            <a:spLocks noGrp="1"/>
          </p:cNvSpPr>
          <p:nvPr>
            <p:ph idx="1"/>
          </p:nvPr>
        </p:nvSpPr>
        <p:spPr/>
        <p:txBody>
          <a:bodyPr/>
          <a:lstStyle/>
          <a:p>
            <a:r>
              <a:rPr lang="en-US" dirty="0" smtClean="0"/>
              <a:t>Provide parents information about the correct way to stop the bleeding</a:t>
            </a:r>
          </a:p>
          <a:p>
            <a:r>
              <a:rPr lang="en-US" dirty="0" smtClean="0"/>
              <a:t>Reassure parents that a nosebleed generally does not indicate a more serious condition.  Ask a few questions about family history of bleeding conditions.</a:t>
            </a:r>
          </a:p>
          <a:p>
            <a:r>
              <a:rPr lang="en-US" dirty="0" smtClean="0"/>
              <a:t>Provide instructions on when to call back if they decide the problem cannot be treated at home.</a:t>
            </a:r>
            <a:endParaRPr lang="en-US" dirty="0"/>
          </a:p>
        </p:txBody>
      </p:sp>
    </p:spTree>
    <p:extLst>
      <p:ext uri="{BB962C8B-B14F-4D97-AF65-F5344CB8AC3E}">
        <p14:creationId xmlns:p14="http://schemas.microsoft.com/office/powerpoint/2010/main" val="4267386994"/>
      </p:ext>
    </p:extLst>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many diarrheal stools have there been?</a:t>
            </a:r>
            <a:endParaRPr lang="en-US" dirty="0"/>
          </a:p>
        </p:txBody>
      </p:sp>
      <p:sp>
        <p:nvSpPr>
          <p:cNvPr id="3" name="Content Placeholder 2"/>
          <p:cNvSpPr>
            <a:spLocks noGrp="1"/>
          </p:cNvSpPr>
          <p:nvPr>
            <p:ph idx="1"/>
          </p:nvPr>
        </p:nvSpPr>
        <p:spPr/>
        <p:txBody>
          <a:bodyPr/>
          <a:lstStyle/>
          <a:p>
            <a:r>
              <a:rPr lang="en-US" dirty="0" smtClean="0"/>
              <a:t>If dealing with infant who has had 5-6+ large, watery stools within 12 hours, set appointment to see patient ASAP (within 1-2 hours)</a:t>
            </a:r>
          </a:p>
          <a:p>
            <a:pPr marL="0" indent="0">
              <a:buNone/>
            </a:pPr>
            <a:endParaRPr lang="en-US" dirty="0"/>
          </a:p>
        </p:txBody>
      </p:sp>
    </p:spTree>
    <p:extLst>
      <p:ext uri="{BB962C8B-B14F-4D97-AF65-F5344CB8AC3E}">
        <p14:creationId xmlns:p14="http://schemas.microsoft.com/office/powerpoint/2010/main" val="3131850737"/>
      </p:ext>
    </p:extLst>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12191999" cy="1326321"/>
          </a:xfrm>
        </p:spPr>
        <p:txBody>
          <a:bodyPr>
            <a:normAutofit/>
          </a:bodyPr>
          <a:lstStyle/>
          <a:p>
            <a:r>
              <a:rPr lang="en-US" dirty="0" smtClean="0"/>
              <a:t>When did the child last urinate?  Is his/her mouth moist?  Other signs of dehydration?</a:t>
            </a:r>
            <a:endParaRPr lang="en-US" dirty="0"/>
          </a:p>
        </p:txBody>
      </p:sp>
      <p:sp>
        <p:nvSpPr>
          <p:cNvPr id="3" name="Content Placeholder 2"/>
          <p:cNvSpPr>
            <a:spLocks noGrp="1"/>
          </p:cNvSpPr>
          <p:nvPr>
            <p:ph idx="1"/>
          </p:nvPr>
        </p:nvSpPr>
        <p:spPr/>
        <p:txBody>
          <a:bodyPr/>
          <a:lstStyle/>
          <a:p>
            <a:r>
              <a:rPr lang="en-US" dirty="0" smtClean="0"/>
              <a:t>If dehydration is suspected, set appointment to see patient ASAP (within 1-2 hours)</a:t>
            </a:r>
            <a:endParaRPr lang="en-US" dirty="0"/>
          </a:p>
        </p:txBody>
      </p:sp>
    </p:spTree>
    <p:extLst>
      <p:ext uri="{BB962C8B-B14F-4D97-AF65-F5344CB8AC3E}">
        <p14:creationId xmlns:p14="http://schemas.microsoft.com/office/powerpoint/2010/main" val="68082878"/>
      </p:ext>
    </p:extLst>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785" y="609600"/>
            <a:ext cx="11477767" cy="1326321"/>
          </a:xfrm>
        </p:spPr>
        <p:txBody>
          <a:bodyPr/>
          <a:lstStyle/>
          <a:p>
            <a:r>
              <a:rPr lang="en-US" dirty="0" smtClean="0"/>
              <a:t>Is there blood or mucus in the stool?</a:t>
            </a:r>
            <a:endParaRPr lang="en-US" dirty="0"/>
          </a:p>
        </p:txBody>
      </p:sp>
      <p:sp>
        <p:nvSpPr>
          <p:cNvPr id="3" name="Content Placeholder 2"/>
          <p:cNvSpPr>
            <a:spLocks noGrp="1"/>
          </p:cNvSpPr>
          <p:nvPr>
            <p:ph idx="1"/>
          </p:nvPr>
        </p:nvSpPr>
        <p:spPr/>
        <p:txBody>
          <a:bodyPr/>
          <a:lstStyle/>
          <a:p>
            <a:r>
              <a:rPr lang="en-US" dirty="0" smtClean="0"/>
              <a:t>If YES to either, set appointment to see patient ASAP (within 1-2 hours)</a:t>
            </a:r>
            <a:endParaRPr lang="en-US" dirty="0"/>
          </a:p>
        </p:txBody>
      </p:sp>
    </p:spTree>
    <p:extLst>
      <p:ext uri="{BB962C8B-B14F-4D97-AF65-F5344CB8AC3E}">
        <p14:creationId xmlns:p14="http://schemas.microsoft.com/office/powerpoint/2010/main" val="2420587385"/>
      </p:ext>
    </p:extLst>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Does the child look unusually Ill?</a:t>
            </a:r>
            <a:endParaRPr lang="en-US" dirty="0"/>
          </a:p>
        </p:txBody>
      </p:sp>
      <p:sp>
        <p:nvSpPr>
          <p:cNvPr id="3" name="Content Placeholder 2"/>
          <p:cNvSpPr>
            <a:spLocks noGrp="1"/>
          </p:cNvSpPr>
          <p:nvPr>
            <p:ph idx="1"/>
          </p:nvPr>
        </p:nvSpPr>
        <p:spPr/>
        <p:txBody>
          <a:bodyPr/>
          <a:lstStyle/>
          <a:p>
            <a:r>
              <a:rPr lang="en-US" dirty="0" smtClean="0"/>
              <a:t>If YES, set appointment to see patient ASAP (within 1-2 hours)</a:t>
            </a:r>
            <a:endParaRPr lang="en-US" dirty="0"/>
          </a:p>
        </p:txBody>
      </p:sp>
    </p:spTree>
    <p:extLst>
      <p:ext uri="{BB962C8B-B14F-4D97-AF65-F5344CB8AC3E}">
        <p14:creationId xmlns:p14="http://schemas.microsoft.com/office/powerpoint/2010/main" val="1585358988"/>
      </p:ext>
    </p:extLst>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 there vomiting or abdominal pain?</a:t>
            </a:r>
            <a:endParaRPr lang="en-US" dirty="0"/>
          </a:p>
        </p:txBody>
      </p:sp>
      <p:sp>
        <p:nvSpPr>
          <p:cNvPr id="3" name="Content Placeholder 2"/>
          <p:cNvSpPr>
            <a:spLocks noGrp="1"/>
          </p:cNvSpPr>
          <p:nvPr>
            <p:ph idx="1"/>
          </p:nvPr>
        </p:nvSpPr>
        <p:spPr/>
        <p:txBody>
          <a:bodyPr/>
          <a:lstStyle/>
          <a:p>
            <a:r>
              <a:rPr lang="en-US" dirty="0" smtClean="0"/>
              <a:t>If YES to either one, set appointment to see patient ASAP (within 1-2 hours)</a:t>
            </a:r>
            <a:endParaRPr lang="en-US" dirty="0"/>
          </a:p>
        </p:txBody>
      </p:sp>
    </p:spTree>
    <p:extLst>
      <p:ext uri="{BB962C8B-B14F-4D97-AF65-F5344CB8AC3E}">
        <p14:creationId xmlns:p14="http://schemas.microsoft.com/office/powerpoint/2010/main" val="3921231184"/>
      </p:ext>
    </p:extLst>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68490" y="609600"/>
            <a:ext cx="11491413" cy="1326321"/>
          </a:xfrm>
        </p:spPr>
        <p:txBody>
          <a:bodyPr/>
          <a:lstStyle/>
          <a:p>
            <a:r>
              <a:rPr lang="en-US" dirty="0" smtClean="0"/>
              <a:t>Does the child have other symptoms?</a:t>
            </a:r>
            <a:endParaRPr lang="en-US" dirty="0"/>
          </a:p>
        </p:txBody>
      </p:sp>
      <p:sp>
        <p:nvSpPr>
          <p:cNvPr id="3" name="Content Placeholder 2"/>
          <p:cNvSpPr>
            <a:spLocks noGrp="1"/>
          </p:cNvSpPr>
          <p:nvPr>
            <p:ph idx="1"/>
          </p:nvPr>
        </p:nvSpPr>
        <p:spPr/>
        <p:txBody>
          <a:bodyPr/>
          <a:lstStyle/>
          <a:p>
            <a:r>
              <a:rPr lang="en-US" dirty="0" smtClean="0"/>
              <a:t>Fever (exceeding 103 degrees F),  breathing fast/hard, jack-knifing knees to </a:t>
            </a:r>
            <a:r>
              <a:rPr lang="en-US" dirty="0" err="1" smtClean="0"/>
              <a:t>ches</a:t>
            </a:r>
            <a:r>
              <a:rPr lang="en-US" dirty="0" smtClean="0"/>
              <a:t> with severe cramping, and/or earache?</a:t>
            </a:r>
          </a:p>
          <a:p>
            <a:pPr lvl="1"/>
            <a:r>
              <a:rPr lang="en-US" dirty="0" smtClean="0"/>
              <a:t>If YES to any of these, set appointment to see patient ASAP (within 1-2 hours)</a:t>
            </a:r>
            <a:endParaRPr lang="en-US" dirty="0"/>
          </a:p>
        </p:txBody>
      </p:sp>
    </p:spTree>
    <p:extLst>
      <p:ext uri="{BB962C8B-B14F-4D97-AF65-F5344CB8AC3E}">
        <p14:creationId xmlns:p14="http://schemas.microsoft.com/office/powerpoint/2010/main" val="1367180751"/>
      </p:ext>
    </p:extLst>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6729" y="609600"/>
            <a:ext cx="11273050" cy="1326321"/>
          </a:xfrm>
        </p:spPr>
        <p:txBody>
          <a:bodyPr/>
          <a:lstStyle/>
          <a:p>
            <a:r>
              <a:rPr lang="en-US" dirty="0" smtClean="0"/>
              <a:t>How long has diarrhea been present?</a:t>
            </a:r>
            <a:endParaRPr lang="en-US" dirty="0"/>
          </a:p>
        </p:txBody>
      </p:sp>
      <p:sp>
        <p:nvSpPr>
          <p:cNvPr id="3" name="Content Placeholder 2"/>
          <p:cNvSpPr>
            <a:spLocks noGrp="1"/>
          </p:cNvSpPr>
          <p:nvPr>
            <p:ph idx="1"/>
          </p:nvPr>
        </p:nvSpPr>
        <p:spPr/>
        <p:txBody>
          <a:bodyPr/>
          <a:lstStyle/>
          <a:p>
            <a:r>
              <a:rPr lang="en-US" dirty="0" smtClean="0"/>
              <a:t>If present for longer than 7 days, set same-day appointment to see patient</a:t>
            </a:r>
            <a:endParaRPr lang="en-US" dirty="0"/>
          </a:p>
        </p:txBody>
      </p:sp>
    </p:spTree>
    <p:extLst>
      <p:ext uri="{BB962C8B-B14F-4D97-AF65-F5344CB8AC3E}">
        <p14:creationId xmlns:p14="http://schemas.microsoft.com/office/powerpoint/2010/main" val="3141844630"/>
      </p:ext>
    </p:extLst>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the usual state of the child’s health?</a:t>
            </a:r>
            <a:endParaRPr lang="en-US" dirty="0"/>
          </a:p>
        </p:txBody>
      </p:sp>
      <p:sp>
        <p:nvSpPr>
          <p:cNvPr id="3" name="Content Placeholder 2"/>
          <p:cNvSpPr>
            <a:spLocks noGrp="1"/>
          </p:cNvSpPr>
          <p:nvPr>
            <p:ph idx="1"/>
          </p:nvPr>
        </p:nvSpPr>
        <p:spPr/>
        <p:txBody>
          <a:bodyPr/>
          <a:lstStyle/>
          <a:p>
            <a:r>
              <a:rPr lang="en-US" dirty="0" smtClean="0"/>
              <a:t>If child has a serious or chronic disease (i.e. diabetes), set same-day appointment to see patient</a:t>
            </a:r>
            <a:endParaRPr lang="en-US" dirty="0"/>
          </a:p>
        </p:txBody>
      </p:sp>
    </p:spTree>
    <p:extLst>
      <p:ext uri="{BB962C8B-B14F-4D97-AF65-F5344CB8AC3E}">
        <p14:creationId xmlns:p14="http://schemas.microsoft.com/office/powerpoint/2010/main" val="2980367304"/>
      </p:ext>
    </p:extLst>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6478" y="609600"/>
            <a:ext cx="11941791" cy="1326321"/>
          </a:xfrm>
        </p:spPr>
        <p:txBody>
          <a:bodyPr/>
          <a:lstStyle/>
          <a:p>
            <a:r>
              <a:rPr lang="en-US" dirty="0" smtClean="0"/>
              <a:t>Has the child been on a clear liquid diet?</a:t>
            </a:r>
            <a:endParaRPr lang="en-US" dirty="0"/>
          </a:p>
        </p:txBody>
      </p:sp>
      <p:sp>
        <p:nvSpPr>
          <p:cNvPr id="3" name="Content Placeholder 2"/>
          <p:cNvSpPr>
            <a:spLocks noGrp="1"/>
          </p:cNvSpPr>
          <p:nvPr>
            <p:ph idx="1"/>
          </p:nvPr>
        </p:nvSpPr>
        <p:spPr/>
        <p:txBody>
          <a:bodyPr/>
          <a:lstStyle/>
          <a:p>
            <a:r>
              <a:rPr lang="en-US" dirty="0" smtClean="0"/>
              <a:t>Has the diarrhea improved?</a:t>
            </a:r>
          </a:p>
          <a:p>
            <a:pPr lvl="1"/>
            <a:r>
              <a:rPr lang="en-US" dirty="0" smtClean="0"/>
              <a:t>If the child is on a clear liquid diet but is still having diarrhea after 24 hours, set same-day appointment to see patient</a:t>
            </a:r>
            <a:endParaRPr lang="en-US" dirty="0"/>
          </a:p>
        </p:txBody>
      </p:sp>
    </p:spTree>
    <p:extLst>
      <p:ext uri="{BB962C8B-B14F-4D97-AF65-F5344CB8AC3E}">
        <p14:creationId xmlns:p14="http://schemas.microsoft.com/office/powerpoint/2010/main" val="897579006"/>
      </p:ext>
    </p:extLst>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Symptoms of dehydration</a:t>
            </a:r>
            <a:endParaRPr lang="en-US" dirty="0"/>
          </a:p>
        </p:txBody>
      </p:sp>
      <p:sp>
        <p:nvSpPr>
          <p:cNvPr id="3" name="Content Placeholder 2"/>
          <p:cNvSpPr>
            <a:spLocks noGrp="1"/>
          </p:cNvSpPr>
          <p:nvPr>
            <p:ph idx="1"/>
          </p:nvPr>
        </p:nvSpPr>
        <p:spPr/>
        <p:txBody>
          <a:bodyPr/>
          <a:lstStyle/>
          <a:p>
            <a:r>
              <a:rPr lang="en-US" b="1" dirty="0" smtClean="0"/>
              <a:t>CLASSIFICATION:</a:t>
            </a:r>
          </a:p>
          <a:p>
            <a:pPr lvl="1"/>
            <a:r>
              <a:rPr lang="en-US" dirty="0" smtClean="0"/>
              <a:t>Eyeballs sunken</a:t>
            </a:r>
          </a:p>
          <a:p>
            <a:pPr lvl="1"/>
            <a:r>
              <a:rPr lang="en-US" dirty="0" smtClean="0"/>
              <a:t>Inner cheek and tongue are dry</a:t>
            </a:r>
          </a:p>
          <a:p>
            <a:pPr lvl="1"/>
            <a:r>
              <a:rPr lang="en-US" dirty="0" smtClean="0"/>
              <a:t>No urine for 8-10 hours</a:t>
            </a:r>
          </a:p>
          <a:p>
            <a:pPr lvl="1"/>
            <a:r>
              <a:rPr lang="en-US" dirty="0" smtClean="0"/>
              <a:t>Crying produces no tears</a:t>
            </a:r>
          </a:p>
          <a:p>
            <a:pPr lvl="1"/>
            <a:r>
              <a:rPr lang="en-US" dirty="0" smtClean="0"/>
              <a:t>Listless</a:t>
            </a:r>
          </a:p>
        </p:txBody>
      </p:sp>
    </p:spTree>
    <p:extLst>
      <p:ext uri="{BB962C8B-B14F-4D97-AF65-F5344CB8AC3E}">
        <p14:creationId xmlns:p14="http://schemas.microsoft.com/office/powerpoint/2010/main" val="414742298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amask">
  <a:themeElements>
    <a:clrScheme name="Damask">
      <a:dk1>
        <a:sysClr val="windowText" lastClr="000000"/>
      </a:dk1>
      <a:lt1>
        <a:sysClr val="window" lastClr="FFFFFF"/>
      </a:lt1>
      <a:dk2>
        <a:srgbClr val="2A5B7F"/>
      </a:dk2>
      <a:lt2>
        <a:srgbClr val="ABDAFC"/>
      </a:lt2>
      <a:accent1>
        <a:srgbClr val="9EC544"/>
      </a:accent1>
      <a:accent2>
        <a:srgbClr val="50BEA3"/>
      </a:accent2>
      <a:accent3>
        <a:srgbClr val="4A9CCC"/>
      </a:accent3>
      <a:accent4>
        <a:srgbClr val="9A66CA"/>
      </a:accent4>
      <a:accent5>
        <a:srgbClr val="C54F71"/>
      </a:accent5>
      <a:accent6>
        <a:srgbClr val="DE9C3C"/>
      </a:accent6>
      <a:hlink>
        <a:srgbClr val="6BA9DA"/>
      </a:hlink>
      <a:folHlink>
        <a:srgbClr val="A0BCD3"/>
      </a:folHlink>
    </a:clrScheme>
    <a:fontScheme name="Damask">
      <a:majorFont>
        <a:latin typeface="Bookman Old Style" panose="0205060405050502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Rockwell" panose="02060603020205020403"/>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amask">
      <a:fillStyleLst>
        <a:solidFill>
          <a:schemeClr val="phClr"/>
        </a:solidFill>
        <a:gradFill rotWithShape="1">
          <a:gsLst>
            <a:gs pos="0">
              <a:schemeClr val="phClr">
                <a:tint val="48000"/>
                <a:satMod val="105000"/>
                <a:lumMod val="110000"/>
              </a:schemeClr>
            </a:gs>
            <a:gs pos="100000">
              <a:schemeClr val="phClr">
                <a:tint val="78000"/>
                <a:satMod val="109000"/>
                <a:lumMod val="100000"/>
              </a:schemeClr>
            </a:gs>
          </a:gsLst>
          <a:lin ang="5400000" scaled="0"/>
        </a:gradFill>
        <a:gradFill rotWithShape="1">
          <a:gsLst>
            <a:gs pos="0">
              <a:schemeClr val="phClr">
                <a:tint val="94000"/>
                <a:satMod val="100000"/>
                <a:lumMod val="104000"/>
              </a:schemeClr>
            </a:gs>
            <a:gs pos="69000">
              <a:schemeClr val="phClr">
                <a:shade val="86000"/>
                <a:satMod val="130000"/>
                <a:lumMod val="102000"/>
              </a:schemeClr>
            </a:gs>
            <a:gs pos="100000">
              <a:schemeClr val="phClr">
                <a:shade val="72000"/>
                <a:satMod val="130000"/>
                <a:lumMod val="100000"/>
              </a:schemeClr>
            </a:gs>
          </a:gsLst>
          <a:lin ang="5400000" scaled="0"/>
        </a:gradFill>
      </a:fillStyleLst>
      <a:lnStyleLst>
        <a:ln w="12700"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50800" dist="38100" dir="5400000" sy="96000" rotWithShape="0">
              <a:srgbClr val="000000">
                <a:alpha val="54000"/>
              </a:srgbClr>
            </a:outerShdw>
          </a:effectLst>
        </a:effectStyle>
        <a:effectStyle>
          <a:effectLst>
            <a:outerShdw blurRad="76200" dist="38100" dir="5400000" algn="ctr" rotWithShape="0">
              <a:srgbClr val="000000">
                <a:alpha val="76000"/>
              </a:srgbClr>
            </a:outerShdw>
          </a:effectLst>
          <a:scene3d>
            <a:camera prst="orthographicFront">
              <a:rot lat="0" lon="0" rev="0"/>
            </a:camera>
            <a:lightRig rig="balanced" dir="t"/>
          </a:scene3d>
          <a:sp3d prstMaterial="matte">
            <a:bevelT w="25400" h="25400" prst="relaxedInset"/>
          </a:sp3d>
        </a:effectStyle>
      </a:effectStyleLst>
      <a:bgFillStyleLst>
        <a:solidFill>
          <a:schemeClr val="phClr"/>
        </a:solidFill>
        <a:solidFill>
          <a:schemeClr val="phClr">
            <a:tint val="95000"/>
            <a:satMod val="170000"/>
          </a:schemeClr>
        </a:solidFill>
        <a:blipFill rotWithShape="1">
          <a:blip xmlns:r="http://schemas.openxmlformats.org/officeDocument/2006/relationships" r:embed="rId1">
            <a:duotone>
              <a:schemeClr val="phClr">
                <a:shade val="18000"/>
                <a:satMod val="160000"/>
                <a:lumMod val="28000"/>
              </a:schemeClr>
              <a:schemeClr val="phClr">
                <a:tint val="95000"/>
                <a:satMod val="160000"/>
                <a:lumMod val="116000"/>
              </a:schemeClr>
            </a:duotone>
          </a:blip>
          <a:stretch/>
        </a:blipFill>
      </a:bgFillStyleLst>
    </a:fmtScheme>
  </a:themeElements>
  <a:objectDefaults/>
  <a:extraClrSchemeLst/>
  <a:extLst>
    <a:ext uri="{05A4C25C-085E-4340-85A3-A5531E510DB2}">
      <thm15:themeFamily xmlns:thm15="http://schemas.microsoft.com/office/thememl/2012/main" name="Damask" id="{F9A299A0-33D0-4E0F-9F3F-7163E3744208}" vid="{746EEEEA-FB6A-406B-B510-531588D54811}"/>
    </a:ext>
  </a:extLst>
</a:theme>
</file>

<file path=docProps/app.xml><?xml version="1.0" encoding="utf-8"?>
<Properties xmlns="http://schemas.openxmlformats.org/officeDocument/2006/extended-properties" xmlns:vt="http://schemas.openxmlformats.org/officeDocument/2006/docPropsVTypes">
  <Template>Damask</Template>
  <TotalTime>638</TotalTime>
  <Words>8860</Words>
  <Application>Microsoft Office PowerPoint</Application>
  <PresentationFormat>Widescreen</PresentationFormat>
  <Paragraphs>889</Paragraphs>
  <Slides>237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237</vt:i4>
      </vt:variant>
    </vt:vector>
  </HeadingPairs>
  <TitlesOfParts>
    <vt:vector size="241" baseType="lpstr">
      <vt:lpstr>Arial</vt:lpstr>
      <vt:lpstr>Bookman Old Style</vt:lpstr>
      <vt:lpstr>Rockwell</vt:lpstr>
      <vt:lpstr>Damask</vt:lpstr>
      <vt:lpstr>Telephone Triage</vt:lpstr>
      <vt:lpstr>Nosebleed (epistaxis)</vt:lpstr>
      <vt:lpstr>Telephone Decision Guidelines </vt:lpstr>
      <vt:lpstr>PowerPoint Presentation</vt:lpstr>
      <vt:lpstr>PowerPoint Presentation</vt:lpstr>
      <vt:lpstr>PowerPoint Presentation</vt:lpstr>
      <vt:lpstr>PowerPoint Presentation</vt:lpstr>
      <vt:lpstr>Does the child have any other symptoms</vt:lpstr>
      <vt:lpstr>Telephone Interaction</vt:lpstr>
      <vt:lpstr>Parent Advisory Protocol</vt:lpstr>
      <vt:lpstr>Head Injury</vt:lpstr>
      <vt:lpstr>Telephone Decision Guidelines</vt:lpstr>
      <vt:lpstr>Has the child had other symptoms?</vt:lpstr>
      <vt:lpstr>Has any blood or fluid come from the child’s nose or ears?</vt:lpstr>
      <vt:lpstr>Has the child had a fever or stiff neck since the injury?</vt:lpstr>
      <vt:lpstr>Does the child have a headache?</vt:lpstr>
      <vt:lpstr>Did you see the accident?  How did it happen?</vt:lpstr>
      <vt:lpstr>Does the child show any evidence of another injury, such as a cut, abdominal pain, scrape, or not using arm or leg?</vt:lpstr>
      <vt:lpstr>Has the child had a head injury in the past?</vt:lpstr>
      <vt:lpstr>Parent Advisory protocol</vt:lpstr>
      <vt:lpstr>Headache</vt:lpstr>
      <vt:lpstr>Telephone Decision Guidelines</vt:lpstr>
      <vt:lpstr>Has the child had a head injury in the past?</vt:lpstr>
      <vt:lpstr>How often do the headaches occur?</vt:lpstr>
      <vt:lpstr>Are the headaches getting worse or better?</vt:lpstr>
      <vt:lpstr>Are you treating them with any medication?  Does it help?</vt:lpstr>
      <vt:lpstr>Has the child had a recent head injury?</vt:lpstr>
      <vt:lpstr>Is the child vomiting? Does vomiting occur in the early morning?</vt:lpstr>
      <vt:lpstr>Does the child seem anxious?</vt:lpstr>
      <vt:lpstr>Does the child have any other serious or chronic medical disorder?</vt:lpstr>
      <vt:lpstr>How long have the headaches been occurring?</vt:lpstr>
      <vt:lpstr>Earache</vt:lpstr>
      <vt:lpstr>How severe is the pain?</vt:lpstr>
      <vt:lpstr>Has the pain interfered with sleep?</vt:lpstr>
      <vt:lpstr>How have you been coping?</vt:lpstr>
      <vt:lpstr>Is there discharge/fluid from the ear?</vt:lpstr>
      <vt:lpstr>Does the child have a fever?</vt:lpstr>
      <vt:lpstr>How long has the pain lasted?</vt:lpstr>
      <vt:lpstr>Does the child do much swimming?</vt:lpstr>
      <vt:lpstr>Acute Otitis media</vt:lpstr>
      <vt:lpstr>Otitis Externa</vt:lpstr>
      <vt:lpstr>Otitis media with effusion</vt:lpstr>
      <vt:lpstr>Eye infection and inflammation</vt:lpstr>
      <vt:lpstr>Telephone Decision guidelines</vt:lpstr>
      <vt:lpstr>Does the child appear ill?</vt:lpstr>
      <vt:lpstr>Is the white of the eye very red?</vt:lpstr>
      <vt:lpstr>IS the eye swollen?</vt:lpstr>
      <vt:lpstr>Is there pain?</vt:lpstr>
      <vt:lpstr>How long have the eye symptoms been present?</vt:lpstr>
      <vt:lpstr>Is there a thick discharge or crust?</vt:lpstr>
      <vt:lpstr>Has  the child had this before (if eye has discharge)?</vt:lpstr>
      <vt:lpstr>Do the eyes itch?</vt:lpstr>
      <vt:lpstr>Are there other symptoms?</vt:lpstr>
      <vt:lpstr>Does the child have a stye or pimple at the base of an eyelash?</vt:lpstr>
      <vt:lpstr>Bacterial Conjunctivitis</vt:lpstr>
      <vt:lpstr>Viral conjunctivitis</vt:lpstr>
      <vt:lpstr>Allergic conjunctivitis</vt:lpstr>
      <vt:lpstr>Conjunctivitis of the newborn</vt:lpstr>
      <vt:lpstr>Nonspecific Redness</vt:lpstr>
      <vt:lpstr>Urinary Burning and frequency</vt:lpstr>
      <vt:lpstr>Telephone decision Guidelines</vt:lpstr>
      <vt:lpstr>Does the child have a fever?</vt:lpstr>
      <vt:lpstr>How long has the child had pain on urination?</vt:lpstr>
      <vt:lpstr>Has the child had a urinary tract infection in the past?</vt:lpstr>
      <vt:lpstr>Does the child have urinary frequency without pain?</vt:lpstr>
      <vt:lpstr>(Female) Is there vaginal discharge?</vt:lpstr>
      <vt:lpstr>(Female) Does the child have itching around rectum?</vt:lpstr>
      <vt:lpstr>Is there redness or irritation at tip of penis (for male) or near vagina (for female)?</vt:lpstr>
      <vt:lpstr>Does child bathe in bubble bath?</vt:lpstr>
      <vt:lpstr>UTI</vt:lpstr>
      <vt:lpstr>Painful Urination in males</vt:lpstr>
      <vt:lpstr>Frequency without dysuria</vt:lpstr>
      <vt:lpstr>Abdominal Pains – Under 2 Years Old</vt:lpstr>
      <vt:lpstr>Abdominal pains – over 2 years old</vt:lpstr>
      <vt:lpstr>Telephone triage tree</vt:lpstr>
      <vt:lpstr>Patient’s name, telephone number, age</vt:lpstr>
      <vt:lpstr>How severe is the pain? IS the child crying?</vt:lpstr>
      <vt:lpstr>Was there any accident in which the stomach area was hurt?</vt:lpstr>
      <vt:lpstr>Where is the pain located?</vt:lpstr>
      <vt:lpstr>Is the child acting ill?  Is the child playing or just lying around?</vt:lpstr>
      <vt:lpstr>Are there any associated symptoms?</vt:lpstr>
      <vt:lpstr>Is the pain constant or intermittent?</vt:lpstr>
      <vt:lpstr>Is the pain getting better or worse or is pain staying about the same?</vt:lpstr>
      <vt:lpstr>Do any other family members have similar abdominal pain, vomiting or diarrhea?</vt:lpstr>
      <vt:lpstr>How long has pain been present?</vt:lpstr>
      <vt:lpstr>What is the child’s usual state of health?</vt:lpstr>
      <vt:lpstr>Has the child been seen in the past for this problem?</vt:lpstr>
      <vt:lpstr>Diarrhea</vt:lpstr>
      <vt:lpstr>Patient’s name, telephone number, age</vt:lpstr>
      <vt:lpstr>How many diarrheal stools have there been?</vt:lpstr>
      <vt:lpstr>When did the child last urinate?  Is his/her mouth moist?  Other signs of dehydration?</vt:lpstr>
      <vt:lpstr>Is there blood or mucus in the stool?</vt:lpstr>
      <vt:lpstr>Does the child look unusually Ill?</vt:lpstr>
      <vt:lpstr>Is there vomiting or abdominal pain?</vt:lpstr>
      <vt:lpstr>Does the child have other symptoms?</vt:lpstr>
      <vt:lpstr>How long has diarrhea been present?</vt:lpstr>
      <vt:lpstr>What is the usual state of the child’s health?</vt:lpstr>
      <vt:lpstr>Has the child been on a clear liquid diet?</vt:lpstr>
      <vt:lpstr>Symptoms of dehydration</vt:lpstr>
      <vt:lpstr>Potential treatment:</vt:lpstr>
      <vt:lpstr>Constipation</vt:lpstr>
      <vt:lpstr>Telephone decision guidelines</vt:lpstr>
      <vt:lpstr>Does child strain when having a bowel movement?</vt:lpstr>
      <vt:lpstr>Is there blood in the stool?</vt:lpstr>
      <vt:lpstr>Are you breastfeeding this child?</vt:lpstr>
      <vt:lpstr>Does this problem keep recurring?</vt:lpstr>
      <vt:lpstr>Is there recurring fecal soiling of child’s underwear?</vt:lpstr>
      <vt:lpstr>Colds</vt:lpstr>
      <vt:lpstr>Telephone decision Guidelines</vt:lpstr>
      <vt:lpstr>How long has the cold been present?</vt:lpstr>
      <vt:lpstr>Does your child have any other serious or chronic medical disorders?</vt:lpstr>
      <vt:lpstr>Are there any other symptoms?</vt:lpstr>
      <vt:lpstr>Asthma</vt:lpstr>
      <vt:lpstr>Telephone decision Guidelines</vt:lpstr>
      <vt:lpstr>Is the child having trouble Breathing?</vt:lpstr>
      <vt:lpstr>Do you have a peak flow meter?</vt:lpstr>
      <vt:lpstr>Has the child been hospitalized or seen in the emergency room for asthma in the past year?</vt:lpstr>
      <vt:lpstr>Has steroid medication (such as prednisone [Prelone]) been prescribed for the child in the past year?</vt:lpstr>
      <vt:lpstr>How long has the child been coughing?</vt:lpstr>
      <vt:lpstr>Describe the child’s breathing</vt:lpstr>
      <vt:lpstr>Describe the child’s symptoms (in a child not previously diagnosed with asthma).</vt:lpstr>
      <vt:lpstr>Croup</vt:lpstr>
      <vt:lpstr>Telephone decision guidelines</vt:lpstr>
      <vt:lpstr>Do the child’s lips or skin look bluish?</vt:lpstr>
      <vt:lpstr>Is the child drooling or having difficulty swallowing?</vt:lpstr>
      <vt:lpstr>Has the child choked on something that could have stuck in the throat?</vt:lpstr>
      <vt:lpstr>Does the child make a loud noise when breathing?</vt:lpstr>
      <vt:lpstr>Is the child’s chest caving in when breathing?</vt:lpstr>
      <vt:lpstr>Are there any other symptoms?</vt:lpstr>
      <vt:lpstr>IS the child lethargic or not drinking fluids well?</vt:lpstr>
      <vt:lpstr>Does the child have any other serious chronic illness?</vt:lpstr>
      <vt:lpstr>Viral Croup</vt:lpstr>
      <vt:lpstr>Epiglottis</vt:lpstr>
      <vt:lpstr>Spasmodic (midnight) croup</vt:lpstr>
      <vt:lpstr>Foreign body croup</vt:lpstr>
      <vt:lpstr>Sore throat</vt:lpstr>
      <vt:lpstr>Telephone decision guidelines</vt:lpstr>
      <vt:lpstr>Is the child drooling or having difficulty breathing?</vt:lpstr>
      <vt:lpstr>Is the child acting particularly ill?</vt:lpstr>
      <vt:lpstr>Does the child have a stiff neck?</vt:lpstr>
      <vt:lpstr>Does the child have a rash, headache, or stomachache?</vt:lpstr>
      <vt:lpstr>Is the pain severe?</vt:lpstr>
      <vt:lpstr>Does the child have any serious or chronic illness?</vt:lpstr>
      <vt:lpstr>IF the child has a rash, does it resemble a sunburn?</vt:lpstr>
      <vt:lpstr>Has the child had many sore throats or strep infections before?</vt:lpstr>
      <vt:lpstr>How long has the child had the sore throat?</vt:lpstr>
      <vt:lpstr>Does the child have a fever?</vt:lpstr>
      <vt:lpstr>Are the glands in the neck tender or swollen?</vt:lpstr>
      <vt:lpstr>Rashes</vt:lpstr>
      <vt:lpstr>Telephone decision guidelines</vt:lpstr>
      <vt:lpstr>Please Describe the Rash</vt:lpstr>
      <vt:lpstr>Any associated symptoms?</vt:lpstr>
      <vt:lpstr>Chickenpox (next 3 slides)</vt:lpstr>
      <vt:lpstr>Does the child appear very ill?</vt:lpstr>
      <vt:lpstr>Does the blister appear very red and rapidly enlarging, with increasing amounts of pain?</vt:lpstr>
      <vt:lpstr>Diaper Rash</vt:lpstr>
      <vt:lpstr>Drug Rashes</vt:lpstr>
      <vt:lpstr>Diaper rash</vt:lpstr>
      <vt:lpstr>Chickenpox</vt:lpstr>
      <vt:lpstr>Chickenpox</vt:lpstr>
      <vt:lpstr>Potential treatment by physician:</vt:lpstr>
      <vt:lpstr>Warts</vt:lpstr>
      <vt:lpstr>Scarlatina</vt:lpstr>
      <vt:lpstr>Poison ivy</vt:lpstr>
      <vt:lpstr>Petechiae</vt:lpstr>
      <vt:lpstr>Impetigo</vt:lpstr>
      <vt:lpstr>Eczema/Atopic Dermatitis</vt:lpstr>
      <vt:lpstr>Animal Bites</vt:lpstr>
      <vt:lpstr>Telephone decision guidelines</vt:lpstr>
      <vt:lpstr>Was the bite unprovoked, or was the child playing with the animal?</vt:lpstr>
      <vt:lpstr>How severe is the injury?</vt:lpstr>
      <vt:lpstr>If the animal was a pet, has it been immunized for rabies?</vt:lpstr>
      <vt:lpstr>When did the bite occur?</vt:lpstr>
      <vt:lpstr>Has the child been immunized for tetanus?</vt:lpstr>
      <vt:lpstr>Tetanus immunization</vt:lpstr>
      <vt:lpstr>Local Skin infection</vt:lpstr>
      <vt:lpstr>RABIES</vt:lpstr>
      <vt:lpstr>Strains and sprains</vt:lpstr>
      <vt:lpstr>Telephone decision guidelines</vt:lpstr>
      <vt:lpstr>Is the area swollen, red or warm?</vt:lpstr>
      <vt:lpstr>Does the child have a fever or appear ill?</vt:lpstr>
      <vt:lpstr>Insect Bites and Stings</vt:lpstr>
      <vt:lpstr>Telephone decision guidelines</vt:lpstr>
      <vt:lpstr>Did you see what bit the child?</vt:lpstr>
      <vt:lpstr>Has the child had a serious local allergic reaction to an insect bite before?</vt:lpstr>
      <vt:lpstr>How long ago was the bite?</vt:lpstr>
      <vt:lpstr>Is the child acting ill?</vt:lpstr>
      <vt:lpstr>If the child was bitten by a tick more than 24 hours ago…</vt:lpstr>
      <vt:lpstr>If the insect was a tick, is the tick embedded in the skin?</vt:lpstr>
      <vt:lpstr>Is the area around the bite red, very swollen, or itchy?</vt:lpstr>
      <vt:lpstr>Does the bite look infected?</vt:lpstr>
      <vt:lpstr>Wounds</vt:lpstr>
      <vt:lpstr>Telephone decision guidelines</vt:lpstr>
      <vt:lpstr>Is the wound still bleeding?</vt:lpstr>
      <vt:lpstr>Puncture wound (next 7 slides)</vt:lpstr>
      <vt:lpstr>Is the wound very deep?</vt:lpstr>
      <vt:lpstr>Is foreign matter visible in the wound?</vt:lpstr>
      <vt:lpstr>Puncture and Lacerations (next 4 slides)</vt:lpstr>
      <vt:lpstr>Has the child had the complete primary series of tetanus shots (3+)?</vt:lpstr>
      <vt:lpstr>Have you cleaned the wound thoroughly?</vt:lpstr>
      <vt:lpstr>Laceration (cut)</vt:lpstr>
      <vt:lpstr>Fever</vt:lpstr>
      <vt:lpstr>Telephone decision Guidelines</vt:lpstr>
      <vt:lpstr>How is the child acting?</vt:lpstr>
      <vt:lpstr>Has child ever had convulsion(s)?</vt:lpstr>
      <vt:lpstr>How long has fever been present?</vt:lpstr>
      <vt:lpstr>Are there any other symptoms?</vt:lpstr>
      <vt:lpstr>What is child’s usual state of health?</vt:lpstr>
      <vt:lpstr>Burns and SunBurns</vt:lpstr>
      <vt:lpstr>SUnburn</vt:lpstr>
      <vt:lpstr>DEGREES</vt:lpstr>
      <vt:lpstr>Burns and Sunburns</vt:lpstr>
      <vt:lpstr>Telephone decision guidelines</vt:lpstr>
      <vt:lpstr>What does burned area look like?</vt:lpstr>
      <vt:lpstr>How did the burn happen?</vt:lpstr>
      <vt:lpstr>What part of body is burned?</vt:lpstr>
      <vt:lpstr>Is child crying/in pain?</vt:lpstr>
      <vt:lpstr>Does child have fever/appear ill?</vt:lpstr>
      <vt:lpstr>Vomiting</vt:lpstr>
      <vt:lpstr>Telephone decision guidelines</vt:lpstr>
      <vt:lpstr>Does child seem abnormally ill?</vt:lpstr>
      <vt:lpstr>Does child seem dehydrated?</vt:lpstr>
      <vt:lpstr>Does child have other symptoms?</vt:lpstr>
      <vt:lpstr>How long has child been vomiting?</vt:lpstr>
      <vt:lpstr>How many times has child vomited?</vt:lpstr>
      <vt:lpstr>Does child have any serious/chronic illness?</vt:lpstr>
      <vt:lpstr>IS child receiving any medication?</vt:lpstr>
      <vt:lpstr>Symptoms of dehydration</vt:lpstr>
      <vt:lpstr>poisoning</vt:lpstr>
      <vt:lpstr>Telephone Decision Guidelines</vt:lpstr>
      <vt:lpstr>How much time has passed since ingestion?</vt:lpstr>
      <vt:lpstr>What is nature of substance ingested (trade and/or generic name)?</vt:lpstr>
      <vt:lpstr>Nature of substance continued…</vt:lpstr>
      <vt:lpstr>Has vomiting already taken place?</vt:lpstr>
      <vt:lpstr>What information is offered on the label of the substance (1st aid antidotes, etc.)?</vt:lpstr>
      <vt:lpstr>Has caller contacted Poison Control Center Yet?</vt:lpstr>
      <vt:lpstr>Citation</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Telephone Triage</dc:title>
  <dc:creator>Jennifer M. Clark</dc:creator>
  <cp:lastModifiedBy>Jennifer M. Clark</cp:lastModifiedBy>
  <cp:revision>50</cp:revision>
  <dcterms:created xsi:type="dcterms:W3CDTF">2014-11-13T22:27:55Z</dcterms:created>
  <dcterms:modified xsi:type="dcterms:W3CDTF">2014-11-17T19:00:32Z</dcterms:modified>
</cp:coreProperties>
</file>

<file path=docProps/thumbnail.jpeg>
</file>