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1" r:id="rId4"/>
    <p:sldId id="258" r:id="rId5"/>
    <p:sldId id="259" r:id="rId6"/>
    <p:sldId id="260" r:id="rId7"/>
    <p:sldId id="266" r:id="rId8"/>
    <p:sldId id="262" r:id="rId9"/>
    <p:sldId id="263" r:id="rId10"/>
    <p:sldId id="264" r:id="rId11"/>
    <p:sldId id="265" r:id="rId12"/>
    <p:sldId id="267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8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dirty="0"/>
              <a:pPr/>
              <a:t>11/10/2014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3" r:id="rId9"/>
    <p:sldLayoutId id="2147483657" r:id="rId10"/>
    <p:sldLayoutId id="2147483666" r:id="rId11"/>
    <p:sldLayoutId id="2147483661" r:id="rId12"/>
    <p:sldLayoutId id="2147483658" r:id="rId13"/>
    <p:sldLayoutId id="2147483659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Telephone Skills for the Coding and Reimbursement Specialist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65942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 For Phone Calls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635000" y="2260600"/>
            <a:ext cx="113538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eriod"/>
            </a:pPr>
            <a:r>
              <a:rPr lang="en-US" sz="2400" dirty="0" smtClean="0"/>
              <a:t>Know how to differentiate between emergency calls and issues that need appointments.</a:t>
            </a:r>
          </a:p>
          <a:p>
            <a:pPr marL="342900" indent="-342900">
              <a:buAutoNum type="arabicPeriod"/>
            </a:pPr>
            <a:r>
              <a:rPr lang="en-US" sz="2400" dirty="0" smtClean="0"/>
              <a:t>Learn how to set appointments and keep up with fast-paced call volume, if needed and applicable.</a:t>
            </a:r>
          </a:p>
          <a:p>
            <a:pPr marL="342900" indent="-342900">
              <a:buAutoNum type="arabicPeriod"/>
            </a:pPr>
            <a:r>
              <a:rPr lang="en-US" sz="2400" dirty="0" smtClean="0"/>
              <a:t>Learn how to react to acute emergency situations.</a:t>
            </a:r>
          </a:p>
          <a:p>
            <a:pPr marL="342900" indent="-342900">
              <a:buAutoNum type="arabicPeriod"/>
            </a:pPr>
            <a:r>
              <a:rPr lang="en-US" sz="2400" dirty="0" smtClean="0"/>
              <a:t>Learn how to work with the angry/upset patients.</a:t>
            </a:r>
          </a:p>
          <a:p>
            <a:pPr marL="342900" indent="-342900">
              <a:buAutoNum type="arabicPeriod"/>
            </a:pPr>
            <a:r>
              <a:rPr lang="en-US" sz="2400" dirty="0" smtClean="0"/>
              <a:t>Become fully informed on how to refer callers for administrative concerns: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 smtClean="0"/>
              <a:t>Referrals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 smtClean="0"/>
              <a:t>Refills for prescriptions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 smtClean="0"/>
              <a:t>Health education info (i.e. immunization schedules, etc.)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 smtClean="0"/>
              <a:t>Lab result requests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51093788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4 – Continuing Education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10000" y="2184400"/>
            <a:ext cx="99596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/>
              <a:t>Objectives:</a:t>
            </a:r>
          </a:p>
          <a:p>
            <a:endParaRPr lang="en-US" sz="4000" dirty="0"/>
          </a:p>
          <a:p>
            <a:r>
              <a:rPr lang="en-US" sz="4000" dirty="0" smtClean="0"/>
              <a:t>Health care personnel should follow up on outside reading/studying on subjects that will make them a more productive and useful member of the team in any situation.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03973261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Citation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927100" y="2476500"/>
            <a:ext cx="744146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Excerpts taken from Dr. Harvey P. Katz’s second edition textbook,</a:t>
            </a:r>
          </a:p>
          <a:p>
            <a:r>
              <a:rPr lang="en-US" dirty="0" smtClean="0"/>
              <a:t>	</a:t>
            </a:r>
            <a:r>
              <a:rPr lang="en-US" i="1" dirty="0" smtClean="0"/>
              <a:t>Telephone Medicine: Triage and Training </a:t>
            </a:r>
            <a:r>
              <a:rPr lang="en-US" i="1" smtClean="0"/>
              <a:t>for Primary Care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2885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1292712"/>
          </a:xfrm>
        </p:spPr>
        <p:txBody>
          <a:bodyPr/>
          <a:lstStyle/>
          <a:p>
            <a:pPr algn="ctr"/>
            <a:r>
              <a:rPr lang="en-US" dirty="0" smtClean="0"/>
              <a:t>A 4-Step Approach to Improving Telephone Relationships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1016000" y="3848100"/>
            <a:ext cx="949170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Focusing on People, Policies, and Systems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5652761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Step 1 – Telephone Etiquette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523498" y="2349500"/>
            <a:ext cx="108585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REMEMBER:</a:t>
            </a:r>
          </a:p>
          <a:p>
            <a:endParaRPr lang="en-US" sz="36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YOU are representing your office every time you pick up the phone.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Enunciate and be expressive!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Live the golden rule when representing the office, no matter what the situation.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481828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95300" y="698500"/>
            <a:ext cx="11480800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Answer the phone within 3 rings.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Resist the urge to put the patient on hold.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If you must put them on hold, explain why.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Get patient number and offer to call them back if the wait will be long.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Transfer the caller to someone else who can help answer their questions.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Be empathetic and maintain confidentiality.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Listen carefully, even and perhaps especially when the caller is frustrated/upset</a:t>
            </a:r>
            <a:r>
              <a:rPr lang="en-US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301886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2 – The Phone Call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635000" y="2336800"/>
            <a:ext cx="1101090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The Greeting Should…</a:t>
            </a:r>
          </a:p>
          <a:p>
            <a:pPr marL="342900" indent="-342900">
              <a:buAutoNum type="arabicPeriod"/>
            </a:pPr>
            <a:r>
              <a:rPr lang="en-US" sz="3600" dirty="0" smtClean="0"/>
              <a:t>Be Positive – Express a friendly introduction like “Good morning”</a:t>
            </a:r>
          </a:p>
          <a:p>
            <a:pPr marL="342900" indent="-342900">
              <a:buAutoNum type="arabicPeriod"/>
            </a:pPr>
            <a:r>
              <a:rPr lang="en-US" sz="3600" dirty="0" smtClean="0"/>
              <a:t>Identify the department</a:t>
            </a:r>
          </a:p>
          <a:p>
            <a:pPr marL="342900" indent="-342900">
              <a:buAutoNum type="arabicPeriod"/>
            </a:pPr>
            <a:r>
              <a:rPr lang="en-US" sz="3600" dirty="0" smtClean="0"/>
              <a:t>Introduce yourself</a:t>
            </a:r>
          </a:p>
          <a:p>
            <a:pPr marL="342900" indent="-342900">
              <a:buAutoNum type="arabicPeriod"/>
            </a:pPr>
            <a:r>
              <a:rPr lang="en-US" sz="3600" dirty="0" smtClean="0"/>
              <a:t>Ask how you can be of service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2061218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Methods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774700" y="2578100"/>
            <a:ext cx="11252200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The Call Should…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4400" dirty="0" smtClean="0"/>
              <a:t>Collect relevant information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4400" dirty="0" smtClean="0"/>
              <a:t>Ask open vs. closed ended questions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4400" dirty="0" smtClean="0"/>
              <a:t>Provide knowledge while guiding the conversation with the caller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229820898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Closing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685800" y="2362200"/>
            <a:ext cx="112903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The Closing Should…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Close with an offer of assistance.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Take a message for a call-back, if necessary.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Refer the caller to proper source-department, person, area, ER, </a:t>
            </a:r>
            <a:r>
              <a:rPr lang="en-US" sz="3600" dirty="0" err="1" smtClean="0"/>
              <a:t>etc</a:t>
            </a:r>
            <a:r>
              <a:rPr lang="en-US" sz="3600" dirty="0" smtClean="0"/>
              <a:t>, if necessary.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3600" dirty="0" smtClean="0"/>
              <a:t>ALWAYS follow through with promised call-backs, etc.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7609465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3 – Respond Appropriately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654049" y="3327400"/>
            <a:ext cx="108839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 smtClean="0"/>
              <a:t>You answered the phone, now what do you do?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8452848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 Urgency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93701" y="2260600"/>
            <a:ext cx="116332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Every time a phone is answered in a medial facility, there is potential that an assessment must be made.  Health care personnel no matter their role are often required to distinguish between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Real emergencies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Issues that require an appointment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Issues that can be remedied with other resources</a:t>
            </a:r>
          </a:p>
          <a:p>
            <a:endParaRPr lang="en-US" dirty="0"/>
          </a:p>
          <a:p>
            <a:r>
              <a:rPr lang="en-US" dirty="0" smtClean="0"/>
              <a:t>If appointment is needed, health care personnel need to determine the urgency: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dirty="0" smtClean="0"/>
              <a:t>Immediately – emergency; call EMS/911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dirty="0" smtClean="0"/>
              <a:t>Same day – within 8 hours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dirty="0" smtClean="0"/>
              <a:t>Future date – within 3 days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dirty="0" smtClean="0"/>
              <a:t>Future date – in 4+ days</a:t>
            </a:r>
          </a:p>
          <a:p>
            <a:r>
              <a:rPr lang="en-US" dirty="0" smtClean="0"/>
              <a:t>Health care personnel should be able to safely, efficiently, and accurately provide the caller with necessary information based on set protocols.</a:t>
            </a:r>
          </a:p>
          <a:p>
            <a:endParaRPr lang="en-US" dirty="0"/>
          </a:p>
          <a:p>
            <a:r>
              <a:rPr lang="en-US" dirty="0" smtClean="0"/>
              <a:t>Health care personnel voice and behavior over telephone represents the medical program to the patient – be careful what you say and how you say it!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606439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Quotable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00C6BB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TC103457503[[fn=Quotable]]</Template>
  <TotalTime>35</TotalTime>
  <Words>536</Words>
  <Application>Microsoft Office PowerPoint</Application>
  <PresentationFormat>Widescreen</PresentationFormat>
  <Paragraphs>66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6" baseType="lpstr">
      <vt:lpstr>Arial</vt:lpstr>
      <vt:lpstr>Century Gothic</vt:lpstr>
      <vt:lpstr>Wingdings 2</vt:lpstr>
      <vt:lpstr>Quotable</vt:lpstr>
      <vt:lpstr>Telephone Skills for the Coding and Reimbursement Specialist</vt:lpstr>
      <vt:lpstr>A 4-Step Approach to Improving Telephone Relationships</vt:lpstr>
      <vt:lpstr>Step 1 – Telephone Etiquette</vt:lpstr>
      <vt:lpstr>PowerPoint Presentation</vt:lpstr>
      <vt:lpstr>Step 2 – The Phone Call</vt:lpstr>
      <vt:lpstr>Methods</vt:lpstr>
      <vt:lpstr>The Closing</vt:lpstr>
      <vt:lpstr>Step 3 – Respond Appropriately</vt:lpstr>
      <vt:lpstr>Assess Urgency</vt:lpstr>
      <vt:lpstr>Objectives For Phone Calls</vt:lpstr>
      <vt:lpstr>Step 4 – Continuing Education</vt:lpstr>
      <vt:lpstr>Citation</vt:lpstr>
    </vt:vector>
  </TitlesOfParts>
  <Company>LBCC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Telephone Skills for the Coding and Reimbursement Specialist</dc:title>
  <dc:creator>Jennifer M. Clark</dc:creator>
  <cp:lastModifiedBy>Jennifer M. Clark</cp:lastModifiedBy>
  <cp:revision>5</cp:revision>
  <dcterms:created xsi:type="dcterms:W3CDTF">2014-11-10T20:05:29Z</dcterms:created>
  <dcterms:modified xsi:type="dcterms:W3CDTF">2014-11-10T20:41:13Z</dcterms:modified>
</cp:coreProperties>
</file>

<file path=docProps/thumbnail.jpeg>
</file>