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34" autoAdjust="0"/>
    <p:restoredTop sz="94660"/>
  </p:normalViewPr>
  <p:slideViewPr>
    <p:cSldViewPr snapToGrid="0">
      <p:cViewPr varScale="1">
        <p:scale>
          <a:sx n="70" d="100"/>
          <a:sy n="70" d="100"/>
        </p:scale>
        <p:origin x="72" y="8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069CB8-F204-4D06-B913-C5A26A89888A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6E300-0A13-4A81-945A-7333C271A069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71962-1EA4-46E7-BCB0-F36CE46D1A59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BB376-B19C-488D-ABEB-03C7E6E9E3E0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637A9-119A-49DA-BD12-AAC58B377D80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F077B-A50F-4D64-8574-E2D6A98A5553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9E2A62-1983-43A1-A163-D8AA46534C80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F3E3B-34E3-4345-B2A1-994B83598A9C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16C96-82A1-4D77-8ADA-627AC6FE3D65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02C1E-28F2-47E9-802D-339E64E2F920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24271A48-F18A-45B3-BC05-1E27DA3F88AF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B747F8-9654-4282-85D2-65F41AAE7A75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5DC5B261-8843-42D1-AAFC-05E20E2D9B97}" type="datetimeFigureOut">
              <a:rPr lang="en-US" dirty="0"/>
              <a:t>11/18/2014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Patient Education and Billing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64687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Billing for Patient Education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With changes in health care reform, patient education is becoming a part of the “holistic” approach to patient care. </a:t>
            </a:r>
          </a:p>
          <a:p>
            <a:r>
              <a:rPr lang="en-US" dirty="0" smtClean="0"/>
              <a:t>A Crucial component of providing patient education is providing documentation of the education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77591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there is documentation of patient education occurring, it is possible that a practitioner can “bill” for that service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01904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Billing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“where counseling and/or coordination of care dominates (more than 50%) the face-to-face physician/patient and/or family encounter, then time is considered the key or controlling factor for a particular level-of-service”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29200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Activities that Could be Considered for “Education” Billing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Discussion with the patient and/or family concerning one or more of the following:</a:t>
            </a:r>
          </a:p>
          <a:p>
            <a:pPr marL="544068" lvl="1" indent="-342900">
              <a:buFont typeface="+mj-lt"/>
              <a:buAutoNum type="arabicPeriod"/>
            </a:pPr>
            <a:r>
              <a:rPr lang="en-US" dirty="0" smtClean="0"/>
              <a:t>Diagnostic results, impressions and/or recommended studies</a:t>
            </a:r>
          </a:p>
          <a:p>
            <a:pPr marL="544068" lvl="1" indent="-342900">
              <a:buFont typeface="+mj-lt"/>
              <a:buAutoNum type="arabicPeriod"/>
            </a:pPr>
            <a:r>
              <a:rPr lang="en-US" dirty="0" smtClean="0"/>
              <a:t>Prognosis; risks and benefits of management/treatment options</a:t>
            </a:r>
          </a:p>
          <a:p>
            <a:pPr marL="544068" lvl="1" indent="-342900">
              <a:buFont typeface="+mj-lt"/>
              <a:buAutoNum type="arabicPeriod"/>
            </a:pPr>
            <a:r>
              <a:rPr lang="en-US" dirty="0" smtClean="0"/>
              <a:t>Instructions for management/treatment or follow-up</a:t>
            </a:r>
          </a:p>
          <a:p>
            <a:pPr marL="544068" lvl="1" indent="-342900">
              <a:buFont typeface="+mj-lt"/>
              <a:buAutoNum type="arabicPeriod"/>
            </a:pPr>
            <a:r>
              <a:rPr lang="en-US" dirty="0" smtClean="0"/>
              <a:t>Importance of compliance with chosen management options</a:t>
            </a:r>
          </a:p>
          <a:p>
            <a:pPr marL="544068" lvl="1" indent="-342900">
              <a:buFont typeface="+mj-lt"/>
              <a:buAutoNum type="arabicPeriod"/>
            </a:pPr>
            <a:r>
              <a:rPr lang="en-US" dirty="0" smtClean="0"/>
              <a:t>Risk reduction – patient and </a:t>
            </a:r>
            <a:r>
              <a:rPr lang="en-US" smtClean="0"/>
              <a:t>family education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4178463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rgbClr val="FFFFFF"/>
      </a:lt1>
      <a:dk2>
        <a:srgbClr val="46464A"/>
      </a:dk2>
      <a:lt2>
        <a:srgbClr val="D1D9E1"/>
      </a:lt2>
      <a:accent1>
        <a:srgbClr val="6F6F74"/>
      </a:accent1>
      <a:accent2>
        <a:srgbClr val="A7B789"/>
      </a:accent2>
      <a:accent3>
        <a:srgbClr val="BEAE98"/>
      </a:accent3>
      <a:accent4>
        <a:srgbClr val="92A9B9"/>
      </a:accent4>
      <a:accent5>
        <a:srgbClr val="9C8265"/>
      </a:accent5>
      <a:accent6>
        <a:srgbClr val="8D6974"/>
      </a:accent6>
      <a:hlink>
        <a:srgbClr val="67AABF"/>
      </a:hlink>
      <a:folHlink>
        <a:srgbClr val="B1B5AB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BAB94BD4-5D6D-4148-AB57-A4CCF1FD4E0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12</TotalTime>
  <Words>160</Words>
  <Application>Microsoft Office PowerPoint</Application>
  <PresentationFormat>Widescreen</PresentationFormat>
  <Paragraphs>14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Calibri</vt:lpstr>
      <vt:lpstr>Calibri Light</vt:lpstr>
      <vt:lpstr>Retrospect</vt:lpstr>
      <vt:lpstr>Patient Education and Billing</vt:lpstr>
      <vt:lpstr>Billing for Patient Education</vt:lpstr>
      <vt:lpstr>PowerPoint Presentation</vt:lpstr>
      <vt:lpstr>Billing Definition</vt:lpstr>
      <vt:lpstr>Activities that Could be Considered for “Education” Billing</vt:lpstr>
    </vt:vector>
  </TitlesOfParts>
  <Company>LBCC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Patient Education and Billing</dc:title>
  <dc:creator>Jennifer M. Clark</dc:creator>
  <cp:lastModifiedBy>Jennifer M. Clark</cp:lastModifiedBy>
  <cp:revision>2</cp:revision>
  <dcterms:created xsi:type="dcterms:W3CDTF">2014-11-18T16:16:19Z</dcterms:created>
  <dcterms:modified xsi:type="dcterms:W3CDTF">2014-11-18T16:28:38Z</dcterms:modified>
</cp:coreProperties>
</file>

<file path=docProps/thumbnail.jpeg>
</file>