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Lst>
  <p:sldSz cx="9144000" cy="5143500" type="screen16x9"/>
  <p:notesSz cx="6858000" cy="9144000"/>
  <p:embeddedFontLst>
    <p:embeddedFont>
      <p:font typeface="Open Sans" panose="020B0604020202020204" charset="0"/>
      <p:regular r:id="rId25"/>
      <p:bold r:id="rId26"/>
      <p:italic r:id="rId27"/>
      <p:boldItalic r:id="rId28"/>
    </p:embeddedFont>
    <p:embeddedFont>
      <p:font typeface="Economica" panose="020B0604020202020204" charset="0"/>
      <p:regular r:id="rId29"/>
      <p:bold r:id="rId30"/>
      <p:italic r:id="rId31"/>
      <p:boldItalic r:id="rId32"/>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font" Target="fonts/font2.fntdata"/><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font" Target="fonts/font1.fntdata"/><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5.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32" Type="http://schemas.openxmlformats.org/officeDocument/2006/relationships/font" Target="fonts/font8.fntdata"/><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4.fntdata"/><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font" Target="fonts/font7.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font" Target="fonts/font3.fntdata"/><Relationship Id="rId30" Type="http://schemas.openxmlformats.org/officeDocument/2006/relationships/font" Target="fonts/font6.fntdata"/><Relationship Id="rId35"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0" name="Shape 6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Shape 12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2" name="Shape 12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Shape 12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7" name="Shape 12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5"/>
        <p:cNvGrpSpPr/>
        <p:nvPr/>
      </p:nvGrpSpPr>
      <p:grpSpPr>
        <a:xfrm>
          <a:off x="0" y="0"/>
          <a:ext cx="0" cy="0"/>
          <a:chOff x="0" y="0"/>
          <a:chExt cx="0" cy="0"/>
        </a:xfrm>
      </p:grpSpPr>
      <p:sp>
        <p:nvSpPr>
          <p:cNvPr id="136" name="Shape 13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7" name="Shape 13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1"/>
        <p:cNvGrpSpPr/>
        <p:nvPr/>
      </p:nvGrpSpPr>
      <p:grpSpPr>
        <a:xfrm>
          <a:off x="0" y="0"/>
          <a:ext cx="0" cy="0"/>
          <a:chOff x="0" y="0"/>
          <a:chExt cx="0" cy="0"/>
        </a:xfrm>
      </p:grpSpPr>
      <p:sp>
        <p:nvSpPr>
          <p:cNvPr id="142" name="Shape 14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3" name="Shape 14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7"/>
        <p:cNvGrpSpPr/>
        <p:nvPr/>
      </p:nvGrpSpPr>
      <p:grpSpPr>
        <a:xfrm>
          <a:off x="0" y="0"/>
          <a:ext cx="0" cy="0"/>
          <a:chOff x="0" y="0"/>
          <a:chExt cx="0" cy="0"/>
        </a:xfrm>
      </p:grpSpPr>
      <p:sp>
        <p:nvSpPr>
          <p:cNvPr id="148" name="Shape 14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9" name="Shape 14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2"/>
        <p:cNvGrpSpPr/>
        <p:nvPr/>
      </p:nvGrpSpPr>
      <p:grpSpPr>
        <a:xfrm>
          <a:off x="0" y="0"/>
          <a:ext cx="0" cy="0"/>
          <a:chOff x="0" y="0"/>
          <a:chExt cx="0" cy="0"/>
        </a:xfrm>
      </p:grpSpPr>
      <p:sp>
        <p:nvSpPr>
          <p:cNvPr id="153" name="Shape 15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4" name="Shape 15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7"/>
        <p:cNvGrpSpPr/>
        <p:nvPr/>
      </p:nvGrpSpPr>
      <p:grpSpPr>
        <a:xfrm>
          <a:off x="0" y="0"/>
          <a:ext cx="0" cy="0"/>
          <a:chOff x="0" y="0"/>
          <a:chExt cx="0" cy="0"/>
        </a:xfrm>
      </p:grpSpPr>
      <p:sp>
        <p:nvSpPr>
          <p:cNvPr id="158" name="Shape 15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9" name="Shape 15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Shape 6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6" name="Shape 6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Shape 16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5" name="Shape 16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8"/>
        <p:cNvGrpSpPr/>
        <p:nvPr/>
      </p:nvGrpSpPr>
      <p:grpSpPr>
        <a:xfrm>
          <a:off x="0" y="0"/>
          <a:ext cx="0" cy="0"/>
          <a:chOff x="0" y="0"/>
          <a:chExt cx="0" cy="0"/>
        </a:xfrm>
      </p:grpSpPr>
      <p:sp>
        <p:nvSpPr>
          <p:cNvPr id="169" name="Shape 1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0" name="Shape 17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3"/>
        <p:cNvGrpSpPr/>
        <p:nvPr/>
      </p:nvGrpSpPr>
      <p:grpSpPr>
        <a:xfrm>
          <a:off x="0" y="0"/>
          <a:ext cx="0" cy="0"/>
          <a:chOff x="0" y="0"/>
          <a:chExt cx="0" cy="0"/>
        </a:xfrm>
      </p:grpSpPr>
      <p:sp>
        <p:nvSpPr>
          <p:cNvPr id="174" name="Shape 1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5" name="Shape 17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
        <p:cNvGrpSpPr/>
        <p:nvPr/>
      </p:nvGrpSpPr>
      <p:grpSpPr>
        <a:xfrm>
          <a:off x="0" y="0"/>
          <a:ext cx="0" cy="0"/>
          <a:chOff x="0" y="0"/>
          <a:chExt cx="0" cy="0"/>
        </a:xfrm>
      </p:grpSpPr>
      <p:sp>
        <p:nvSpPr>
          <p:cNvPr id="70" name="Shape 7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1" name="Shape 7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Shape 7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6" name="Shape 7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6"/>
        <p:cNvGrpSpPr/>
        <p:nvPr/>
      </p:nvGrpSpPr>
      <p:grpSpPr>
        <a:xfrm>
          <a:off x="0" y="0"/>
          <a:ext cx="0" cy="0"/>
          <a:chOff x="0" y="0"/>
          <a:chExt cx="0" cy="0"/>
        </a:xfrm>
      </p:grpSpPr>
      <p:sp>
        <p:nvSpPr>
          <p:cNvPr id="87" name="Shape 8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8" name="Shape 8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2"/>
        <p:cNvGrpSpPr/>
        <p:nvPr/>
      </p:nvGrpSpPr>
      <p:grpSpPr>
        <a:xfrm>
          <a:off x="0" y="0"/>
          <a:ext cx="0" cy="0"/>
          <a:chOff x="0" y="0"/>
          <a:chExt cx="0" cy="0"/>
        </a:xfrm>
      </p:grpSpPr>
      <p:sp>
        <p:nvSpPr>
          <p:cNvPr id="93" name="Shape 9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4" name="Shape 9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Shape 9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9" name="Shape 9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a:off x="2744012" y="756700"/>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1" name="Shape 11"/>
          <p:cNvSpPr/>
          <p:nvPr/>
        </p:nvSpPr>
        <p:spPr>
          <a:xfrm rot="10800000">
            <a:off x="5318350" y="32667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2" name="Shape 12"/>
          <p:cNvSpPr txBox="1">
            <a:spLocks noGrp="1"/>
          </p:cNvSpPr>
          <p:nvPr>
            <p:ph type="ctrTitle"/>
          </p:nvPr>
        </p:nvSpPr>
        <p:spPr>
          <a:xfrm>
            <a:off x="3044700" y="1444255"/>
            <a:ext cx="3054600" cy="1537199"/>
          </a:xfrm>
          <a:prstGeom prst="rect">
            <a:avLst/>
          </a:prstGeom>
        </p:spPr>
        <p:txBody>
          <a:bodyPr lIns="91425" tIns="91425" rIns="91425" bIns="91425" anchor="b"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3" name="Shape 13"/>
          <p:cNvSpPr txBox="1">
            <a:spLocks noGrp="1"/>
          </p:cNvSpPr>
          <p:nvPr>
            <p:ph type="subTitle" idx="1"/>
          </p:nvPr>
        </p:nvSpPr>
        <p:spPr>
          <a:xfrm>
            <a:off x="3044700" y="3116580"/>
            <a:ext cx="3054600" cy="7014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1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1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1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1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1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1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1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1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100">
                <a:latin typeface="Economica"/>
                <a:ea typeface="Economica"/>
                <a:cs typeface="Economica"/>
                <a:sym typeface="Economica"/>
              </a:defRPr>
            </a:lvl9pPr>
          </a:lstStyle>
          <a:p>
            <a:endParaRPr/>
          </a:p>
        </p:txBody>
      </p:sp>
      <p:sp>
        <p:nvSpPr>
          <p:cNvPr id="14" name="Shape 1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51"/>
        <p:cNvGrpSpPr/>
        <p:nvPr/>
      </p:nvGrpSpPr>
      <p:grpSpPr>
        <a:xfrm>
          <a:off x="0" y="0"/>
          <a:ext cx="0" cy="0"/>
          <a:chOff x="0" y="0"/>
          <a:chExt cx="0" cy="0"/>
        </a:xfrm>
      </p:grpSpPr>
      <p:sp>
        <p:nvSpPr>
          <p:cNvPr id="52" name="Shape 52"/>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3" name="Shape 53"/>
          <p:cNvSpPr txBox="1">
            <a:spLocks noGrp="1"/>
          </p:cNvSpPr>
          <p:nvPr>
            <p:ph type="title"/>
          </p:nvPr>
        </p:nvSpPr>
        <p:spPr>
          <a:xfrm>
            <a:off x="311700" y="957125"/>
            <a:ext cx="8520600" cy="2128800"/>
          </a:xfrm>
          <a:prstGeom prst="rect">
            <a:avLst/>
          </a:prstGeom>
        </p:spPr>
        <p:txBody>
          <a:bodyPr lIns="91425" tIns="91425" rIns="91425" bIns="91425" anchor="ctr" anchorCtr="0"/>
          <a:lstStyle>
            <a:lvl1pPr lvl="0" algn="ctr">
              <a:spcBef>
                <a:spcPts val="0"/>
              </a:spcBef>
              <a:buClr>
                <a:schemeClr val="lt2"/>
              </a:buClr>
              <a:buSzPct val="100000"/>
              <a:defRPr sz="16000">
                <a:solidFill>
                  <a:schemeClr val="lt2"/>
                </a:solidFill>
              </a:defRPr>
            </a:lvl1pPr>
            <a:lvl2pPr lvl="1" algn="ctr">
              <a:spcBef>
                <a:spcPts val="0"/>
              </a:spcBef>
              <a:buClr>
                <a:schemeClr val="lt2"/>
              </a:buClr>
              <a:buSzPct val="100000"/>
              <a:defRPr sz="16000">
                <a:solidFill>
                  <a:schemeClr val="lt2"/>
                </a:solidFill>
              </a:defRPr>
            </a:lvl2pPr>
            <a:lvl3pPr lvl="2" algn="ctr">
              <a:spcBef>
                <a:spcPts val="0"/>
              </a:spcBef>
              <a:buClr>
                <a:schemeClr val="lt2"/>
              </a:buClr>
              <a:buSzPct val="100000"/>
              <a:defRPr sz="16000">
                <a:solidFill>
                  <a:schemeClr val="lt2"/>
                </a:solidFill>
              </a:defRPr>
            </a:lvl3pPr>
            <a:lvl4pPr lvl="3" algn="ctr">
              <a:spcBef>
                <a:spcPts val="0"/>
              </a:spcBef>
              <a:buClr>
                <a:schemeClr val="lt2"/>
              </a:buClr>
              <a:buSzPct val="100000"/>
              <a:defRPr sz="16000">
                <a:solidFill>
                  <a:schemeClr val="lt2"/>
                </a:solidFill>
              </a:defRPr>
            </a:lvl4pPr>
            <a:lvl5pPr lvl="4" algn="ctr">
              <a:spcBef>
                <a:spcPts val="0"/>
              </a:spcBef>
              <a:buClr>
                <a:schemeClr val="lt2"/>
              </a:buClr>
              <a:buSzPct val="100000"/>
              <a:defRPr sz="16000">
                <a:solidFill>
                  <a:schemeClr val="lt2"/>
                </a:solidFill>
              </a:defRPr>
            </a:lvl5pPr>
            <a:lvl6pPr lvl="5" algn="ctr">
              <a:spcBef>
                <a:spcPts val="0"/>
              </a:spcBef>
              <a:buClr>
                <a:schemeClr val="lt2"/>
              </a:buClr>
              <a:buSzPct val="100000"/>
              <a:defRPr sz="16000">
                <a:solidFill>
                  <a:schemeClr val="lt2"/>
                </a:solidFill>
              </a:defRPr>
            </a:lvl6pPr>
            <a:lvl7pPr lvl="6" algn="ctr">
              <a:spcBef>
                <a:spcPts val="0"/>
              </a:spcBef>
              <a:buClr>
                <a:schemeClr val="lt2"/>
              </a:buClr>
              <a:buSzPct val="100000"/>
              <a:defRPr sz="16000">
                <a:solidFill>
                  <a:schemeClr val="lt2"/>
                </a:solidFill>
              </a:defRPr>
            </a:lvl7pPr>
            <a:lvl8pPr lvl="7" algn="ctr">
              <a:spcBef>
                <a:spcPts val="0"/>
              </a:spcBef>
              <a:buClr>
                <a:schemeClr val="lt2"/>
              </a:buClr>
              <a:buSzPct val="100000"/>
              <a:defRPr sz="16000">
                <a:solidFill>
                  <a:schemeClr val="lt2"/>
                </a:solidFill>
              </a:defRPr>
            </a:lvl8pPr>
            <a:lvl9pPr lvl="8" algn="ctr">
              <a:spcBef>
                <a:spcPts val="0"/>
              </a:spcBef>
              <a:buClr>
                <a:schemeClr val="lt2"/>
              </a:buClr>
              <a:buSzPct val="100000"/>
              <a:defRPr sz="16000">
                <a:solidFill>
                  <a:schemeClr val="lt2"/>
                </a:solidFill>
              </a:defRPr>
            </a:lvl9pPr>
          </a:lstStyle>
          <a:p>
            <a:endParaRPr/>
          </a:p>
        </p:txBody>
      </p:sp>
      <p:sp>
        <p:nvSpPr>
          <p:cNvPr id="54" name="Shape 54"/>
          <p:cNvSpPr txBox="1">
            <a:spLocks noGrp="1"/>
          </p:cNvSpPr>
          <p:nvPr>
            <p:ph type="body" idx="1"/>
          </p:nvPr>
        </p:nvSpPr>
        <p:spPr>
          <a:xfrm>
            <a:off x="311700" y="3162000"/>
            <a:ext cx="8520600" cy="10716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5" name="Shape 5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6"/>
        <p:cNvGrpSpPr/>
        <p:nvPr/>
      </p:nvGrpSpPr>
      <p:grpSpPr>
        <a:xfrm>
          <a:off x="0" y="0"/>
          <a:ext cx="0" cy="0"/>
          <a:chOff x="0" y="0"/>
          <a:chExt cx="0" cy="0"/>
        </a:xfrm>
      </p:grpSpPr>
      <p:sp>
        <p:nvSpPr>
          <p:cNvPr id="57" name="Shape 5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5"/>
        <p:cNvGrpSpPr/>
        <p:nvPr/>
      </p:nvGrpSpPr>
      <p:grpSpPr>
        <a:xfrm>
          <a:off x="0" y="0"/>
          <a:ext cx="0" cy="0"/>
          <a:chOff x="0" y="0"/>
          <a:chExt cx="0" cy="0"/>
        </a:xfrm>
      </p:grpSpPr>
      <p:sp>
        <p:nvSpPr>
          <p:cNvPr id="16" name="Shape 16"/>
          <p:cNvSpPr/>
          <p:nvPr/>
        </p:nvSpPr>
        <p:spPr>
          <a:xfrm flipH="1">
            <a:off x="7595937" y="4602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7" name="Shape 17"/>
          <p:cNvSpPr/>
          <p:nvPr/>
        </p:nvSpPr>
        <p:spPr>
          <a:xfrm rot="10800000" flipH="1">
            <a:off x="466425" y="35583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8" name="Shape 18"/>
          <p:cNvSpPr txBox="1">
            <a:spLocks noGrp="1"/>
          </p:cNvSpPr>
          <p:nvPr>
            <p:ph type="title"/>
          </p:nvPr>
        </p:nvSpPr>
        <p:spPr>
          <a:xfrm>
            <a:off x="773700" y="1806450"/>
            <a:ext cx="7596600" cy="1530600"/>
          </a:xfrm>
          <a:prstGeom prst="rect">
            <a:avLst/>
          </a:prstGeom>
        </p:spPr>
        <p:txBody>
          <a:bodyPr lIns="91425" tIns="91425" rIns="91425" bIns="91425" anchor="ctr"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2" name="Shape 22"/>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body" idx="1"/>
          </p:nvPr>
        </p:nvSpPr>
        <p:spPr>
          <a:xfrm>
            <a:off x="311700" y="1225225"/>
            <a:ext cx="8520600" cy="33540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3117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body" idx="2"/>
          </p:nvPr>
        </p:nvSpPr>
        <p:spPr>
          <a:xfrm>
            <a:off x="48324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9" name="Shape 2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2" name="Shape 3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3"/>
        <p:cNvGrpSpPr/>
        <p:nvPr/>
      </p:nvGrpSpPr>
      <p:grpSpPr>
        <a:xfrm>
          <a:off x="0" y="0"/>
          <a:ext cx="0" cy="0"/>
          <a:chOff x="0" y="0"/>
          <a:chExt cx="0" cy="0"/>
        </a:xfrm>
      </p:grpSpPr>
      <p:sp>
        <p:nvSpPr>
          <p:cNvPr id="34" name="Shape 34"/>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3000"/>
            </a:lvl1pPr>
            <a:lvl2pPr lvl="1">
              <a:spcBef>
                <a:spcPts val="0"/>
              </a:spcBef>
              <a:buSzPct val="100000"/>
              <a:defRPr sz="3000"/>
            </a:lvl2pPr>
            <a:lvl3pPr lvl="2">
              <a:spcBef>
                <a:spcPts val="0"/>
              </a:spcBef>
              <a:buSzPct val="100000"/>
              <a:defRPr sz="3000"/>
            </a:lvl3pPr>
            <a:lvl4pPr lvl="3">
              <a:spcBef>
                <a:spcPts val="0"/>
              </a:spcBef>
              <a:buSzPct val="100000"/>
              <a:defRPr sz="3000"/>
            </a:lvl4pPr>
            <a:lvl5pPr lvl="4">
              <a:spcBef>
                <a:spcPts val="0"/>
              </a:spcBef>
              <a:buSzPct val="100000"/>
              <a:defRPr sz="3000"/>
            </a:lvl5pPr>
            <a:lvl6pPr lvl="5">
              <a:spcBef>
                <a:spcPts val="0"/>
              </a:spcBef>
              <a:buSzPct val="100000"/>
              <a:defRPr sz="3000"/>
            </a:lvl6pPr>
            <a:lvl7pPr lvl="6">
              <a:spcBef>
                <a:spcPts val="0"/>
              </a:spcBef>
              <a:buSzPct val="100000"/>
              <a:defRPr sz="3000"/>
            </a:lvl7pPr>
            <a:lvl8pPr lvl="7">
              <a:spcBef>
                <a:spcPts val="0"/>
              </a:spcBef>
              <a:buSzPct val="100000"/>
              <a:defRPr sz="3000"/>
            </a:lvl8pPr>
            <a:lvl9pPr lvl="8">
              <a:spcBef>
                <a:spcPts val="0"/>
              </a:spcBef>
              <a:buSzPct val="100000"/>
              <a:defRPr sz="3000"/>
            </a:lvl9pPr>
          </a:lstStyle>
          <a:p>
            <a:endParaRPr/>
          </a:p>
        </p:txBody>
      </p:sp>
      <p:sp>
        <p:nvSpPr>
          <p:cNvPr id="35" name="Shape 35"/>
          <p:cNvSpPr txBox="1">
            <a:spLocks noGrp="1"/>
          </p:cNvSpPr>
          <p:nvPr>
            <p:ph type="body" idx="1"/>
          </p:nvPr>
        </p:nvSpPr>
        <p:spPr>
          <a:xfrm>
            <a:off x="311700" y="1399399"/>
            <a:ext cx="2808000" cy="27849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6" name="Shape 36"/>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7"/>
        <p:cNvGrpSpPr/>
        <p:nvPr/>
      </p:nvGrpSpPr>
      <p:grpSpPr>
        <a:xfrm>
          <a:off x="0" y="0"/>
          <a:ext cx="0" cy="0"/>
          <a:chOff x="0" y="0"/>
          <a:chExt cx="0" cy="0"/>
        </a:xfrm>
      </p:grpSpPr>
      <p:sp>
        <p:nvSpPr>
          <p:cNvPr id="38" name="Shape 38"/>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39" name="Shape 39"/>
          <p:cNvSpPr txBox="1">
            <a:spLocks noGrp="1"/>
          </p:cNvSpPr>
          <p:nvPr>
            <p:ph type="title"/>
          </p:nvPr>
        </p:nvSpPr>
        <p:spPr>
          <a:xfrm>
            <a:off x="490250" y="450150"/>
            <a:ext cx="5878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41"/>
        <p:cNvGrpSpPr/>
        <p:nvPr/>
      </p:nvGrpSpPr>
      <p:grpSpPr>
        <a:xfrm>
          <a:off x="0" y="0"/>
          <a:ext cx="0" cy="0"/>
          <a:chOff x="0" y="0"/>
          <a:chExt cx="0" cy="0"/>
        </a:xfrm>
      </p:grpSpPr>
      <p:sp>
        <p:nvSpPr>
          <p:cNvPr id="42" name="Shape 42"/>
          <p:cNvSpPr/>
          <p:nvPr/>
        </p:nvSpPr>
        <p:spPr>
          <a:xfrm>
            <a:off x="4572000" y="-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cxnSp>
        <p:nvCxnSpPr>
          <p:cNvPr id="43" name="Shape 43"/>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4" name="Shape 44"/>
          <p:cNvSpPr txBox="1">
            <a:spLocks noGrp="1"/>
          </p:cNvSpPr>
          <p:nvPr>
            <p:ph type="title"/>
          </p:nvPr>
        </p:nvSpPr>
        <p:spPr>
          <a:xfrm>
            <a:off x="265500" y="929275"/>
            <a:ext cx="4045200" cy="1786200"/>
          </a:xfrm>
          <a:prstGeom prst="rect">
            <a:avLst/>
          </a:prstGeom>
        </p:spPr>
        <p:txBody>
          <a:bodyPr lIns="91425" tIns="91425" rIns="91425" bIns="91425" anchor="b" anchorCtr="0"/>
          <a:lstStyle>
            <a:lvl1pPr lvl="0" algn="ctr">
              <a:spcBef>
                <a:spcPts val="0"/>
              </a:spcBef>
              <a:buClr>
                <a:schemeClr val="lt2"/>
              </a:buClr>
              <a:defRPr>
                <a:solidFill>
                  <a:schemeClr val="lt2"/>
                </a:solidFill>
              </a:defRPr>
            </a:lvl1pPr>
            <a:lvl2pPr lvl="1" algn="ctr">
              <a:spcBef>
                <a:spcPts val="0"/>
              </a:spcBef>
              <a:buClr>
                <a:schemeClr val="lt2"/>
              </a:buClr>
              <a:defRPr>
                <a:solidFill>
                  <a:schemeClr val="lt2"/>
                </a:solidFill>
              </a:defRPr>
            </a:lvl2pPr>
            <a:lvl3pPr lvl="2" algn="ctr">
              <a:spcBef>
                <a:spcPts val="0"/>
              </a:spcBef>
              <a:buClr>
                <a:schemeClr val="lt2"/>
              </a:buClr>
              <a:defRPr>
                <a:solidFill>
                  <a:schemeClr val="lt2"/>
                </a:solidFill>
              </a:defRPr>
            </a:lvl3pPr>
            <a:lvl4pPr lvl="3" algn="ctr">
              <a:spcBef>
                <a:spcPts val="0"/>
              </a:spcBef>
              <a:buClr>
                <a:schemeClr val="lt2"/>
              </a:buClr>
              <a:defRPr>
                <a:solidFill>
                  <a:schemeClr val="lt2"/>
                </a:solidFill>
              </a:defRPr>
            </a:lvl4pPr>
            <a:lvl5pPr lvl="4" algn="ctr">
              <a:spcBef>
                <a:spcPts val="0"/>
              </a:spcBef>
              <a:buClr>
                <a:schemeClr val="lt2"/>
              </a:buClr>
              <a:defRPr>
                <a:solidFill>
                  <a:schemeClr val="lt2"/>
                </a:solidFill>
              </a:defRPr>
            </a:lvl5pPr>
            <a:lvl6pPr lvl="5" algn="ctr">
              <a:spcBef>
                <a:spcPts val="0"/>
              </a:spcBef>
              <a:buClr>
                <a:schemeClr val="lt2"/>
              </a:buClr>
              <a:defRPr>
                <a:solidFill>
                  <a:schemeClr val="lt2"/>
                </a:solidFill>
              </a:defRPr>
            </a:lvl6pPr>
            <a:lvl7pPr lvl="6" algn="ctr">
              <a:spcBef>
                <a:spcPts val="0"/>
              </a:spcBef>
              <a:buClr>
                <a:schemeClr val="lt2"/>
              </a:buClr>
              <a:defRPr>
                <a:solidFill>
                  <a:schemeClr val="lt2"/>
                </a:solidFill>
              </a:defRPr>
            </a:lvl7pPr>
            <a:lvl8pPr lvl="7" algn="ctr">
              <a:spcBef>
                <a:spcPts val="0"/>
              </a:spcBef>
              <a:buClr>
                <a:schemeClr val="lt2"/>
              </a:buClr>
              <a:defRPr>
                <a:solidFill>
                  <a:schemeClr val="lt2"/>
                </a:solidFill>
              </a:defRPr>
            </a:lvl8pPr>
            <a:lvl9pPr lvl="8" algn="ctr">
              <a:spcBef>
                <a:spcPts val="0"/>
              </a:spcBef>
              <a:buClr>
                <a:schemeClr val="lt2"/>
              </a:buClr>
              <a:defRPr>
                <a:solidFill>
                  <a:schemeClr val="lt2"/>
                </a:solidFill>
              </a:defRPr>
            </a:lvl9pPr>
          </a:lstStyle>
          <a:p>
            <a:endParaRPr/>
          </a:p>
        </p:txBody>
      </p:sp>
      <p:sp>
        <p:nvSpPr>
          <p:cNvPr id="45" name="Shape 45"/>
          <p:cNvSpPr txBox="1">
            <a:spLocks noGrp="1"/>
          </p:cNvSpPr>
          <p:nvPr>
            <p:ph type="subTitle" idx="1"/>
          </p:nvPr>
        </p:nvSpPr>
        <p:spPr>
          <a:xfrm>
            <a:off x="265500" y="2769000"/>
            <a:ext cx="4045200" cy="15741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4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4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4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4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4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4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4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4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400">
                <a:latin typeface="Economica"/>
                <a:ea typeface="Economica"/>
                <a:cs typeface="Economica"/>
                <a:sym typeface="Economica"/>
              </a:defRPr>
            </a:lvl9pPr>
          </a:lstStyle>
          <a:p>
            <a:endParaRPr/>
          </a:p>
        </p:txBody>
      </p:sp>
      <p:sp>
        <p:nvSpPr>
          <p:cNvPr id="46" name="Shape 4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8"/>
        <p:cNvGrpSpPr/>
        <p:nvPr/>
      </p:nvGrpSpPr>
      <p:grpSpPr>
        <a:xfrm>
          <a:off x="0" y="0"/>
          <a:ext cx="0" cy="0"/>
          <a:chOff x="0" y="0"/>
          <a:chExt cx="0" cy="0"/>
        </a:xfrm>
      </p:grpSpPr>
      <p:sp>
        <p:nvSpPr>
          <p:cNvPr id="49" name="Shape 49"/>
          <p:cNvSpPr txBox="1">
            <a:spLocks noGrp="1"/>
          </p:cNvSpPr>
          <p:nvPr>
            <p:ph type="body" idx="1"/>
          </p:nvPr>
        </p:nvSpPr>
        <p:spPr>
          <a:xfrm>
            <a:off x="319500" y="42189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Font typeface="Economica"/>
              <a:buNone/>
              <a:defRPr sz="2400">
                <a:latin typeface="Economica"/>
                <a:ea typeface="Economica"/>
                <a:cs typeface="Economica"/>
                <a:sym typeface="Economica"/>
              </a:defRPr>
            </a:lvl1pPr>
          </a:lstStyle>
          <a:p>
            <a:endParaRPr/>
          </a:p>
        </p:txBody>
      </p:sp>
      <p:sp>
        <p:nvSpPr>
          <p:cNvPr id="50" name="Shape 5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315925"/>
            <a:ext cx="8520600" cy="831300"/>
          </a:xfrm>
          <a:prstGeom prst="rect">
            <a:avLst/>
          </a:prstGeom>
          <a:noFill/>
          <a:ln>
            <a:noFill/>
          </a:ln>
        </p:spPr>
        <p:txBody>
          <a:bodyPr lIns="91425" tIns="91425" rIns="91425" bIns="91425" anchor="b" anchorCtr="0"/>
          <a:lstStyle>
            <a:lvl1pPr lvl="0">
              <a:spcBef>
                <a:spcPts val="0"/>
              </a:spcBef>
              <a:buClr>
                <a:schemeClr val="dk1"/>
              </a:buClr>
              <a:buSzPct val="100000"/>
              <a:buFont typeface="Economica"/>
              <a:buNone/>
              <a:defRPr sz="4200">
                <a:solidFill>
                  <a:schemeClr val="dk1"/>
                </a:solidFill>
                <a:latin typeface="Economica"/>
                <a:ea typeface="Economica"/>
                <a:cs typeface="Economica"/>
                <a:sym typeface="Economica"/>
              </a:defRPr>
            </a:lvl1pPr>
            <a:lvl2pPr lvl="1">
              <a:spcBef>
                <a:spcPts val="0"/>
              </a:spcBef>
              <a:buClr>
                <a:schemeClr val="dk1"/>
              </a:buClr>
              <a:buSzPct val="100000"/>
              <a:buFont typeface="Economica"/>
              <a:buNone/>
              <a:defRPr sz="4200">
                <a:solidFill>
                  <a:schemeClr val="dk1"/>
                </a:solidFill>
                <a:latin typeface="Economica"/>
                <a:ea typeface="Economica"/>
                <a:cs typeface="Economica"/>
                <a:sym typeface="Economica"/>
              </a:defRPr>
            </a:lvl2pPr>
            <a:lvl3pPr lvl="2">
              <a:spcBef>
                <a:spcPts val="0"/>
              </a:spcBef>
              <a:buClr>
                <a:schemeClr val="dk1"/>
              </a:buClr>
              <a:buSzPct val="100000"/>
              <a:buFont typeface="Economica"/>
              <a:buNone/>
              <a:defRPr sz="4200">
                <a:solidFill>
                  <a:schemeClr val="dk1"/>
                </a:solidFill>
                <a:latin typeface="Economica"/>
                <a:ea typeface="Economica"/>
                <a:cs typeface="Economica"/>
                <a:sym typeface="Economica"/>
              </a:defRPr>
            </a:lvl3pPr>
            <a:lvl4pPr lvl="3">
              <a:spcBef>
                <a:spcPts val="0"/>
              </a:spcBef>
              <a:buClr>
                <a:schemeClr val="dk1"/>
              </a:buClr>
              <a:buSzPct val="100000"/>
              <a:buFont typeface="Economica"/>
              <a:buNone/>
              <a:defRPr sz="4200">
                <a:solidFill>
                  <a:schemeClr val="dk1"/>
                </a:solidFill>
                <a:latin typeface="Economica"/>
                <a:ea typeface="Economica"/>
                <a:cs typeface="Economica"/>
                <a:sym typeface="Economica"/>
              </a:defRPr>
            </a:lvl4pPr>
            <a:lvl5pPr lvl="4">
              <a:spcBef>
                <a:spcPts val="0"/>
              </a:spcBef>
              <a:buClr>
                <a:schemeClr val="dk1"/>
              </a:buClr>
              <a:buSzPct val="100000"/>
              <a:buFont typeface="Economica"/>
              <a:buNone/>
              <a:defRPr sz="4200">
                <a:solidFill>
                  <a:schemeClr val="dk1"/>
                </a:solidFill>
                <a:latin typeface="Economica"/>
                <a:ea typeface="Economica"/>
                <a:cs typeface="Economica"/>
                <a:sym typeface="Economica"/>
              </a:defRPr>
            </a:lvl5pPr>
            <a:lvl6pPr lvl="5">
              <a:spcBef>
                <a:spcPts val="0"/>
              </a:spcBef>
              <a:buClr>
                <a:schemeClr val="dk1"/>
              </a:buClr>
              <a:buSzPct val="100000"/>
              <a:buFont typeface="Economica"/>
              <a:buNone/>
              <a:defRPr sz="4200">
                <a:solidFill>
                  <a:schemeClr val="dk1"/>
                </a:solidFill>
                <a:latin typeface="Economica"/>
                <a:ea typeface="Economica"/>
                <a:cs typeface="Economica"/>
                <a:sym typeface="Economica"/>
              </a:defRPr>
            </a:lvl6pPr>
            <a:lvl7pPr lvl="6">
              <a:spcBef>
                <a:spcPts val="0"/>
              </a:spcBef>
              <a:buClr>
                <a:schemeClr val="dk1"/>
              </a:buClr>
              <a:buSzPct val="100000"/>
              <a:buFont typeface="Economica"/>
              <a:buNone/>
              <a:defRPr sz="4200">
                <a:solidFill>
                  <a:schemeClr val="dk1"/>
                </a:solidFill>
                <a:latin typeface="Economica"/>
                <a:ea typeface="Economica"/>
                <a:cs typeface="Economica"/>
                <a:sym typeface="Economica"/>
              </a:defRPr>
            </a:lvl7pPr>
            <a:lvl8pPr lvl="7">
              <a:spcBef>
                <a:spcPts val="0"/>
              </a:spcBef>
              <a:buClr>
                <a:schemeClr val="dk1"/>
              </a:buClr>
              <a:buSzPct val="100000"/>
              <a:buFont typeface="Economica"/>
              <a:buNone/>
              <a:defRPr sz="4200">
                <a:solidFill>
                  <a:schemeClr val="dk1"/>
                </a:solidFill>
                <a:latin typeface="Economica"/>
                <a:ea typeface="Economica"/>
                <a:cs typeface="Economica"/>
                <a:sym typeface="Economica"/>
              </a:defRPr>
            </a:lvl8pPr>
            <a:lvl9pPr lvl="8">
              <a:spcBef>
                <a:spcPts val="0"/>
              </a:spcBef>
              <a:buClr>
                <a:schemeClr val="dk1"/>
              </a:buClr>
              <a:buSzPct val="100000"/>
              <a:buFont typeface="Economica"/>
              <a:buNone/>
              <a:defRPr sz="4200">
                <a:solidFill>
                  <a:schemeClr val="dk1"/>
                </a:solidFill>
                <a:latin typeface="Economica"/>
                <a:ea typeface="Economica"/>
                <a:cs typeface="Economica"/>
                <a:sym typeface="Economica"/>
              </a:defRPr>
            </a:lvl9pPr>
          </a:lstStyle>
          <a:p>
            <a:endParaRPr/>
          </a:p>
        </p:txBody>
      </p:sp>
      <p:sp>
        <p:nvSpPr>
          <p:cNvPr id="7" name="Shape 7"/>
          <p:cNvSpPr txBox="1">
            <a:spLocks noGrp="1"/>
          </p:cNvSpPr>
          <p:nvPr>
            <p:ph type="body" idx="1"/>
          </p:nvPr>
        </p:nvSpPr>
        <p:spPr>
          <a:xfrm>
            <a:off x="311700" y="1225225"/>
            <a:ext cx="8520600" cy="33540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1"/>
              </a:buClr>
              <a:buSzPct val="100000"/>
              <a:buFont typeface="Open Sans"/>
              <a:defRPr sz="1800">
                <a:solidFill>
                  <a:schemeClr val="dk1"/>
                </a:solidFill>
                <a:latin typeface="Open Sans"/>
                <a:ea typeface="Open Sans"/>
                <a:cs typeface="Open Sans"/>
                <a:sym typeface="Open Sans"/>
              </a:defRPr>
            </a:lvl1pPr>
            <a:lvl2pPr lvl="1">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2pPr>
            <a:lvl3pPr lvl="2">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3pPr>
            <a:lvl4pPr lvl="3">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4pPr>
            <a:lvl5pPr lvl="4">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5pPr>
            <a:lvl6pPr lvl="5">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6pPr>
            <a:lvl7pPr lvl="6">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7pPr>
            <a:lvl8pPr lvl="7">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8pPr>
            <a:lvl9pPr lvl="8">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Economica"/>
                <a:ea typeface="Economica"/>
                <a:cs typeface="Economica"/>
                <a:sym typeface="Economica"/>
              </a:rPr>
              <a:t>‹#›</a:t>
            </a:fld>
            <a:endParaRPr lang="en" sz="1000">
              <a:solidFill>
                <a:schemeClr val="dk1"/>
              </a:solidFill>
              <a:latin typeface="Economica"/>
              <a:ea typeface="Economica"/>
              <a:cs typeface="Economica"/>
              <a:sym typeface="Economic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2.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ctrTitle"/>
          </p:nvPr>
        </p:nvSpPr>
        <p:spPr>
          <a:xfrm>
            <a:off x="3044700" y="1444255"/>
            <a:ext cx="3054600" cy="1537199"/>
          </a:xfrm>
          <a:prstGeom prst="rect">
            <a:avLst/>
          </a:prstGeom>
        </p:spPr>
        <p:txBody>
          <a:bodyPr lIns="91425" tIns="91425" rIns="91425" bIns="91425" anchor="b" anchorCtr="0">
            <a:noAutofit/>
          </a:bodyPr>
          <a:lstStyle/>
          <a:p>
            <a:pPr lvl="0">
              <a:spcBef>
                <a:spcPts val="0"/>
              </a:spcBef>
              <a:buNone/>
            </a:pPr>
            <a:r>
              <a:rPr lang="en"/>
              <a:t>The Charting of MDM</a:t>
            </a:r>
          </a:p>
        </p:txBody>
      </p:sp>
      <p:sp>
        <p:nvSpPr>
          <p:cNvPr id="63" name="Shape 63"/>
          <p:cNvSpPr txBox="1">
            <a:spLocks noGrp="1"/>
          </p:cNvSpPr>
          <p:nvPr>
            <p:ph type="subTitle" idx="1"/>
          </p:nvPr>
        </p:nvSpPr>
        <p:spPr>
          <a:xfrm>
            <a:off x="3044700" y="3116580"/>
            <a:ext cx="3054600" cy="701400"/>
          </a:xfrm>
          <a:prstGeom prst="rect">
            <a:avLst/>
          </a:prstGeom>
        </p:spPr>
        <p:txBody>
          <a:bodyPr lIns="91425" tIns="91425" rIns="91425" bIns="91425" anchor="t" anchorCtr="0">
            <a:noAutofit/>
          </a:bodyPr>
          <a:lstStyle/>
          <a:p>
            <a:pPr lvl="0">
              <a:spcBef>
                <a:spcPts val="0"/>
              </a:spcBef>
              <a:buNone/>
            </a:pPr>
            <a:r>
              <a:rPr lang="en"/>
              <a:t>Otherwise known as Medical Decision Making</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lgn="ctr" rtl="0">
              <a:spcBef>
                <a:spcPts val="0"/>
              </a:spcBef>
              <a:buNone/>
            </a:pPr>
            <a:r>
              <a:rPr lang="en"/>
              <a:t>Management Treatment Options:</a:t>
            </a:r>
          </a:p>
        </p:txBody>
      </p:sp>
      <p:sp>
        <p:nvSpPr>
          <p:cNvPr id="114" name="Shape 114"/>
          <p:cNvSpPr txBox="1">
            <a:spLocks noGrp="1"/>
          </p:cNvSpPr>
          <p:nvPr>
            <p:ph type="body" idx="1"/>
          </p:nvPr>
        </p:nvSpPr>
        <p:spPr>
          <a:xfrm>
            <a:off x="3468900" y="1231750"/>
            <a:ext cx="2206200" cy="3354000"/>
          </a:xfrm>
          <a:prstGeom prst="rect">
            <a:avLst/>
          </a:prstGeom>
        </p:spPr>
        <p:txBody>
          <a:bodyPr lIns="91425" tIns="91425" rIns="91425" bIns="91425" anchor="t" anchorCtr="0">
            <a:noAutofit/>
          </a:bodyPr>
          <a:lstStyle/>
          <a:p>
            <a:pPr lvl="0" algn="ctr" rtl="0">
              <a:spcBef>
                <a:spcPts val="0"/>
              </a:spcBef>
              <a:buNone/>
            </a:pPr>
            <a:r>
              <a:rPr lang="en"/>
              <a:t>The absence of a diagnosis usually entails the treatment of symptoms or a plan for testing, referral, consultation, etc.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The Diagnoses/Assessment can only be provided definitively (independently) and directly by a physician, physician assistant, or nurse practitioner</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Shape 124"/>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Nurses can provide diagnoses ONLY by protocol under physician supervision. They can also proceed under assumed diagnoses by protocol.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Shape 129"/>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Diagnoses should be listen by relevance to the visit. </a:t>
            </a:r>
          </a:p>
          <a:p>
            <a:pPr lvl="0">
              <a:spcBef>
                <a:spcPts val="0"/>
              </a:spcBef>
              <a:buNone/>
            </a:pPr>
            <a:r>
              <a:rPr lang="en"/>
              <a:t>First listed = principle diagnosis</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CONCEPT 2: DATA</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8"/>
        <p:cNvGrpSpPr/>
        <p:nvPr/>
      </p:nvGrpSpPr>
      <p:grpSpPr>
        <a:xfrm>
          <a:off x="0" y="0"/>
          <a:ext cx="0" cy="0"/>
          <a:chOff x="0" y="0"/>
          <a:chExt cx="0" cy="0"/>
        </a:xfrm>
      </p:grpSpPr>
      <p:sp>
        <p:nvSpPr>
          <p:cNvPr id="139" name="Shape 139"/>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CONCEPT 2: DATA</a:t>
            </a:r>
          </a:p>
        </p:txBody>
      </p:sp>
      <p:sp>
        <p:nvSpPr>
          <p:cNvPr id="140" name="Shape 140"/>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KEY POINT:</a:t>
            </a:r>
          </a:p>
          <a:p>
            <a:pPr marL="457200" lvl="0" indent="-228600">
              <a:spcBef>
                <a:spcPts val="0"/>
              </a:spcBef>
            </a:pPr>
            <a:r>
              <a:rPr lang="en"/>
              <a:t>This is where objective data from sources other than the physician is documented.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4"/>
        <p:cNvGrpSpPr/>
        <p:nvPr/>
      </p:nvGrpSpPr>
      <p:grpSpPr>
        <a:xfrm>
          <a:off x="0" y="0"/>
          <a:ext cx="0" cy="0"/>
          <a:chOff x="0" y="0"/>
          <a:chExt cx="0" cy="0"/>
        </a:xfrm>
      </p:grpSpPr>
      <p:sp>
        <p:nvSpPr>
          <p:cNvPr id="145" name="Shape 145"/>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DATA INCLUDES:</a:t>
            </a:r>
          </a:p>
        </p:txBody>
      </p:sp>
      <p:sp>
        <p:nvSpPr>
          <p:cNvPr id="146" name="Shape 146"/>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rtl="0">
              <a:spcBef>
                <a:spcPts val="0"/>
              </a:spcBef>
            </a:pPr>
            <a:r>
              <a:rPr lang="en"/>
              <a:t>Diagnostic testing</a:t>
            </a:r>
          </a:p>
          <a:p>
            <a:pPr marL="457200" lvl="0" indent="-228600" rtl="0">
              <a:spcBef>
                <a:spcPts val="0"/>
              </a:spcBef>
            </a:pPr>
            <a:r>
              <a:rPr lang="en"/>
              <a:t>Labs</a:t>
            </a:r>
          </a:p>
          <a:p>
            <a:pPr marL="457200" lvl="0" indent="-228600" rtl="0">
              <a:spcBef>
                <a:spcPts val="0"/>
              </a:spcBef>
            </a:pPr>
            <a:r>
              <a:rPr lang="en"/>
              <a:t>Imaging</a:t>
            </a:r>
          </a:p>
          <a:p>
            <a:pPr marL="457200" lvl="0" indent="-228600" rtl="0">
              <a:spcBef>
                <a:spcPts val="0"/>
              </a:spcBef>
            </a:pPr>
            <a:r>
              <a:rPr lang="en"/>
              <a:t>Consultations</a:t>
            </a:r>
          </a:p>
          <a:p>
            <a:pPr marL="457200" lvl="0" indent="-228600" rtl="0">
              <a:spcBef>
                <a:spcPts val="0"/>
              </a:spcBef>
            </a:pPr>
            <a:r>
              <a:rPr lang="en"/>
              <a:t>Referrals </a:t>
            </a:r>
          </a:p>
          <a:p>
            <a:pPr lvl="0">
              <a:spcBef>
                <a:spcPts val="0"/>
              </a:spcBef>
              <a:buNone/>
            </a:pPr>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0"/>
        <p:cNvGrpSpPr/>
        <p:nvPr/>
      </p:nvGrpSpPr>
      <p:grpSpPr>
        <a:xfrm>
          <a:off x="0" y="0"/>
          <a:ext cx="0" cy="0"/>
          <a:chOff x="0" y="0"/>
          <a:chExt cx="0" cy="0"/>
        </a:xfrm>
      </p:grpSpPr>
      <p:sp>
        <p:nvSpPr>
          <p:cNvPr id="151" name="Shape 151"/>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Consultations can be from any other clinical personnel - from MA to physician to external specialist</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5"/>
        <p:cNvGrpSpPr/>
        <p:nvPr/>
      </p:nvGrpSpPr>
      <p:grpSpPr>
        <a:xfrm>
          <a:off x="0" y="0"/>
          <a:ext cx="0" cy="0"/>
          <a:chOff x="0" y="0"/>
          <a:chExt cx="0" cy="0"/>
        </a:xfrm>
      </p:grpSpPr>
      <p:sp>
        <p:nvSpPr>
          <p:cNvPr id="156" name="Shape 156"/>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CONCEPT 3: RISK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0"/>
        <p:cNvGrpSpPr/>
        <p:nvPr/>
      </p:nvGrpSpPr>
      <p:grpSpPr>
        <a:xfrm>
          <a:off x="0" y="0"/>
          <a:ext cx="0" cy="0"/>
          <a:chOff x="0" y="0"/>
          <a:chExt cx="0" cy="0"/>
        </a:xfrm>
      </p:grpSpPr>
      <p:sp>
        <p:nvSpPr>
          <p:cNvPr id="161" name="Shape 161"/>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CONCEPT 3: RISK</a:t>
            </a:r>
          </a:p>
        </p:txBody>
      </p:sp>
      <p:sp>
        <p:nvSpPr>
          <p:cNvPr id="162" name="Shape 162"/>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KEY POINT:</a:t>
            </a:r>
          </a:p>
          <a:p>
            <a:pPr marL="457200" lvl="0" indent="-228600">
              <a:spcBef>
                <a:spcPts val="0"/>
              </a:spcBef>
            </a:pPr>
            <a:r>
              <a:rPr lang="en"/>
              <a:t>It is not documented, but it is analyzed from available information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The MDM portion of the chart note documents and quantifies the COGNITIVE details of the labor and analysis performed by the physician</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6"/>
        <p:cNvGrpSpPr/>
        <p:nvPr/>
      </p:nvGrpSpPr>
      <p:grpSpPr>
        <a:xfrm>
          <a:off x="0" y="0"/>
          <a:ext cx="0" cy="0"/>
          <a:chOff x="0" y="0"/>
          <a:chExt cx="0" cy="0"/>
        </a:xfrm>
      </p:grpSpPr>
      <p:sp>
        <p:nvSpPr>
          <p:cNvPr id="167" name="Shape 167"/>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The assessment of risk is important because it quantifies value and represents caution and safety. </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71"/>
        <p:cNvGrpSpPr/>
        <p:nvPr/>
      </p:nvGrpSpPr>
      <p:grpSpPr>
        <a:xfrm>
          <a:off x="0" y="0"/>
          <a:ext cx="0" cy="0"/>
          <a:chOff x="0" y="0"/>
          <a:chExt cx="0" cy="0"/>
        </a:xfrm>
      </p:grpSpPr>
      <p:sp>
        <p:nvSpPr>
          <p:cNvPr id="172" name="Shape 172"/>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The practical side of risk is important to coders because it requires analysis in order to obtain reimbursement</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76"/>
        <p:cNvGrpSpPr/>
        <p:nvPr/>
      </p:nvGrpSpPr>
      <p:grpSpPr>
        <a:xfrm>
          <a:off x="0" y="0"/>
          <a:ext cx="0" cy="0"/>
          <a:chOff x="0" y="0"/>
          <a:chExt cx="0" cy="0"/>
        </a:xfrm>
      </p:grpSpPr>
      <p:sp>
        <p:nvSpPr>
          <p:cNvPr id="177" name="Shape 177"/>
          <p:cNvSpPr txBox="1"/>
          <p:nvPr/>
        </p:nvSpPr>
        <p:spPr>
          <a:xfrm>
            <a:off x="822450" y="994150"/>
            <a:ext cx="7565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rPr>
              <a:t>Documents also licensed under Creative Commons 4.0 International (CCBY)</a:t>
            </a:r>
          </a:p>
        </p:txBody>
      </p:sp>
      <p:pic>
        <p:nvPicPr>
          <p:cNvPr id="178" name="Shape 178"/>
          <p:cNvPicPr preferRelativeResize="0"/>
          <p:nvPr/>
        </p:nvPicPr>
        <p:blipFill>
          <a:blip r:embed="rId3">
            <a:alphaModFix/>
          </a:blip>
          <a:stretch>
            <a:fillRect/>
          </a:stretch>
        </p:blipFill>
        <p:spPr>
          <a:xfrm>
            <a:off x="920675" y="2811425"/>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2"/>
        <p:cNvGrpSpPr/>
        <p:nvPr/>
      </p:nvGrpSpPr>
      <p:grpSpPr>
        <a:xfrm>
          <a:off x="0" y="0"/>
          <a:ext cx="0" cy="0"/>
          <a:chOff x="0" y="0"/>
          <a:chExt cx="0" cy="0"/>
        </a:xfrm>
      </p:grpSpPr>
      <p:sp>
        <p:nvSpPr>
          <p:cNvPr id="73" name="Shape 73"/>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In the medical record, the MDM is documented in the Assessment and Plan</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Shape 78"/>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Medical Decision Making entails 3 separate concepts. </a:t>
            </a:r>
          </a:p>
        </p:txBody>
      </p:sp>
      <p:sp>
        <p:nvSpPr>
          <p:cNvPr id="79" name="Shape 79"/>
          <p:cNvSpPr txBox="1">
            <a:spLocks noGrp="1"/>
          </p:cNvSpPr>
          <p:nvPr>
            <p:ph type="subTitle" idx="1"/>
          </p:nvPr>
        </p:nvSpPr>
        <p:spPr>
          <a:xfrm>
            <a:off x="265500" y="2769000"/>
            <a:ext cx="4045200" cy="1574100"/>
          </a:xfrm>
          <a:prstGeom prst="rect">
            <a:avLst/>
          </a:prstGeom>
        </p:spPr>
        <p:txBody>
          <a:bodyPr lIns="91425" tIns="91425" rIns="91425" bIns="91425" anchor="t" anchorCtr="0">
            <a:noAutofit/>
          </a:bodyPr>
          <a:lstStyle/>
          <a:p>
            <a:pPr lvl="0">
              <a:spcBef>
                <a:spcPts val="0"/>
              </a:spcBef>
              <a:buNone/>
            </a:pPr>
            <a:r>
              <a:rPr lang="en"/>
              <a:t>(only 2 are documented)</a:t>
            </a:r>
          </a:p>
        </p:txBody>
      </p:sp>
      <p:sp>
        <p:nvSpPr>
          <p:cNvPr id="80" name="Shape 80"/>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rtl="0">
              <a:spcBef>
                <a:spcPts val="0"/>
              </a:spcBef>
              <a:buNone/>
            </a:pPr>
            <a:r>
              <a:rPr lang="en"/>
              <a:t>Concept 1: DIAGNOSIS</a:t>
            </a:r>
          </a:p>
          <a:p>
            <a:pPr lvl="0" rtl="0">
              <a:spcBef>
                <a:spcPts val="0"/>
              </a:spcBef>
              <a:buNone/>
            </a:pPr>
            <a:r>
              <a:rPr lang="en"/>
              <a:t>Concept 2: DATA</a:t>
            </a:r>
          </a:p>
          <a:p>
            <a:pPr lvl="0">
              <a:spcBef>
                <a:spcPts val="0"/>
              </a:spcBef>
              <a:buNone/>
            </a:pPr>
            <a:r>
              <a:rPr lang="en"/>
              <a:t>Concept 3: RISK (not documented)</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CONCEPT 1: DIAGNOSIS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9"/>
        <p:cNvGrpSpPr/>
        <p:nvPr/>
      </p:nvGrpSpPr>
      <p:grpSpPr>
        <a:xfrm>
          <a:off x="0" y="0"/>
          <a:ext cx="0" cy="0"/>
          <a:chOff x="0" y="0"/>
          <a:chExt cx="0" cy="0"/>
        </a:xfrm>
      </p:grpSpPr>
      <p:sp>
        <p:nvSpPr>
          <p:cNvPr id="90" name="Shape 90"/>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CONCEPT 1: DIAGNOSIS</a:t>
            </a:r>
          </a:p>
        </p:txBody>
      </p:sp>
      <p:sp>
        <p:nvSpPr>
          <p:cNvPr id="91" name="Shape 91"/>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KEY POINT:</a:t>
            </a:r>
          </a:p>
          <a:p>
            <a:pPr marL="457200" lvl="0" indent="-228600">
              <a:spcBef>
                <a:spcPts val="0"/>
              </a:spcBef>
            </a:pPr>
            <a:r>
              <a:rPr lang="en"/>
              <a:t>Known as Assessment in the SOAP format</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5"/>
        <p:cNvGrpSpPr/>
        <p:nvPr/>
      </p:nvGrpSpPr>
      <p:grpSpPr>
        <a:xfrm>
          <a:off x="0" y="0"/>
          <a:ext cx="0" cy="0"/>
          <a:chOff x="0" y="0"/>
          <a:chExt cx="0" cy="0"/>
        </a:xfrm>
      </p:grpSpPr>
      <p:sp>
        <p:nvSpPr>
          <p:cNvPr id="96" name="Shape 96"/>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sz="3800"/>
              <a:t>The Diagnosis/Assessment may include the following:</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Shape 101"/>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lgn="ctr">
              <a:spcBef>
                <a:spcPts val="0"/>
              </a:spcBef>
              <a:buNone/>
            </a:pPr>
            <a:r>
              <a:rPr lang="en"/>
              <a:t>DIAGNOSIS:</a:t>
            </a:r>
          </a:p>
        </p:txBody>
      </p:sp>
      <p:sp>
        <p:nvSpPr>
          <p:cNvPr id="102" name="Shape 102"/>
          <p:cNvSpPr txBox="1">
            <a:spLocks noGrp="1"/>
          </p:cNvSpPr>
          <p:nvPr>
            <p:ph type="body" idx="1"/>
          </p:nvPr>
        </p:nvSpPr>
        <p:spPr>
          <a:xfrm>
            <a:off x="3468900" y="1231750"/>
            <a:ext cx="2206200" cy="3354000"/>
          </a:xfrm>
          <a:prstGeom prst="rect">
            <a:avLst/>
          </a:prstGeom>
        </p:spPr>
        <p:txBody>
          <a:bodyPr lIns="91425" tIns="91425" rIns="91425" bIns="91425" anchor="t" anchorCtr="0">
            <a:noAutofit/>
          </a:bodyPr>
          <a:lstStyle/>
          <a:p>
            <a:pPr marL="457200" lvl="0" indent="-228600" rtl="0">
              <a:spcBef>
                <a:spcPts val="0"/>
              </a:spcBef>
            </a:pPr>
            <a:r>
              <a:rPr lang="en"/>
              <a:t>Definitive</a:t>
            </a:r>
          </a:p>
          <a:p>
            <a:pPr marL="457200" lvl="0" indent="-228600" rtl="0">
              <a:spcBef>
                <a:spcPts val="0"/>
              </a:spcBef>
            </a:pPr>
            <a:r>
              <a:rPr lang="en"/>
              <a:t>Comparative </a:t>
            </a:r>
          </a:p>
          <a:p>
            <a:pPr marL="457200" lvl="0" indent="-228600">
              <a:spcBef>
                <a:spcPts val="0"/>
              </a:spcBef>
            </a:pPr>
            <a:r>
              <a:rPr lang="en"/>
              <a:t>Differential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lgn="ctr" rtl="0">
              <a:spcBef>
                <a:spcPts val="0"/>
              </a:spcBef>
              <a:buNone/>
            </a:pPr>
            <a:r>
              <a:rPr lang="en"/>
              <a:t>PROGNOSES:</a:t>
            </a:r>
          </a:p>
        </p:txBody>
      </p:sp>
      <p:sp>
        <p:nvSpPr>
          <p:cNvPr id="108" name="Shape 108"/>
          <p:cNvSpPr txBox="1">
            <a:spLocks noGrp="1"/>
          </p:cNvSpPr>
          <p:nvPr>
            <p:ph type="body" idx="1"/>
          </p:nvPr>
        </p:nvSpPr>
        <p:spPr>
          <a:xfrm>
            <a:off x="3468900" y="1231750"/>
            <a:ext cx="2206200" cy="3354000"/>
          </a:xfrm>
          <a:prstGeom prst="rect">
            <a:avLst/>
          </a:prstGeom>
        </p:spPr>
        <p:txBody>
          <a:bodyPr lIns="91425" tIns="91425" rIns="91425" bIns="91425" anchor="t" anchorCtr="0">
            <a:noAutofit/>
          </a:bodyPr>
          <a:lstStyle/>
          <a:p>
            <a:pPr lvl="0" algn="ctr" rtl="0">
              <a:spcBef>
                <a:spcPts val="0"/>
              </a:spcBef>
              <a:buNone/>
            </a:pPr>
            <a:r>
              <a:rPr lang="en"/>
              <a:t>Likely future of the problem </a:t>
            </a:r>
          </a:p>
        </p:txBody>
      </p:sp>
    </p:spTree>
  </p:cSld>
  <p:clrMapOvr>
    <a:masterClrMapping/>
  </p:clrMapOvr>
</p:sld>
</file>

<file path=ppt/theme/theme1.xml><?xml version="1.0" encoding="utf-8"?>
<a:theme xmlns:a="http://schemas.openxmlformats.org/drawingml/2006/main" name="luxe">
  <a:themeElements>
    <a:clrScheme name="Luxe">
      <a:dk1>
        <a:srgbClr val="000000"/>
      </a:dk1>
      <a:lt1>
        <a:srgbClr val="FFFFFF"/>
      </a:lt1>
      <a:dk2>
        <a:srgbClr val="B7B7B7"/>
      </a:dk2>
      <a:lt2>
        <a:srgbClr val="CCA677"/>
      </a:lt2>
      <a:accent1>
        <a:srgbClr val="5D4037"/>
      </a:accent1>
      <a:accent2>
        <a:srgbClr val="455A64"/>
      </a:accent2>
      <a:accent3>
        <a:srgbClr val="607D8B"/>
      </a:accent3>
      <a:accent4>
        <a:srgbClr val="78909C"/>
      </a:accent4>
      <a:accent5>
        <a:srgbClr val="57BB8A"/>
      </a:accent5>
      <a:accent6>
        <a:srgbClr val="DCE755"/>
      </a:accent6>
      <a:hlink>
        <a:srgbClr val="57BB8A"/>
      </a:hlink>
      <a:folHlink>
        <a:srgbClr val="57BB8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412</Words>
  <Application>Microsoft Office PowerPoint</Application>
  <PresentationFormat>On-screen Show (16:9)</PresentationFormat>
  <Paragraphs>46</Paragraphs>
  <Slides>22</Slides>
  <Notes>22</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22</vt:i4>
      </vt:variant>
    </vt:vector>
  </HeadingPairs>
  <TitlesOfParts>
    <vt:vector size="26" baseType="lpstr">
      <vt:lpstr>Open Sans</vt:lpstr>
      <vt:lpstr>Arial</vt:lpstr>
      <vt:lpstr>Economica</vt:lpstr>
      <vt:lpstr>luxe</vt:lpstr>
      <vt:lpstr>The Charting of MDM</vt:lpstr>
      <vt:lpstr>The MDM portion of the chart note documents and quantifies the COGNITIVE details of the labor and analysis performed by the physician</vt:lpstr>
      <vt:lpstr>In the medical record, the MDM is documented in the Assessment and Plan</vt:lpstr>
      <vt:lpstr>Medical Decision Making entails 3 separate concepts. </vt:lpstr>
      <vt:lpstr>CONCEPT 1: DIAGNOSIS</vt:lpstr>
      <vt:lpstr>CONCEPT 1: DIAGNOSIS</vt:lpstr>
      <vt:lpstr>The Diagnosis/Assessment may include the following:</vt:lpstr>
      <vt:lpstr>DIAGNOSIS:</vt:lpstr>
      <vt:lpstr>PROGNOSES:</vt:lpstr>
      <vt:lpstr>Management Treatment Options:</vt:lpstr>
      <vt:lpstr>The Diagnoses/Assessment can only be provided definitively (independently) and directly by a physician, physician assistant, or nurse practitioner</vt:lpstr>
      <vt:lpstr>Nurses can provide diagnoses ONLY by protocol under physician supervision. They can also proceed under assumed diagnoses by protocol. </vt:lpstr>
      <vt:lpstr>Diagnoses should be listen by relevance to the visit.  First listed = principle diagnosis</vt:lpstr>
      <vt:lpstr>CONCEPT 2: DATA</vt:lpstr>
      <vt:lpstr>CONCEPT 2: DATA</vt:lpstr>
      <vt:lpstr>DATA INCLUDES:</vt:lpstr>
      <vt:lpstr>Consultations can be from any other clinical personnel - from MA to physician to external specialist</vt:lpstr>
      <vt:lpstr>CONCEPT 3: RISK </vt:lpstr>
      <vt:lpstr>CONCEPT 3: RISK</vt:lpstr>
      <vt:lpstr>The assessment of risk is important because it quantifies value and represents caution and safety. </vt:lpstr>
      <vt:lpstr>The practical side of risk is important to coders because it requires analysis in order to obtain reimbursement</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Charting of MDM</dc:title>
  <dc:creator>Nichole M. Hollon</dc:creator>
  <cp:lastModifiedBy>Nichole M. Hollon</cp:lastModifiedBy>
  <cp:revision>1</cp:revision>
  <dcterms:modified xsi:type="dcterms:W3CDTF">2016-09-29T22:12:40Z</dcterms:modified>
</cp:coreProperties>
</file>