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2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Lst>
  <p:sldSz cx="9144000" cy="5143500" type="screen16x9"/>
  <p:notesSz cx="6858000" cy="9144000"/>
  <p:embeddedFontLst>
    <p:embeddedFont>
      <p:font typeface="Average" panose="020B0604020202020204" charset="0"/>
      <p:regular r:id="rId28"/>
    </p:embeddedFont>
    <p:embeddedFont>
      <p:font typeface="Oswald" panose="020B0604020202020204" charset="0"/>
      <p:regular r:id="rId29"/>
      <p:bold r:id="rId30"/>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50" d="100"/>
          <a:sy n="150" d="100"/>
        </p:scale>
        <p:origin x="474" y="12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2.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font" Target="fonts/font1.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font" Target="fonts/font3.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7"/>
        <p:cNvGrpSpPr/>
        <p:nvPr/>
      </p:nvGrpSpPr>
      <p:grpSpPr>
        <a:xfrm>
          <a:off x="0" y="0"/>
          <a:ext cx="0" cy="0"/>
          <a:chOff x="0" y="0"/>
          <a:chExt cx="0" cy="0"/>
        </a:xfrm>
      </p:grpSpPr>
      <p:sp>
        <p:nvSpPr>
          <p:cNvPr id="108" name="Shape 10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9" name="Shape 10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3"/>
        <p:cNvGrpSpPr/>
        <p:nvPr/>
      </p:nvGrpSpPr>
      <p:grpSpPr>
        <a:xfrm>
          <a:off x="0" y="0"/>
          <a:ext cx="0" cy="0"/>
          <a:chOff x="0" y="0"/>
          <a:chExt cx="0" cy="0"/>
        </a:xfrm>
      </p:grpSpPr>
      <p:sp>
        <p:nvSpPr>
          <p:cNvPr id="114" name="Shape 11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5" name="Shape 11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9"/>
        <p:cNvGrpSpPr/>
        <p:nvPr/>
      </p:nvGrpSpPr>
      <p:grpSpPr>
        <a:xfrm>
          <a:off x="0" y="0"/>
          <a:ext cx="0" cy="0"/>
          <a:chOff x="0" y="0"/>
          <a:chExt cx="0" cy="0"/>
        </a:xfrm>
      </p:grpSpPr>
      <p:sp>
        <p:nvSpPr>
          <p:cNvPr id="120" name="Shape 12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1" name="Shape 12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Shape 12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7" name="Shape 12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4" name="Shape 14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7"/>
        <p:cNvGrpSpPr/>
        <p:nvPr/>
      </p:nvGrpSpPr>
      <p:grpSpPr>
        <a:xfrm>
          <a:off x="0" y="0"/>
          <a:ext cx="0" cy="0"/>
          <a:chOff x="0" y="0"/>
          <a:chExt cx="0" cy="0"/>
        </a:xfrm>
      </p:grpSpPr>
      <p:sp>
        <p:nvSpPr>
          <p:cNvPr id="148" name="Shape 14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9" name="Shape 14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3"/>
        <p:cNvGrpSpPr/>
        <p:nvPr/>
      </p:nvGrpSpPr>
      <p:grpSpPr>
        <a:xfrm>
          <a:off x="0" y="0"/>
          <a:ext cx="0" cy="0"/>
          <a:chOff x="0" y="0"/>
          <a:chExt cx="0" cy="0"/>
        </a:xfrm>
      </p:grpSpPr>
      <p:sp>
        <p:nvSpPr>
          <p:cNvPr id="154" name="Shape 15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5" name="Shape 15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9"/>
        <p:cNvGrpSpPr/>
        <p:nvPr/>
      </p:nvGrpSpPr>
      <p:grpSpPr>
        <a:xfrm>
          <a:off x="0" y="0"/>
          <a:ext cx="0" cy="0"/>
          <a:chOff x="0" y="0"/>
          <a:chExt cx="0" cy="0"/>
        </a:xfrm>
      </p:grpSpPr>
      <p:sp>
        <p:nvSpPr>
          <p:cNvPr id="160" name="Shape 16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1" name="Shape 16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5"/>
        <p:cNvGrpSpPr/>
        <p:nvPr/>
      </p:nvGrpSpPr>
      <p:grpSpPr>
        <a:xfrm>
          <a:off x="0" y="0"/>
          <a:ext cx="0" cy="0"/>
          <a:chOff x="0" y="0"/>
          <a:chExt cx="0" cy="0"/>
        </a:xfrm>
      </p:grpSpPr>
      <p:sp>
        <p:nvSpPr>
          <p:cNvPr id="166" name="Shape 1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7" name="Shape 16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0"/>
        <p:cNvGrpSpPr/>
        <p:nvPr/>
      </p:nvGrpSpPr>
      <p:grpSpPr>
        <a:xfrm>
          <a:off x="0" y="0"/>
          <a:ext cx="0" cy="0"/>
          <a:chOff x="0" y="0"/>
          <a:chExt cx="0" cy="0"/>
        </a:xfrm>
      </p:grpSpPr>
      <p:sp>
        <p:nvSpPr>
          <p:cNvPr id="171" name="Shape 17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2" name="Shape 17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6"/>
        <p:cNvGrpSpPr/>
        <p:nvPr/>
      </p:nvGrpSpPr>
      <p:grpSpPr>
        <a:xfrm>
          <a:off x="0" y="0"/>
          <a:ext cx="0" cy="0"/>
          <a:chOff x="0" y="0"/>
          <a:chExt cx="0" cy="0"/>
        </a:xfrm>
      </p:grpSpPr>
      <p:sp>
        <p:nvSpPr>
          <p:cNvPr id="177" name="Shape 17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8" name="Shape 17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2"/>
        <p:cNvGrpSpPr/>
        <p:nvPr/>
      </p:nvGrpSpPr>
      <p:grpSpPr>
        <a:xfrm>
          <a:off x="0" y="0"/>
          <a:ext cx="0" cy="0"/>
          <a:chOff x="0" y="0"/>
          <a:chExt cx="0" cy="0"/>
        </a:xfrm>
      </p:grpSpPr>
      <p:sp>
        <p:nvSpPr>
          <p:cNvPr id="183" name="Shape 18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4" name="Shape 18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8"/>
        <p:cNvGrpSpPr/>
        <p:nvPr/>
      </p:nvGrpSpPr>
      <p:grpSpPr>
        <a:xfrm>
          <a:off x="0" y="0"/>
          <a:ext cx="0" cy="0"/>
          <a:chOff x="0" y="0"/>
          <a:chExt cx="0" cy="0"/>
        </a:xfrm>
      </p:grpSpPr>
      <p:sp>
        <p:nvSpPr>
          <p:cNvPr id="189" name="Shape 18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0" name="Shape 19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5"/>
        <p:cNvGrpSpPr/>
        <p:nvPr/>
      </p:nvGrpSpPr>
      <p:grpSpPr>
        <a:xfrm>
          <a:off x="0" y="0"/>
          <a:ext cx="0" cy="0"/>
          <a:chOff x="0" y="0"/>
          <a:chExt cx="0" cy="0"/>
        </a:xfrm>
      </p:grpSpPr>
      <p:sp>
        <p:nvSpPr>
          <p:cNvPr id="196" name="Shape 19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7" name="Shape 19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
        <p:cNvGrpSpPr/>
        <p:nvPr/>
      </p:nvGrpSpPr>
      <p:grpSpPr>
        <a:xfrm>
          <a:off x="0" y="0"/>
          <a:ext cx="0" cy="0"/>
          <a:chOff x="0" y="0"/>
          <a:chExt cx="0" cy="0"/>
        </a:xfrm>
      </p:grpSpPr>
      <p:sp>
        <p:nvSpPr>
          <p:cNvPr id="66" name="Shape 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7" name="Shape 6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Shape 7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9" name="Shape 7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3"/>
        <p:cNvGrpSpPr/>
        <p:nvPr/>
      </p:nvGrpSpPr>
      <p:grpSpPr>
        <a:xfrm>
          <a:off x="0" y="0"/>
          <a:ext cx="0" cy="0"/>
          <a:chOff x="0" y="0"/>
          <a:chExt cx="0" cy="0"/>
        </a:xfrm>
      </p:grpSpPr>
      <p:sp>
        <p:nvSpPr>
          <p:cNvPr id="84" name="Shape 8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5" name="Shape 8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9"/>
        <p:cNvGrpSpPr/>
        <p:nvPr/>
      </p:nvGrpSpPr>
      <p:grpSpPr>
        <a:xfrm>
          <a:off x="0" y="0"/>
          <a:ext cx="0" cy="0"/>
          <a:chOff x="0" y="0"/>
          <a:chExt cx="0" cy="0"/>
        </a:xfrm>
      </p:grpSpPr>
      <p:sp>
        <p:nvSpPr>
          <p:cNvPr id="90" name="Shape 9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1" name="Shape 9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Shape 9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7" name="Shape 9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3" name="Shape 10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grpSp>
        <p:nvGrpSpPr>
          <p:cNvPr id="10" name="Shape 10"/>
          <p:cNvGrpSpPr/>
          <p:nvPr/>
        </p:nvGrpSpPr>
        <p:grpSpPr>
          <a:xfrm>
            <a:off x="4350278" y="2855377"/>
            <a:ext cx="443588" cy="105632"/>
            <a:chOff x="4137525" y="2915950"/>
            <a:chExt cx="869100" cy="207000"/>
          </a:xfrm>
        </p:grpSpPr>
        <p:sp>
          <p:nvSpPr>
            <p:cNvPr id="11" name="Shape 11"/>
            <p:cNvSpPr/>
            <p:nvPr/>
          </p:nvSpPr>
          <p:spPr>
            <a:xfrm>
              <a:off x="446857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2" name="Shape 12"/>
            <p:cNvSpPr/>
            <p:nvPr/>
          </p:nvSpPr>
          <p:spPr>
            <a:xfrm>
              <a:off x="47996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3" name="Shape 13"/>
            <p:cNvSpPr/>
            <p:nvPr/>
          </p:nvSpPr>
          <p:spPr>
            <a:xfrm>
              <a:off x="41375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grpSp>
      <p:sp>
        <p:nvSpPr>
          <p:cNvPr id="14" name="Shape 14"/>
          <p:cNvSpPr txBox="1">
            <a:spLocks noGrp="1"/>
          </p:cNvSpPr>
          <p:nvPr>
            <p:ph type="ctrTitle"/>
          </p:nvPr>
        </p:nvSpPr>
        <p:spPr>
          <a:xfrm>
            <a:off x="671257" y="990800"/>
            <a:ext cx="7801500" cy="1730100"/>
          </a:xfrm>
          <a:prstGeom prst="rect">
            <a:avLst/>
          </a:prstGeom>
        </p:spPr>
        <p:txBody>
          <a:bodyPr lIns="91425" tIns="91425" rIns="91425" bIns="91425" anchor="b" anchorCtr="0"/>
          <a:lstStyle>
            <a:lvl1pPr lvl="0" algn="ctr">
              <a:spcBef>
                <a:spcPts val="0"/>
              </a:spcBef>
              <a:buSzPct val="100000"/>
              <a:defRPr sz="4800"/>
            </a:lvl1pPr>
            <a:lvl2pPr lvl="1" algn="ctr">
              <a:spcBef>
                <a:spcPts val="0"/>
              </a:spcBef>
              <a:buSzPct val="100000"/>
              <a:defRPr sz="4800"/>
            </a:lvl2pPr>
            <a:lvl3pPr lvl="2" algn="ctr">
              <a:spcBef>
                <a:spcPts val="0"/>
              </a:spcBef>
              <a:buSzPct val="100000"/>
              <a:defRPr sz="4800"/>
            </a:lvl3pPr>
            <a:lvl4pPr lvl="3" algn="ctr">
              <a:spcBef>
                <a:spcPts val="0"/>
              </a:spcBef>
              <a:buSzPct val="100000"/>
              <a:defRPr sz="4800"/>
            </a:lvl4pPr>
            <a:lvl5pPr lvl="4" algn="ctr">
              <a:spcBef>
                <a:spcPts val="0"/>
              </a:spcBef>
              <a:buSzPct val="100000"/>
              <a:defRPr sz="4800"/>
            </a:lvl5pPr>
            <a:lvl6pPr lvl="5" algn="ctr">
              <a:spcBef>
                <a:spcPts val="0"/>
              </a:spcBef>
              <a:buSzPct val="100000"/>
              <a:defRPr sz="4800"/>
            </a:lvl6pPr>
            <a:lvl7pPr lvl="6" algn="ctr">
              <a:spcBef>
                <a:spcPts val="0"/>
              </a:spcBef>
              <a:buSzPct val="100000"/>
              <a:defRPr sz="4800"/>
            </a:lvl7pPr>
            <a:lvl8pPr lvl="7" algn="ctr">
              <a:spcBef>
                <a:spcPts val="0"/>
              </a:spcBef>
              <a:buSzPct val="100000"/>
              <a:defRPr sz="4800"/>
            </a:lvl8pPr>
            <a:lvl9pPr lvl="8" algn="ctr">
              <a:spcBef>
                <a:spcPts val="0"/>
              </a:spcBef>
              <a:buSzPct val="100000"/>
              <a:defRPr sz="4800"/>
            </a:lvl9pPr>
          </a:lstStyle>
          <a:p>
            <a:endParaRPr/>
          </a:p>
        </p:txBody>
      </p:sp>
      <p:sp>
        <p:nvSpPr>
          <p:cNvPr id="15" name="Shape 15"/>
          <p:cNvSpPr txBox="1">
            <a:spLocks noGrp="1"/>
          </p:cNvSpPr>
          <p:nvPr>
            <p:ph type="subTitle" idx="1"/>
          </p:nvPr>
        </p:nvSpPr>
        <p:spPr>
          <a:xfrm>
            <a:off x="671250" y="3174875"/>
            <a:ext cx="78015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16" name="Shape 16"/>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9"/>
        <p:cNvGrpSpPr/>
        <p:nvPr/>
      </p:nvGrpSpPr>
      <p:grpSpPr>
        <a:xfrm>
          <a:off x="0" y="0"/>
          <a:ext cx="0" cy="0"/>
          <a:chOff x="0" y="0"/>
          <a:chExt cx="0" cy="0"/>
        </a:xfrm>
      </p:grpSpPr>
      <p:sp>
        <p:nvSpPr>
          <p:cNvPr id="50" name="Shape 50"/>
          <p:cNvSpPr txBox="1">
            <a:spLocks noGrp="1"/>
          </p:cNvSpPr>
          <p:nvPr>
            <p:ph type="title"/>
          </p:nvPr>
        </p:nvSpPr>
        <p:spPr>
          <a:xfrm>
            <a:off x="311700" y="1255275"/>
            <a:ext cx="8520600" cy="18906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51" name="Shape 51"/>
          <p:cNvSpPr txBox="1">
            <a:spLocks noGrp="1"/>
          </p:cNvSpPr>
          <p:nvPr>
            <p:ph type="body" idx="1"/>
          </p:nvPr>
        </p:nvSpPr>
        <p:spPr>
          <a:xfrm>
            <a:off x="311700" y="32284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2" name="Shape 52"/>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3"/>
        <p:cNvGrpSpPr/>
        <p:nvPr/>
      </p:nvGrpSpPr>
      <p:grpSpPr>
        <a:xfrm>
          <a:off x="0" y="0"/>
          <a:ext cx="0" cy="0"/>
          <a:chOff x="0" y="0"/>
          <a:chExt cx="0" cy="0"/>
        </a:xfrm>
      </p:grpSpPr>
      <p:sp>
        <p:nvSpPr>
          <p:cNvPr id="54" name="Shape 54"/>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7"/>
        <p:cNvGrpSpPr/>
        <p:nvPr/>
      </p:nvGrpSpPr>
      <p:grpSpPr>
        <a:xfrm>
          <a:off x="0" y="0"/>
          <a:ext cx="0" cy="0"/>
          <a:chOff x="0" y="0"/>
          <a:chExt cx="0" cy="0"/>
        </a:xfrm>
      </p:grpSpPr>
      <p:sp>
        <p:nvSpPr>
          <p:cNvPr id="18" name="Shape 18"/>
          <p:cNvSpPr txBox="1">
            <a:spLocks noGrp="1"/>
          </p:cNvSpPr>
          <p:nvPr>
            <p:ph type="title"/>
          </p:nvPr>
        </p:nvSpPr>
        <p:spPr>
          <a:xfrm>
            <a:off x="671250" y="2141250"/>
            <a:ext cx="7852200" cy="8610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9" name="Shape 19"/>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4"/>
        <p:cNvGrpSpPr/>
        <p:nvPr/>
      </p:nvGrpSpPr>
      <p:grpSpPr>
        <a:xfrm>
          <a:off x="0" y="0"/>
          <a:ext cx="0" cy="0"/>
          <a:chOff x="0" y="0"/>
          <a:chExt cx="0" cy="0"/>
        </a:xfrm>
      </p:grpSpPr>
      <p:sp>
        <p:nvSpPr>
          <p:cNvPr id="25" name="Shape 25"/>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6" name="Shape 26"/>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7" name="Shape 27"/>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9"/>
        <p:cNvGrpSpPr/>
        <p:nvPr/>
      </p:nvGrpSpPr>
      <p:grpSpPr>
        <a:xfrm>
          <a:off x="0" y="0"/>
          <a:ext cx="0" cy="0"/>
          <a:chOff x="0" y="0"/>
          <a:chExt cx="0" cy="0"/>
        </a:xfrm>
      </p:grpSpPr>
      <p:sp>
        <p:nvSpPr>
          <p:cNvPr id="30" name="Shape 3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1" name="Shape 31"/>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4" name="Shape 34"/>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5" name="Shape 3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6"/>
        <p:cNvGrpSpPr/>
        <p:nvPr/>
      </p:nvGrpSpPr>
      <p:grpSpPr>
        <a:xfrm>
          <a:off x="0" y="0"/>
          <a:ext cx="0" cy="0"/>
          <a:chOff x="0" y="0"/>
          <a:chExt cx="0" cy="0"/>
        </a:xfrm>
      </p:grpSpPr>
      <p:sp>
        <p:nvSpPr>
          <p:cNvPr id="37" name="Shape 37"/>
          <p:cNvSpPr txBox="1">
            <a:spLocks noGrp="1"/>
          </p:cNvSpPr>
          <p:nvPr>
            <p:ph type="title"/>
          </p:nvPr>
        </p:nvSpPr>
        <p:spPr>
          <a:xfrm>
            <a:off x="490250" y="526350"/>
            <a:ext cx="6227100" cy="4090800"/>
          </a:xfrm>
          <a:prstGeom prst="rect">
            <a:avLst/>
          </a:prstGeom>
        </p:spPr>
        <p:txBody>
          <a:bodyPr lIns="91425" tIns="91425" rIns="91425" bIns="91425" anchor="ctr" anchorCtr="0"/>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a:endParaRPr/>
          </a:p>
        </p:txBody>
      </p:sp>
      <p:sp>
        <p:nvSpPr>
          <p:cNvPr id="38" name="Shape 3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9"/>
        <p:cNvGrpSpPr/>
        <p:nvPr/>
      </p:nvGrpSpPr>
      <p:grpSpPr>
        <a:xfrm>
          <a:off x="0" y="0"/>
          <a:ext cx="0" cy="0"/>
          <a:chOff x="0" y="0"/>
          <a:chExt cx="0" cy="0"/>
        </a:xfrm>
      </p:grpSpPr>
      <p:sp>
        <p:nvSpPr>
          <p:cNvPr id="40" name="Shape 40"/>
          <p:cNvSpPr/>
          <p:nvPr/>
        </p:nvSpPr>
        <p:spPr>
          <a:xfrm>
            <a:off x="4572000" y="0"/>
            <a:ext cx="4572000" cy="51435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cxnSp>
        <p:nvCxnSpPr>
          <p:cNvPr id="41" name="Shape 41"/>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42" name="Shape 42"/>
          <p:cNvSpPr txBox="1">
            <a:spLocks noGrp="1"/>
          </p:cNvSpPr>
          <p:nvPr>
            <p:ph type="title"/>
          </p:nvPr>
        </p:nvSpPr>
        <p:spPr>
          <a:xfrm>
            <a:off x="265500" y="1081400"/>
            <a:ext cx="4045200" cy="1710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43" name="Shape 43"/>
          <p:cNvSpPr txBox="1">
            <a:spLocks noGrp="1"/>
          </p:cNvSpPr>
          <p:nvPr>
            <p:ph type="subTitle" idx="1"/>
          </p:nvPr>
        </p:nvSpPr>
        <p:spPr>
          <a:xfrm>
            <a:off x="265500" y="2845200"/>
            <a:ext cx="4045200" cy="1345500"/>
          </a:xfrm>
          <a:prstGeom prst="rect">
            <a:avLst/>
          </a:prstGeom>
        </p:spPr>
        <p:txBody>
          <a:bodyPr lIns="91425" tIns="91425" rIns="91425" bIns="91425" anchor="t" anchorCtr="0"/>
          <a:lstStyle>
            <a:lvl1pPr lvl="0" algn="ctr">
              <a:lnSpc>
                <a:spcPct val="100000"/>
              </a:lnSpc>
              <a:spcBef>
                <a:spcPts val="0"/>
              </a:spcBef>
              <a:spcAft>
                <a:spcPts val="0"/>
              </a:spcAft>
              <a:buClr>
                <a:schemeClr val="dk1"/>
              </a:buClr>
              <a:buSzPct val="100000"/>
              <a:buNone/>
              <a:defRPr sz="2100">
                <a:solidFill>
                  <a:schemeClr val="dk1"/>
                </a:solidFill>
              </a:defRPr>
            </a:lvl1pPr>
            <a:lvl2pPr lvl="1" algn="ctr">
              <a:lnSpc>
                <a:spcPct val="100000"/>
              </a:lnSpc>
              <a:spcBef>
                <a:spcPts val="0"/>
              </a:spcBef>
              <a:spcAft>
                <a:spcPts val="0"/>
              </a:spcAft>
              <a:buClr>
                <a:schemeClr val="dk1"/>
              </a:buClr>
              <a:buSzPct val="100000"/>
              <a:buNone/>
              <a:defRPr sz="2100">
                <a:solidFill>
                  <a:schemeClr val="dk1"/>
                </a:solidFill>
              </a:defRPr>
            </a:lvl2pPr>
            <a:lvl3pPr lvl="2" algn="ctr">
              <a:lnSpc>
                <a:spcPct val="100000"/>
              </a:lnSpc>
              <a:spcBef>
                <a:spcPts val="0"/>
              </a:spcBef>
              <a:spcAft>
                <a:spcPts val="0"/>
              </a:spcAft>
              <a:buClr>
                <a:schemeClr val="dk1"/>
              </a:buClr>
              <a:buSzPct val="100000"/>
              <a:buNone/>
              <a:defRPr sz="2100">
                <a:solidFill>
                  <a:schemeClr val="dk1"/>
                </a:solidFill>
              </a:defRPr>
            </a:lvl3pPr>
            <a:lvl4pPr lvl="3" algn="ctr">
              <a:lnSpc>
                <a:spcPct val="100000"/>
              </a:lnSpc>
              <a:spcBef>
                <a:spcPts val="0"/>
              </a:spcBef>
              <a:spcAft>
                <a:spcPts val="0"/>
              </a:spcAft>
              <a:buClr>
                <a:schemeClr val="dk1"/>
              </a:buClr>
              <a:buSzPct val="100000"/>
              <a:buNone/>
              <a:defRPr sz="2100">
                <a:solidFill>
                  <a:schemeClr val="dk1"/>
                </a:solidFill>
              </a:defRPr>
            </a:lvl4pPr>
            <a:lvl5pPr lvl="4" algn="ctr">
              <a:lnSpc>
                <a:spcPct val="100000"/>
              </a:lnSpc>
              <a:spcBef>
                <a:spcPts val="0"/>
              </a:spcBef>
              <a:spcAft>
                <a:spcPts val="0"/>
              </a:spcAft>
              <a:buClr>
                <a:schemeClr val="dk1"/>
              </a:buClr>
              <a:buSzPct val="100000"/>
              <a:buNone/>
              <a:defRPr sz="2100">
                <a:solidFill>
                  <a:schemeClr val="dk1"/>
                </a:solidFill>
              </a:defRPr>
            </a:lvl5pPr>
            <a:lvl6pPr lvl="5" algn="ctr">
              <a:lnSpc>
                <a:spcPct val="100000"/>
              </a:lnSpc>
              <a:spcBef>
                <a:spcPts val="0"/>
              </a:spcBef>
              <a:spcAft>
                <a:spcPts val="0"/>
              </a:spcAft>
              <a:buClr>
                <a:schemeClr val="dk1"/>
              </a:buClr>
              <a:buSzPct val="100000"/>
              <a:buNone/>
              <a:defRPr sz="2100">
                <a:solidFill>
                  <a:schemeClr val="dk1"/>
                </a:solidFill>
              </a:defRPr>
            </a:lvl6pPr>
            <a:lvl7pPr lvl="6" algn="ctr">
              <a:lnSpc>
                <a:spcPct val="100000"/>
              </a:lnSpc>
              <a:spcBef>
                <a:spcPts val="0"/>
              </a:spcBef>
              <a:spcAft>
                <a:spcPts val="0"/>
              </a:spcAft>
              <a:buClr>
                <a:schemeClr val="dk1"/>
              </a:buClr>
              <a:buSzPct val="100000"/>
              <a:buNone/>
              <a:defRPr sz="2100">
                <a:solidFill>
                  <a:schemeClr val="dk1"/>
                </a:solidFill>
              </a:defRPr>
            </a:lvl7pPr>
            <a:lvl8pPr lvl="7" algn="ctr">
              <a:lnSpc>
                <a:spcPct val="100000"/>
              </a:lnSpc>
              <a:spcBef>
                <a:spcPts val="0"/>
              </a:spcBef>
              <a:spcAft>
                <a:spcPts val="0"/>
              </a:spcAft>
              <a:buClr>
                <a:schemeClr val="dk1"/>
              </a:buClr>
              <a:buSzPct val="100000"/>
              <a:buNone/>
              <a:defRPr sz="2100">
                <a:solidFill>
                  <a:schemeClr val="dk1"/>
                </a:solidFill>
              </a:defRPr>
            </a:lvl8pPr>
            <a:lvl9pPr lvl="8" algn="ctr">
              <a:lnSpc>
                <a:spcPct val="100000"/>
              </a:lnSpc>
              <a:spcBef>
                <a:spcPts val="0"/>
              </a:spcBef>
              <a:spcAft>
                <a:spcPts val="0"/>
              </a:spcAft>
              <a:buClr>
                <a:schemeClr val="dk1"/>
              </a:buClr>
              <a:buSzPct val="100000"/>
              <a:buNone/>
              <a:defRPr sz="2100">
                <a:solidFill>
                  <a:schemeClr val="dk1"/>
                </a:solidFill>
              </a:defRPr>
            </a:lvl9pPr>
          </a:lstStyle>
          <a:p>
            <a:endParaRPr/>
          </a:p>
        </p:txBody>
      </p:sp>
      <p:sp>
        <p:nvSpPr>
          <p:cNvPr id="44" name="Shape 44"/>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5" name="Shape 4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6"/>
        <p:cNvGrpSpPr/>
        <p:nvPr/>
      </p:nvGrpSpPr>
      <p:grpSpPr>
        <a:xfrm>
          <a:off x="0" y="0"/>
          <a:ext cx="0" cy="0"/>
          <a:chOff x="0" y="0"/>
          <a:chExt cx="0" cy="0"/>
        </a:xfrm>
      </p:grpSpPr>
      <p:sp>
        <p:nvSpPr>
          <p:cNvPr id="47" name="Shape 47"/>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Clr>
                <a:schemeClr val="dk1"/>
              </a:buClr>
              <a:buSzPct val="100000"/>
              <a:buFont typeface="Oswald"/>
              <a:buNone/>
              <a:defRPr sz="2100">
                <a:solidFill>
                  <a:schemeClr val="dk1"/>
                </a:solidFill>
                <a:latin typeface="Oswald"/>
                <a:ea typeface="Oswald"/>
                <a:cs typeface="Oswald"/>
                <a:sym typeface="Oswald"/>
              </a:defRPr>
            </a:lvl1pPr>
          </a:lstStyle>
          <a:p>
            <a:endParaRPr/>
          </a:p>
        </p:txBody>
      </p:sp>
      <p:sp>
        <p:nvSpPr>
          <p:cNvPr id="48" name="Shape 4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Font typeface="Oswald"/>
              <a:buNone/>
              <a:defRPr sz="3000">
                <a:solidFill>
                  <a:schemeClr val="dk1"/>
                </a:solidFill>
                <a:latin typeface="Oswald"/>
                <a:ea typeface="Oswald"/>
                <a:cs typeface="Oswald"/>
                <a:sym typeface="Oswald"/>
              </a:defRPr>
            </a:lvl1pPr>
            <a:lvl2pPr lvl="1">
              <a:spcBef>
                <a:spcPts val="0"/>
              </a:spcBef>
              <a:buClr>
                <a:schemeClr val="dk1"/>
              </a:buClr>
              <a:buSzPct val="100000"/>
              <a:buFont typeface="Oswald"/>
              <a:buNone/>
              <a:defRPr sz="3000">
                <a:solidFill>
                  <a:schemeClr val="dk1"/>
                </a:solidFill>
                <a:latin typeface="Oswald"/>
                <a:ea typeface="Oswald"/>
                <a:cs typeface="Oswald"/>
                <a:sym typeface="Oswald"/>
              </a:defRPr>
            </a:lvl2pPr>
            <a:lvl3pPr lvl="2">
              <a:spcBef>
                <a:spcPts val="0"/>
              </a:spcBef>
              <a:buClr>
                <a:schemeClr val="dk1"/>
              </a:buClr>
              <a:buSzPct val="100000"/>
              <a:buFont typeface="Oswald"/>
              <a:buNone/>
              <a:defRPr sz="3000">
                <a:solidFill>
                  <a:schemeClr val="dk1"/>
                </a:solidFill>
                <a:latin typeface="Oswald"/>
                <a:ea typeface="Oswald"/>
                <a:cs typeface="Oswald"/>
                <a:sym typeface="Oswald"/>
              </a:defRPr>
            </a:lvl3pPr>
            <a:lvl4pPr lvl="3">
              <a:spcBef>
                <a:spcPts val="0"/>
              </a:spcBef>
              <a:buClr>
                <a:schemeClr val="dk1"/>
              </a:buClr>
              <a:buSzPct val="100000"/>
              <a:buFont typeface="Oswald"/>
              <a:buNone/>
              <a:defRPr sz="3000">
                <a:solidFill>
                  <a:schemeClr val="dk1"/>
                </a:solidFill>
                <a:latin typeface="Oswald"/>
                <a:ea typeface="Oswald"/>
                <a:cs typeface="Oswald"/>
                <a:sym typeface="Oswald"/>
              </a:defRPr>
            </a:lvl4pPr>
            <a:lvl5pPr lvl="4">
              <a:spcBef>
                <a:spcPts val="0"/>
              </a:spcBef>
              <a:buClr>
                <a:schemeClr val="dk1"/>
              </a:buClr>
              <a:buSzPct val="100000"/>
              <a:buFont typeface="Oswald"/>
              <a:buNone/>
              <a:defRPr sz="3000">
                <a:solidFill>
                  <a:schemeClr val="dk1"/>
                </a:solidFill>
                <a:latin typeface="Oswald"/>
                <a:ea typeface="Oswald"/>
                <a:cs typeface="Oswald"/>
                <a:sym typeface="Oswald"/>
              </a:defRPr>
            </a:lvl5pPr>
            <a:lvl6pPr lvl="5">
              <a:spcBef>
                <a:spcPts val="0"/>
              </a:spcBef>
              <a:buClr>
                <a:schemeClr val="dk1"/>
              </a:buClr>
              <a:buSzPct val="100000"/>
              <a:buFont typeface="Oswald"/>
              <a:buNone/>
              <a:defRPr sz="3000">
                <a:solidFill>
                  <a:schemeClr val="dk1"/>
                </a:solidFill>
                <a:latin typeface="Oswald"/>
                <a:ea typeface="Oswald"/>
                <a:cs typeface="Oswald"/>
                <a:sym typeface="Oswald"/>
              </a:defRPr>
            </a:lvl6pPr>
            <a:lvl7pPr lvl="6">
              <a:spcBef>
                <a:spcPts val="0"/>
              </a:spcBef>
              <a:buClr>
                <a:schemeClr val="dk1"/>
              </a:buClr>
              <a:buSzPct val="100000"/>
              <a:buFont typeface="Oswald"/>
              <a:buNone/>
              <a:defRPr sz="3000">
                <a:solidFill>
                  <a:schemeClr val="dk1"/>
                </a:solidFill>
                <a:latin typeface="Oswald"/>
                <a:ea typeface="Oswald"/>
                <a:cs typeface="Oswald"/>
                <a:sym typeface="Oswald"/>
              </a:defRPr>
            </a:lvl7pPr>
            <a:lvl8pPr lvl="7">
              <a:spcBef>
                <a:spcPts val="0"/>
              </a:spcBef>
              <a:buClr>
                <a:schemeClr val="dk1"/>
              </a:buClr>
              <a:buSzPct val="100000"/>
              <a:buFont typeface="Oswald"/>
              <a:buNone/>
              <a:defRPr sz="3000">
                <a:solidFill>
                  <a:schemeClr val="dk1"/>
                </a:solidFill>
                <a:latin typeface="Oswald"/>
                <a:ea typeface="Oswald"/>
                <a:cs typeface="Oswald"/>
                <a:sym typeface="Oswald"/>
              </a:defRPr>
            </a:lvl8pPr>
            <a:lvl9pPr lvl="8">
              <a:spcBef>
                <a:spcPts val="0"/>
              </a:spcBef>
              <a:buClr>
                <a:schemeClr val="dk1"/>
              </a:buClr>
              <a:buSzPct val="100000"/>
              <a:buFont typeface="Oswald"/>
              <a:buNone/>
              <a:defRPr sz="3000">
                <a:solidFill>
                  <a:schemeClr val="dk1"/>
                </a:solidFill>
                <a:latin typeface="Oswald"/>
                <a:ea typeface="Oswald"/>
                <a:cs typeface="Oswald"/>
                <a:sym typeface="Oswald"/>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accent3"/>
              </a:buClr>
              <a:buSzPct val="100000"/>
              <a:buFont typeface="Average"/>
              <a:defRPr sz="1800">
                <a:solidFill>
                  <a:schemeClr val="accent3"/>
                </a:solidFill>
                <a:latin typeface="Average"/>
                <a:ea typeface="Average"/>
                <a:cs typeface="Average"/>
                <a:sym typeface="Average"/>
              </a:defRPr>
            </a:lvl1pPr>
            <a:lvl2pPr lvl="1">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2pPr>
            <a:lvl3pPr lvl="2">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3pPr>
            <a:lvl4pPr lvl="3">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4pPr>
            <a:lvl5pPr lvl="4">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5pPr>
            <a:lvl6pPr lvl="5">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6pPr>
            <a:lvl7pPr lvl="6">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7pPr>
            <a:lvl8pPr lvl="7">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8pPr>
            <a:lvl9pPr lvl="8">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9pPr>
          </a:lstStyle>
          <a:p>
            <a:endParaRPr/>
          </a:p>
        </p:txBody>
      </p:sp>
      <p:sp>
        <p:nvSpPr>
          <p:cNvPr id="8" name="Shape 8"/>
          <p:cNvSpPr txBox="1">
            <a:spLocks noGrp="1"/>
          </p:cNvSpPr>
          <p:nvPr>
            <p:ph type="sldNum" idx="12"/>
          </p:nvPr>
        </p:nvSpPr>
        <p:spPr>
          <a:xfrm>
            <a:off x="8490250" y="4681009"/>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accent3"/>
                </a:solidFill>
                <a:latin typeface="Average"/>
                <a:ea typeface="Average"/>
                <a:cs typeface="Average"/>
                <a:sym typeface="Average"/>
              </a:rPr>
              <a:t>‹#›</a:t>
            </a:fld>
            <a:endParaRPr lang="en" sz="1000">
              <a:solidFill>
                <a:schemeClr val="accent3"/>
              </a:solidFill>
              <a:latin typeface="Average"/>
              <a:ea typeface="Average"/>
              <a:cs typeface="Average"/>
              <a:sym typeface="Average"/>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4.xml"/></Relationships>
</file>

<file path=ppt/slides/_rels/slide2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5.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ctrTitle"/>
          </p:nvPr>
        </p:nvSpPr>
        <p:spPr>
          <a:xfrm>
            <a:off x="671257" y="990800"/>
            <a:ext cx="7801500" cy="1730100"/>
          </a:xfrm>
          <a:prstGeom prst="rect">
            <a:avLst/>
          </a:prstGeom>
        </p:spPr>
        <p:txBody>
          <a:bodyPr lIns="91425" tIns="91425" rIns="91425" bIns="91425" anchor="b" anchorCtr="0">
            <a:noAutofit/>
          </a:bodyPr>
          <a:lstStyle/>
          <a:p>
            <a:pPr lvl="0">
              <a:spcBef>
                <a:spcPts val="0"/>
              </a:spcBef>
              <a:buNone/>
            </a:pPr>
            <a:r>
              <a:rPr lang="en"/>
              <a:t>Telephone Skills for the Coding and Reimbursement Specialist</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10"/>
        <p:cNvGrpSpPr/>
        <p:nvPr/>
      </p:nvGrpSpPr>
      <p:grpSpPr>
        <a:xfrm>
          <a:off x="0" y="0"/>
          <a:ext cx="0" cy="0"/>
          <a:chOff x="0" y="0"/>
          <a:chExt cx="0" cy="0"/>
        </a:xfrm>
      </p:grpSpPr>
      <p:sp>
        <p:nvSpPr>
          <p:cNvPr id="111" name="Shape 11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7</a:t>
            </a:r>
          </a:p>
        </p:txBody>
      </p:sp>
      <p:sp>
        <p:nvSpPr>
          <p:cNvPr id="112" name="Shape 11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Greet the caller and identify yourself </a:t>
            </a:r>
          </a:p>
          <a:p>
            <a:pPr lvl="0" algn="ctr">
              <a:spcBef>
                <a:spcPts val="0"/>
              </a:spcBef>
              <a:buNone/>
            </a:pPr>
            <a:r>
              <a:rPr lang="en"/>
              <a:t>and your company or department or unit.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6"/>
        <p:cNvGrpSpPr/>
        <p:nvPr/>
      </p:nvGrpSpPr>
      <p:grpSpPr>
        <a:xfrm>
          <a:off x="0" y="0"/>
          <a:ext cx="0" cy="0"/>
          <a:chOff x="0" y="0"/>
          <a:chExt cx="0" cy="0"/>
        </a:xfrm>
      </p:grpSpPr>
      <p:sp>
        <p:nvSpPr>
          <p:cNvPr id="117" name="Shape 11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8</a:t>
            </a:r>
          </a:p>
        </p:txBody>
      </p:sp>
      <p:sp>
        <p:nvSpPr>
          <p:cNvPr id="118" name="Shape 11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Ask, </a:t>
            </a:r>
          </a:p>
          <a:p>
            <a:pPr lvl="0" algn="ctr">
              <a:spcBef>
                <a:spcPts val="0"/>
              </a:spcBef>
              <a:buNone/>
            </a:pPr>
            <a:r>
              <a:rPr lang="en"/>
              <a:t>“To whom am I speaking?”</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2"/>
        <p:cNvGrpSpPr/>
        <p:nvPr/>
      </p:nvGrpSpPr>
      <p:grpSpPr>
        <a:xfrm>
          <a:off x="0" y="0"/>
          <a:ext cx="0" cy="0"/>
          <a:chOff x="0" y="0"/>
          <a:chExt cx="0" cy="0"/>
        </a:xfrm>
      </p:grpSpPr>
      <p:sp>
        <p:nvSpPr>
          <p:cNvPr id="123" name="Shape 12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9</a:t>
            </a:r>
          </a:p>
        </p:txBody>
      </p:sp>
      <p:sp>
        <p:nvSpPr>
          <p:cNvPr id="124" name="Shape 12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Ask,</a:t>
            </a:r>
          </a:p>
          <a:p>
            <a:pPr lvl="0" algn="ctr">
              <a:spcBef>
                <a:spcPts val="0"/>
              </a:spcBef>
              <a:buNone/>
            </a:pPr>
            <a:r>
              <a:rPr lang="en"/>
              <a:t>“How may I help you?”</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sp>
        <p:nvSpPr>
          <p:cNvPr id="129" name="Shape 129"/>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In the course of the conversation...</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10 - 15</a:t>
            </a:r>
          </a:p>
        </p:txBody>
      </p:sp>
      <p:sp>
        <p:nvSpPr>
          <p:cNvPr id="135" name="Shape 13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10.	FOCUS your entire attention on the caller</a:t>
            </a:r>
          </a:p>
          <a:p>
            <a:pPr lvl="0">
              <a:spcBef>
                <a:spcPts val="0"/>
              </a:spcBef>
              <a:buNone/>
            </a:pPr>
            <a:r>
              <a:rPr lang="en"/>
              <a:t>11.	Enunciate/articulate clearly. Speak distinctly.</a:t>
            </a:r>
          </a:p>
          <a:p>
            <a:pPr lvl="0">
              <a:spcBef>
                <a:spcPts val="0"/>
              </a:spcBef>
              <a:buNone/>
            </a:pPr>
            <a:r>
              <a:rPr lang="en"/>
              <a:t>12.	Use PLAIN English and avoid unnecessary jargon technical language and acronyms, unless talking to another medical professional. </a:t>
            </a:r>
          </a:p>
          <a:p>
            <a:pPr lvl="0">
              <a:spcBef>
                <a:spcPts val="0"/>
              </a:spcBef>
              <a:buNone/>
            </a:pPr>
            <a:r>
              <a:rPr lang="en"/>
              <a:t>13.	Use action words (specific words and directions) </a:t>
            </a:r>
          </a:p>
          <a:p>
            <a:pPr lvl="0">
              <a:spcBef>
                <a:spcPts val="0"/>
              </a:spcBef>
              <a:buNone/>
            </a:pPr>
            <a:r>
              <a:rPr lang="en"/>
              <a:t>14.	Always speak calmly and choose your words naturally. </a:t>
            </a:r>
          </a:p>
          <a:p>
            <a:pPr lvl="0">
              <a:spcBef>
                <a:spcPts val="0"/>
              </a:spcBef>
              <a:buNone/>
            </a:pPr>
            <a:r>
              <a:rPr lang="en" b="1"/>
              <a:t>15.	USE THE CALLER’S NAME DURING THE CONVERSATION.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16</a:t>
            </a:r>
          </a:p>
        </p:txBody>
      </p:sp>
      <p:sp>
        <p:nvSpPr>
          <p:cNvPr id="141" name="Shape 14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Focus your full attention on the caller and the conversation. </a:t>
            </a:r>
          </a:p>
          <a:p>
            <a:pPr lvl="0">
              <a:spcBef>
                <a:spcPts val="0"/>
              </a:spcBef>
              <a:buNone/>
            </a:pPr>
            <a:r>
              <a:rPr lang="en"/>
              <a:t>Listen “between” the words.</a:t>
            </a:r>
          </a:p>
          <a:p>
            <a:pPr lvl="0">
              <a:spcBef>
                <a:spcPts val="0"/>
              </a:spcBef>
              <a:buNone/>
            </a:pPr>
            <a:r>
              <a:rPr lang="en"/>
              <a:t>Use reflective/active listening to clarify and check for understanding.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TIP 17</a:t>
            </a:r>
          </a:p>
          <a:p>
            <a:pPr lvl="0">
              <a:spcBef>
                <a:spcPts val="0"/>
              </a:spcBef>
              <a:buNone/>
            </a:pPr>
            <a:endParaRPr sz="2400"/>
          </a:p>
          <a:p>
            <a:pPr lvl="0">
              <a:spcBef>
                <a:spcPts val="0"/>
              </a:spcBef>
              <a:buNone/>
            </a:pPr>
            <a:r>
              <a:rPr lang="en"/>
              <a:t>AVOID THE 5 FORBIDDEN PHRASES</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0"/>
        <p:cNvGrpSpPr/>
        <p:nvPr/>
      </p:nvGrpSpPr>
      <p:grpSpPr>
        <a:xfrm>
          <a:off x="0" y="0"/>
          <a:ext cx="0" cy="0"/>
          <a:chOff x="0" y="0"/>
          <a:chExt cx="0" cy="0"/>
        </a:xfrm>
      </p:grpSpPr>
      <p:sp>
        <p:nvSpPr>
          <p:cNvPr id="151" name="Shape 15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WORST</a:t>
            </a:r>
          </a:p>
        </p:txBody>
      </p:sp>
      <p:sp>
        <p:nvSpPr>
          <p:cNvPr id="152" name="Shape 152"/>
          <p:cNvSpPr txBox="1">
            <a:spLocks noGrp="1"/>
          </p:cNvSpPr>
          <p:nvPr>
            <p:ph type="body" idx="1"/>
          </p:nvPr>
        </p:nvSpPr>
        <p:spPr>
          <a:xfrm>
            <a:off x="311700" y="923875"/>
            <a:ext cx="8520600" cy="3416400"/>
          </a:xfrm>
          <a:prstGeom prst="rect">
            <a:avLst/>
          </a:prstGeom>
        </p:spPr>
        <p:txBody>
          <a:bodyPr lIns="91425" tIns="91425" rIns="91425" bIns="91425" anchor="t" anchorCtr="0">
            <a:noAutofit/>
          </a:bodyPr>
          <a:lstStyle/>
          <a:p>
            <a:pPr lvl="0">
              <a:spcBef>
                <a:spcPts val="0"/>
              </a:spcBef>
              <a:buNone/>
            </a:pPr>
            <a:r>
              <a:rPr lang="en"/>
              <a:t>The worst is… “I don’t know”</a:t>
            </a:r>
          </a:p>
          <a:p>
            <a:pPr lvl="0">
              <a:spcBef>
                <a:spcPts val="0"/>
              </a:spcBef>
              <a:buNone/>
            </a:pPr>
            <a:r>
              <a:rPr lang="en"/>
              <a:t>Instead say: “That is a good question; let me find out for you”</a:t>
            </a:r>
          </a:p>
          <a:p>
            <a:pPr lvl="0" algn="ctr">
              <a:spcBef>
                <a:spcPts val="0"/>
              </a:spcBef>
              <a:buNone/>
            </a:pPr>
            <a:r>
              <a:rPr lang="en"/>
              <a:t>OR</a:t>
            </a:r>
          </a:p>
          <a:p>
            <a:pPr lvl="0">
              <a:spcBef>
                <a:spcPts val="0"/>
              </a:spcBef>
              <a:buNone/>
            </a:pPr>
            <a:r>
              <a:rPr lang="en"/>
              <a:t>Offer to connect the caller with someone who could provide the answer </a:t>
            </a:r>
          </a:p>
          <a:p>
            <a:pPr lvl="0">
              <a:spcBef>
                <a:spcPts val="0"/>
              </a:spcBef>
              <a:buNone/>
            </a:pPr>
            <a:r>
              <a:rPr lang="en"/>
              <a:t>If a call involves some research, assure the person that you will call them back by a specific time. If you do not have an answer by the deadline, call back and say, “I don’t have an answer yet, but I’m still researching it.”</a:t>
            </a:r>
          </a:p>
          <a:p>
            <a:pPr lvl="0">
              <a:spcBef>
                <a:spcPts val="0"/>
              </a:spcBef>
              <a:buNone/>
            </a:pPr>
            <a:r>
              <a:rPr lang="en"/>
              <a:t>THERE IS NO EXCUSE FOR NOT RETURNING CALLS. THIS REALLY UPSETS PATIENTS … PERHAPS MORE THAN ANYTHING.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6"/>
        <p:cNvGrpSpPr/>
        <p:nvPr/>
      </p:nvGrpSpPr>
      <p:grpSpPr>
        <a:xfrm>
          <a:off x="0" y="0"/>
          <a:ext cx="0" cy="0"/>
          <a:chOff x="0" y="0"/>
          <a:chExt cx="0" cy="0"/>
        </a:xfrm>
      </p:grpSpPr>
      <p:sp>
        <p:nvSpPr>
          <p:cNvPr id="157" name="Shape 15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WORST PHRASES</a:t>
            </a:r>
          </a:p>
        </p:txBody>
      </p:sp>
      <p:sp>
        <p:nvSpPr>
          <p:cNvPr id="158" name="Shape 158"/>
          <p:cNvSpPr txBox="1">
            <a:spLocks noGrp="1"/>
          </p:cNvSpPr>
          <p:nvPr>
            <p:ph type="body" idx="1"/>
          </p:nvPr>
        </p:nvSpPr>
        <p:spPr>
          <a:xfrm>
            <a:off x="311700" y="844366"/>
            <a:ext cx="8520600" cy="3416400"/>
          </a:xfrm>
          <a:prstGeom prst="rect">
            <a:avLst/>
          </a:prstGeom>
        </p:spPr>
        <p:txBody>
          <a:bodyPr lIns="91425" tIns="91425" rIns="91425" bIns="91425" anchor="t" anchorCtr="0">
            <a:noAutofit/>
          </a:bodyPr>
          <a:lstStyle/>
          <a:p>
            <a:pPr marL="457200" lvl="0" indent="-228600" rtl="0">
              <a:lnSpc>
                <a:spcPct val="100000"/>
              </a:lnSpc>
              <a:spcBef>
                <a:spcPts val="0"/>
              </a:spcBef>
            </a:pPr>
            <a:r>
              <a:rPr lang="en" dirty="0"/>
              <a:t>“I/We can’t do that”</a:t>
            </a:r>
          </a:p>
          <a:p>
            <a:pPr marL="914400" lvl="1" indent="-228600" rtl="0">
              <a:lnSpc>
                <a:spcPct val="100000"/>
              </a:lnSpc>
              <a:spcBef>
                <a:spcPts val="0"/>
              </a:spcBef>
            </a:pPr>
            <a:r>
              <a:rPr lang="en" dirty="0"/>
              <a:t>Instead say: “This is what I/we can do.”</a:t>
            </a:r>
          </a:p>
          <a:p>
            <a:pPr marL="457200" lvl="0" indent="-228600" rtl="0">
              <a:lnSpc>
                <a:spcPct val="100000"/>
              </a:lnSpc>
              <a:spcBef>
                <a:spcPts val="0"/>
              </a:spcBef>
            </a:pPr>
            <a:r>
              <a:rPr lang="en" dirty="0"/>
              <a:t>“You’ll have to…”</a:t>
            </a:r>
          </a:p>
          <a:p>
            <a:pPr marL="914400" lvl="1" indent="-228600" rtl="0">
              <a:lnSpc>
                <a:spcPct val="100000"/>
              </a:lnSpc>
              <a:spcBef>
                <a:spcPts val="0"/>
              </a:spcBef>
            </a:pPr>
            <a:r>
              <a:rPr lang="en" dirty="0"/>
              <a:t>Instead say: </a:t>
            </a:r>
          </a:p>
          <a:p>
            <a:pPr marL="1371600" lvl="2" indent="-228600" rtl="0">
              <a:lnSpc>
                <a:spcPct val="100000"/>
              </a:lnSpc>
              <a:spcBef>
                <a:spcPts val="0"/>
              </a:spcBef>
            </a:pPr>
            <a:r>
              <a:rPr lang="en" dirty="0"/>
              <a:t>“You will need to…”</a:t>
            </a:r>
          </a:p>
          <a:p>
            <a:pPr marL="1371600" lvl="2" indent="-228600" rtl="0">
              <a:lnSpc>
                <a:spcPct val="100000"/>
              </a:lnSpc>
              <a:spcBef>
                <a:spcPts val="0"/>
              </a:spcBef>
            </a:pPr>
            <a:r>
              <a:rPr lang="en" dirty="0"/>
              <a:t>“I need you to…”</a:t>
            </a:r>
          </a:p>
          <a:p>
            <a:pPr marL="1371600" lvl="2" indent="-228600" rtl="0">
              <a:lnSpc>
                <a:spcPct val="100000"/>
              </a:lnSpc>
              <a:spcBef>
                <a:spcPts val="0"/>
              </a:spcBef>
            </a:pPr>
            <a:r>
              <a:rPr lang="en" dirty="0"/>
              <a:t>“Here’s how we can help you…”</a:t>
            </a:r>
          </a:p>
          <a:p>
            <a:pPr marL="457200" lvl="0" indent="-228600" rtl="0">
              <a:lnSpc>
                <a:spcPct val="100000"/>
              </a:lnSpc>
              <a:spcBef>
                <a:spcPts val="0"/>
              </a:spcBef>
            </a:pPr>
            <a:r>
              <a:rPr lang="en" dirty="0"/>
              <a:t>“Just a second…”</a:t>
            </a:r>
          </a:p>
          <a:p>
            <a:pPr marL="914400" lvl="1" indent="-228600" rtl="0">
              <a:lnSpc>
                <a:spcPct val="100000"/>
              </a:lnSpc>
              <a:spcBef>
                <a:spcPts val="0"/>
              </a:spcBef>
            </a:pPr>
            <a:r>
              <a:rPr lang="en" dirty="0"/>
              <a:t>Instead - give an honest estimate of how long it will take you and/or let them know what you are doing. </a:t>
            </a:r>
          </a:p>
          <a:p>
            <a:pPr lvl="0">
              <a:lnSpc>
                <a:spcPct val="100000"/>
              </a:lnSpc>
              <a:spcBef>
                <a:spcPts val="0"/>
              </a:spcBef>
              <a:buNone/>
            </a:pPr>
            <a:endParaRPr dirty="0"/>
          </a:p>
          <a:p>
            <a:pPr lvl="0">
              <a:lnSpc>
                <a:spcPct val="100000"/>
              </a:lnSpc>
              <a:spcBef>
                <a:spcPts val="0"/>
              </a:spcBef>
              <a:buNone/>
            </a:pPr>
            <a:r>
              <a:rPr lang="en" dirty="0"/>
              <a:t>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2"/>
        <p:cNvGrpSpPr/>
        <p:nvPr/>
      </p:nvGrpSpPr>
      <p:grpSpPr>
        <a:xfrm>
          <a:off x="0" y="0"/>
          <a:ext cx="0" cy="0"/>
          <a:chOff x="0" y="0"/>
          <a:chExt cx="0" cy="0"/>
        </a:xfrm>
      </p:grpSpPr>
      <p:sp>
        <p:nvSpPr>
          <p:cNvPr id="163" name="Shape 16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LAST WORST PHRASES</a:t>
            </a:r>
          </a:p>
        </p:txBody>
      </p:sp>
      <p:sp>
        <p:nvSpPr>
          <p:cNvPr id="164" name="Shape 16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“NO”</a:t>
            </a:r>
          </a:p>
          <a:p>
            <a:pPr lvl="0" algn="ctr" rtl="0">
              <a:spcBef>
                <a:spcPts val="0"/>
              </a:spcBef>
              <a:buNone/>
            </a:pPr>
            <a:r>
              <a:rPr lang="en"/>
              <a:t>Instead: </a:t>
            </a:r>
          </a:p>
          <a:p>
            <a:pPr lvl="0" algn="ctr">
              <a:spcBef>
                <a:spcPts val="0"/>
              </a:spcBef>
              <a:buNone/>
            </a:pPr>
            <a:r>
              <a:rPr lang="en"/>
              <a:t>Find a way to state the situation positively.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Shape 64"/>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31 TIPS FOR </a:t>
            </a:r>
          </a:p>
          <a:p>
            <a:pPr lvl="0">
              <a:spcBef>
                <a:spcPts val="0"/>
              </a:spcBef>
              <a:buNone/>
            </a:pPr>
            <a:endParaRPr sz="2400"/>
          </a:p>
          <a:p>
            <a:pPr lvl="0">
              <a:spcBef>
                <a:spcPts val="0"/>
              </a:spcBef>
              <a:buNone/>
            </a:pPr>
            <a:r>
              <a:rPr lang="en"/>
              <a:t>IMPROVING TELEPHONE RELATIONSHIPS</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68"/>
        <p:cNvGrpSpPr/>
        <p:nvPr/>
      </p:nvGrpSpPr>
      <p:grpSpPr>
        <a:xfrm>
          <a:off x="0" y="0"/>
          <a:ext cx="0" cy="0"/>
          <a:chOff x="0" y="0"/>
          <a:chExt cx="0" cy="0"/>
        </a:xfrm>
      </p:grpSpPr>
      <p:sp>
        <p:nvSpPr>
          <p:cNvPr id="169" name="Shape 169"/>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dirty="0"/>
              <a:t>TIP 18 </a:t>
            </a:r>
          </a:p>
          <a:p>
            <a:pPr lvl="0">
              <a:spcBef>
                <a:spcPts val="0"/>
              </a:spcBef>
              <a:buNone/>
            </a:pPr>
            <a:endParaRPr dirty="0"/>
          </a:p>
          <a:p>
            <a:pPr lvl="0">
              <a:spcBef>
                <a:spcPts val="0"/>
              </a:spcBef>
              <a:buNone/>
            </a:pPr>
            <a:r>
              <a:rPr lang="en" dirty="0"/>
              <a:t>USE “LEAPS” </a:t>
            </a:r>
            <a:r>
              <a:rPr lang="en" dirty="0" smtClean="0"/>
              <a:t>W/ </a:t>
            </a:r>
            <a:r>
              <a:rPr lang="en" dirty="0"/>
              <a:t>AN EMOTIONAL CALLER WHO NEEDS TO VENT</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173"/>
        <p:cNvGrpSpPr/>
        <p:nvPr/>
      </p:nvGrpSpPr>
      <p:grpSpPr>
        <a:xfrm>
          <a:off x="0" y="0"/>
          <a:ext cx="0" cy="0"/>
          <a:chOff x="0" y="0"/>
          <a:chExt cx="0" cy="0"/>
        </a:xfrm>
      </p:grpSpPr>
      <p:sp>
        <p:nvSpPr>
          <p:cNvPr id="174" name="Shape 17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LEAPS:</a:t>
            </a:r>
          </a:p>
        </p:txBody>
      </p:sp>
      <p:sp>
        <p:nvSpPr>
          <p:cNvPr id="175" name="Shape 17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L = Listen; allow the caller to vent</a:t>
            </a:r>
          </a:p>
          <a:p>
            <a:pPr lvl="0">
              <a:spcBef>
                <a:spcPts val="0"/>
              </a:spcBef>
              <a:buNone/>
            </a:pPr>
            <a:r>
              <a:rPr lang="en"/>
              <a:t>E = Empathize; acknowledge the person’s feelings</a:t>
            </a:r>
          </a:p>
          <a:p>
            <a:pPr lvl="0">
              <a:spcBef>
                <a:spcPts val="0"/>
              </a:spcBef>
              <a:buNone/>
            </a:pPr>
            <a:r>
              <a:rPr lang="en"/>
              <a:t>A = Apologize when appropriate, even if the problem is not your fault, you can say, “I am really sorry this has happened” and mean it.</a:t>
            </a:r>
          </a:p>
          <a:p>
            <a:pPr lvl="0">
              <a:spcBef>
                <a:spcPts val="0"/>
              </a:spcBef>
              <a:buNone/>
            </a:pPr>
            <a:r>
              <a:rPr lang="en"/>
              <a:t>P = (Be) Positive</a:t>
            </a:r>
          </a:p>
          <a:p>
            <a:pPr lvl="0">
              <a:spcBef>
                <a:spcPts val="0"/>
              </a:spcBef>
              <a:buNone/>
            </a:pPr>
            <a:r>
              <a:rPr lang="en"/>
              <a:t>S = Solve; suggest/generate solutions that you can both agree on and/or ask what you can do to help and, if reasonable, do it! If not, find a compromise.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179"/>
        <p:cNvGrpSpPr/>
        <p:nvPr/>
      </p:nvGrpSpPr>
      <p:grpSpPr>
        <a:xfrm>
          <a:off x="0" y="0"/>
          <a:ext cx="0" cy="0"/>
          <a:chOff x="0" y="0"/>
          <a:chExt cx="0" cy="0"/>
        </a:xfrm>
      </p:grpSpPr>
      <p:sp>
        <p:nvSpPr>
          <p:cNvPr id="180" name="Shape 18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IN CONCLUDING THE CALL:</a:t>
            </a:r>
          </a:p>
        </p:txBody>
      </p:sp>
      <p:sp>
        <p:nvSpPr>
          <p:cNvPr id="181" name="Shape 18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19.	End the conversation with an agreement on what is to happen next; if you are to follow-up, do so immediately. </a:t>
            </a:r>
          </a:p>
          <a:p>
            <a:pPr lvl="0">
              <a:spcBef>
                <a:spcPts val="0"/>
              </a:spcBef>
              <a:buNone/>
            </a:pPr>
            <a:r>
              <a:rPr lang="en"/>
              <a:t>20.	Thank the caller for calling; invite the caller to call again.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185"/>
        <p:cNvGrpSpPr/>
        <p:nvPr/>
      </p:nvGrpSpPr>
      <p:grpSpPr>
        <a:xfrm>
          <a:off x="0" y="0"/>
          <a:ext cx="0" cy="0"/>
          <a:chOff x="0" y="0"/>
          <a:chExt cx="0" cy="0"/>
        </a:xfrm>
      </p:grpSpPr>
      <p:sp>
        <p:nvSpPr>
          <p:cNvPr id="186" name="Shape 18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IN TRANSFERRING CALLS:</a:t>
            </a:r>
          </a:p>
        </p:txBody>
      </p:sp>
      <p:sp>
        <p:nvSpPr>
          <p:cNvPr id="187" name="Shape 187"/>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21.	Transfer ONLY when necessary; get the information yourself. </a:t>
            </a:r>
          </a:p>
          <a:p>
            <a:pPr lvl="0">
              <a:spcBef>
                <a:spcPts val="0"/>
              </a:spcBef>
              <a:buNone/>
            </a:pPr>
            <a:r>
              <a:rPr lang="en"/>
              <a:t>22.	If you must transfer, avoid the use of the word “transfer.” Say instead: “I am going      to connect you with…”</a:t>
            </a:r>
          </a:p>
          <a:p>
            <a:pPr lvl="0">
              <a:spcBef>
                <a:spcPts val="0"/>
              </a:spcBef>
              <a:buNone/>
            </a:pPr>
            <a:r>
              <a:rPr lang="en"/>
              <a:t>23.	Explain why you are “transferring” the call. </a:t>
            </a:r>
          </a:p>
          <a:p>
            <a:pPr lvl="0">
              <a:spcBef>
                <a:spcPts val="0"/>
              </a:spcBef>
              <a:buNone/>
            </a:pPr>
            <a:r>
              <a:rPr lang="en"/>
              <a:t>24.	Give the caller the person’s name and direct number</a:t>
            </a:r>
          </a:p>
          <a:p>
            <a:pPr lvl="0">
              <a:spcBef>
                <a:spcPts val="0"/>
              </a:spcBef>
              <a:buNone/>
            </a:pPr>
            <a:r>
              <a:rPr lang="en"/>
              <a:t>25.	Stay on the line and introduce the caller.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191"/>
        <p:cNvGrpSpPr/>
        <p:nvPr/>
      </p:nvGrpSpPr>
      <p:grpSpPr>
        <a:xfrm>
          <a:off x="0" y="0"/>
          <a:ext cx="0" cy="0"/>
          <a:chOff x="0" y="0"/>
          <a:chExt cx="0" cy="0"/>
        </a:xfrm>
      </p:grpSpPr>
      <p:sp>
        <p:nvSpPr>
          <p:cNvPr id="192" name="Shape 19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IN TAKING MESSAGES:</a:t>
            </a:r>
          </a:p>
        </p:txBody>
      </p:sp>
      <p:sp>
        <p:nvSpPr>
          <p:cNvPr id="193" name="Shape 193"/>
          <p:cNvSpPr txBox="1">
            <a:spLocks noGrp="1"/>
          </p:cNvSpPr>
          <p:nvPr>
            <p:ph type="body" idx="1"/>
          </p:nvPr>
        </p:nvSpPr>
        <p:spPr>
          <a:xfrm>
            <a:off x="311700" y="1152475"/>
            <a:ext cx="3999900" cy="3416400"/>
          </a:xfrm>
          <a:prstGeom prst="rect">
            <a:avLst/>
          </a:prstGeom>
        </p:spPr>
        <p:txBody>
          <a:bodyPr lIns="91425" tIns="91425" rIns="91425" bIns="91425" anchor="t" anchorCtr="0">
            <a:noAutofit/>
          </a:bodyPr>
          <a:lstStyle/>
          <a:p>
            <a:pPr lvl="0">
              <a:spcBef>
                <a:spcPts val="0"/>
              </a:spcBef>
              <a:buNone/>
            </a:pPr>
            <a:r>
              <a:rPr lang="en" dirty="0"/>
              <a:t>26.	Identify yourself and for whom you are answering the phone. </a:t>
            </a:r>
          </a:p>
          <a:p>
            <a:pPr lvl="0">
              <a:spcBef>
                <a:spcPts val="0"/>
              </a:spcBef>
              <a:buNone/>
            </a:pPr>
            <a:r>
              <a:rPr lang="en" dirty="0"/>
              <a:t>27.	Practice political sensitivity. </a:t>
            </a:r>
          </a:p>
          <a:p>
            <a:pPr lvl="0">
              <a:spcBef>
                <a:spcPts val="0"/>
              </a:spcBef>
              <a:buNone/>
            </a:pPr>
            <a:r>
              <a:rPr lang="en" dirty="0"/>
              <a:t>28.	Write down all the important information </a:t>
            </a:r>
            <a:r>
              <a:rPr lang="en" dirty="0" smtClean="0"/>
              <a:t>given: </a:t>
            </a:r>
            <a:endParaRPr lang="en" dirty="0"/>
          </a:p>
          <a:p>
            <a:pPr marL="457200" lvl="0" indent="-304800" rtl="0">
              <a:spcBef>
                <a:spcPts val="0"/>
              </a:spcBef>
              <a:buSzPct val="100000"/>
              <a:buAutoNum type="alphaLcPeriod"/>
            </a:pPr>
            <a:r>
              <a:rPr lang="en" sz="1200" dirty="0"/>
              <a:t>The name of the </a:t>
            </a:r>
            <a:r>
              <a:rPr lang="en" sz="1200" dirty="0" smtClean="0"/>
              <a:t>caller (ask for spelling if unclear)</a:t>
            </a:r>
            <a:endParaRPr lang="en" sz="1200" dirty="0"/>
          </a:p>
          <a:p>
            <a:pPr marL="457200" lvl="0" indent="-304800" rtl="0">
              <a:spcBef>
                <a:spcPts val="0"/>
              </a:spcBef>
              <a:buSzPct val="100000"/>
              <a:buAutoNum type="alphaLcPeriod"/>
            </a:pPr>
            <a:r>
              <a:rPr lang="en" sz="1200" dirty="0"/>
              <a:t>The (correct) telephone number of the caller</a:t>
            </a:r>
          </a:p>
          <a:p>
            <a:pPr marL="457200" lvl="0" indent="-304800">
              <a:spcBef>
                <a:spcPts val="0"/>
              </a:spcBef>
              <a:buSzPct val="100000"/>
              <a:buAutoNum type="alphaLcPeriod"/>
            </a:pPr>
            <a:r>
              <a:rPr lang="en" sz="1200" dirty="0"/>
              <a:t>The message (ask for clarification if necessary)</a:t>
            </a:r>
          </a:p>
        </p:txBody>
      </p:sp>
      <p:sp>
        <p:nvSpPr>
          <p:cNvPr id="194" name="Shape 194"/>
          <p:cNvSpPr txBox="1">
            <a:spLocks noGrp="1"/>
          </p:cNvSpPr>
          <p:nvPr>
            <p:ph type="body" idx="2"/>
          </p:nvPr>
        </p:nvSpPr>
        <p:spPr>
          <a:xfrm>
            <a:off x="4832400" y="1152475"/>
            <a:ext cx="3999900" cy="3416400"/>
          </a:xfrm>
          <a:prstGeom prst="rect">
            <a:avLst/>
          </a:prstGeom>
        </p:spPr>
        <p:txBody>
          <a:bodyPr lIns="91425" tIns="91425" rIns="91425" bIns="91425" anchor="t" anchorCtr="0">
            <a:noAutofit/>
          </a:bodyPr>
          <a:lstStyle/>
          <a:p>
            <a:pPr lvl="0">
              <a:spcBef>
                <a:spcPts val="0"/>
              </a:spcBef>
              <a:buNone/>
            </a:pPr>
            <a:r>
              <a:rPr lang="en" dirty="0"/>
              <a:t>29.	Read back what you’ve written to be sure you’ve understood the message correctly. </a:t>
            </a:r>
          </a:p>
          <a:p>
            <a:pPr lvl="0">
              <a:spcBef>
                <a:spcPts val="0"/>
              </a:spcBef>
              <a:buNone/>
            </a:pPr>
            <a:r>
              <a:rPr lang="en" dirty="0"/>
              <a:t>30.	Always assure the person that you will deliver the message promptly. </a:t>
            </a:r>
          </a:p>
          <a:p>
            <a:pPr lvl="0">
              <a:spcBef>
                <a:spcPts val="0"/>
              </a:spcBef>
              <a:buNone/>
            </a:pPr>
            <a:r>
              <a:rPr lang="en" dirty="0"/>
              <a:t>31. Deliver the message in a timely fashion. Do not begin another task until the message is delivered.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198"/>
        <p:cNvGrpSpPr/>
        <p:nvPr/>
      </p:nvGrpSpPr>
      <p:grpSpPr>
        <a:xfrm>
          <a:off x="0" y="0"/>
          <a:ext cx="0" cy="0"/>
          <a:chOff x="0" y="0"/>
          <a:chExt cx="0" cy="0"/>
        </a:xfrm>
      </p:grpSpPr>
      <p:sp>
        <p:nvSpPr>
          <p:cNvPr id="199" name="Shape 199"/>
          <p:cNvSpPr txBox="1"/>
          <p:nvPr/>
        </p:nvSpPr>
        <p:spPr>
          <a:xfrm>
            <a:off x="822450" y="994150"/>
            <a:ext cx="75651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dirty="0">
                <a:solidFill>
                  <a:schemeClr val="dk1"/>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dirty="0">
                <a:solidFill>
                  <a:schemeClr val="dk1"/>
                </a:solidFill>
              </a:rPr>
              <a:t>                                                                                                    	</a:t>
            </a:r>
          </a:p>
          <a:p>
            <a:pPr lvl="0" rtl="0">
              <a:spcBef>
                <a:spcPts val="0"/>
              </a:spcBef>
              <a:buNone/>
            </a:pPr>
            <a:r>
              <a:rPr lang="en" sz="1000" dirty="0">
                <a:solidFill>
                  <a:schemeClr val="dk1"/>
                </a:solidFill>
              </a:rPr>
              <a:t>Documents also licensed under Creative Commons 4.0 International (CCBY)</a:t>
            </a:r>
          </a:p>
        </p:txBody>
      </p:sp>
      <p:pic>
        <p:nvPicPr>
          <p:cNvPr id="200" name="Shape 200"/>
          <p:cNvPicPr preferRelativeResize="0"/>
          <p:nvPr/>
        </p:nvPicPr>
        <p:blipFill>
          <a:blip r:embed="rId3">
            <a:alphaModFix/>
          </a:blip>
          <a:stretch>
            <a:fillRect/>
          </a:stretch>
        </p:blipFill>
        <p:spPr>
          <a:xfrm>
            <a:off x="907975" y="2944775"/>
            <a:ext cx="704850" cy="2476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8"/>
        <p:cNvGrpSpPr/>
        <p:nvPr/>
      </p:nvGrpSpPr>
      <p:grpSpPr>
        <a:xfrm>
          <a:off x="0" y="0"/>
          <a:ext cx="0" cy="0"/>
          <a:chOff x="0" y="0"/>
          <a:chExt cx="0" cy="0"/>
        </a:xfrm>
      </p:grpSpPr>
      <p:sp>
        <p:nvSpPr>
          <p:cNvPr id="69" name="Shape 6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REMEMBER </a:t>
            </a:r>
          </a:p>
        </p:txBody>
      </p:sp>
      <p:sp>
        <p:nvSpPr>
          <p:cNvPr id="70" name="Shape 7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YOU are representing your office every time you pick up the phone.</a:t>
            </a:r>
          </a:p>
          <a:p>
            <a:pPr marL="457200" lvl="0" indent="-228600" rtl="0">
              <a:spcBef>
                <a:spcPts val="0"/>
              </a:spcBef>
            </a:pPr>
            <a:r>
              <a:rPr lang="en"/>
              <a:t>Enunciate and be expressive!</a:t>
            </a:r>
          </a:p>
          <a:p>
            <a:pPr marL="457200" lvl="0" indent="-228600">
              <a:spcBef>
                <a:spcPts val="0"/>
              </a:spcBef>
            </a:pPr>
            <a:r>
              <a:rPr lang="en"/>
              <a:t>Live the golden rule when representing the office, no matter what the situations.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Shape 7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1</a:t>
            </a:r>
          </a:p>
        </p:txBody>
      </p:sp>
      <p:sp>
        <p:nvSpPr>
          <p:cNvPr id="76" name="Shape 7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Turn away from your </a:t>
            </a:r>
          </a:p>
          <a:p>
            <a:pPr lvl="0" algn="ctr" rtl="0">
              <a:spcBef>
                <a:spcPts val="0"/>
              </a:spcBef>
              <a:buNone/>
            </a:pPr>
            <a:r>
              <a:rPr lang="en"/>
              <a:t>‘computer, desk, or other work </a:t>
            </a:r>
          </a:p>
          <a:p>
            <a:pPr lvl="0" algn="ctr">
              <a:spcBef>
                <a:spcPts val="0"/>
              </a:spcBef>
              <a:buNone/>
            </a:pPr>
            <a:r>
              <a:rPr lang="en"/>
              <a:t>so you can concentrate.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Shape 8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2</a:t>
            </a:r>
          </a:p>
        </p:txBody>
      </p:sp>
      <p:sp>
        <p:nvSpPr>
          <p:cNvPr id="82" name="Shape 8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Have pens, pencils, and notepaper handy. </a:t>
            </a:r>
          </a:p>
          <a:p>
            <a:pPr lvl="0" algn="ctr" rtl="0">
              <a:spcBef>
                <a:spcPts val="0"/>
              </a:spcBef>
              <a:buNone/>
            </a:pPr>
            <a:r>
              <a:rPr lang="en"/>
              <a:t>If messages come through on the EMR system, </a:t>
            </a:r>
          </a:p>
          <a:p>
            <a:pPr lvl="0" algn="ctr" rtl="0">
              <a:spcBef>
                <a:spcPts val="0"/>
              </a:spcBef>
              <a:buNone/>
            </a:pPr>
            <a:r>
              <a:rPr lang="en"/>
              <a:t>have that function open on your desktop at all times.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6"/>
        <p:cNvGrpSpPr/>
        <p:nvPr/>
      </p:nvGrpSpPr>
      <p:grpSpPr>
        <a:xfrm>
          <a:off x="0" y="0"/>
          <a:ext cx="0" cy="0"/>
          <a:chOff x="0" y="0"/>
          <a:chExt cx="0" cy="0"/>
        </a:xfrm>
      </p:grpSpPr>
      <p:sp>
        <p:nvSpPr>
          <p:cNvPr id="87" name="Shape 8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3</a:t>
            </a:r>
          </a:p>
        </p:txBody>
      </p:sp>
      <p:sp>
        <p:nvSpPr>
          <p:cNvPr id="88" name="Shape 88"/>
          <p:cNvSpPr txBox="1">
            <a:spLocks noGrp="1"/>
          </p:cNvSpPr>
          <p:nvPr>
            <p:ph type="body" idx="1"/>
          </p:nvPr>
        </p:nvSpPr>
        <p:spPr>
          <a:xfrm>
            <a:off x="311700" y="854025"/>
            <a:ext cx="8520600" cy="3416400"/>
          </a:xfrm>
          <a:prstGeom prst="rect">
            <a:avLst/>
          </a:prstGeom>
        </p:spPr>
        <p:txBody>
          <a:bodyPr lIns="91425" tIns="91425" rIns="91425" bIns="91425" anchor="t" anchorCtr="0">
            <a:noAutofit/>
          </a:bodyPr>
          <a:lstStyle/>
          <a:p>
            <a:pPr marL="457200" lvl="0" indent="-228600" rtl="0">
              <a:spcBef>
                <a:spcPts val="0"/>
              </a:spcBef>
            </a:pPr>
            <a:r>
              <a:rPr lang="en" dirty="0"/>
              <a:t>Answer calls promptly - within the 2nd or 3rd </a:t>
            </a:r>
            <a:r>
              <a:rPr lang="en" dirty="0" smtClean="0"/>
              <a:t>ring</a:t>
            </a:r>
          </a:p>
          <a:p>
            <a:pPr marL="457200" lvl="0" indent="-228600"/>
            <a:r>
              <a:rPr lang="en-US" sz="1400" dirty="0"/>
              <a:t> (most experts say that a ringing telephone should be answered by the third ring)</a:t>
            </a:r>
            <a:endParaRPr lang="en" sz="1400" dirty="0"/>
          </a:p>
          <a:p>
            <a:pPr marL="457200" lvl="0" indent="-228600" rtl="0">
              <a:spcBef>
                <a:spcPts val="0"/>
              </a:spcBef>
            </a:pPr>
            <a:r>
              <a:rPr lang="en" dirty="0"/>
              <a:t>Resist the urge to put the patient on hold.</a:t>
            </a:r>
          </a:p>
          <a:p>
            <a:pPr marL="914400" lvl="1" indent="-228600" rtl="0">
              <a:spcBef>
                <a:spcPts val="0"/>
              </a:spcBef>
            </a:pPr>
            <a:r>
              <a:rPr lang="en" dirty="0"/>
              <a:t>If you must put them on hold, explain why</a:t>
            </a:r>
          </a:p>
          <a:p>
            <a:pPr marL="914400" lvl="1" indent="-228600" rtl="0">
              <a:spcBef>
                <a:spcPts val="0"/>
              </a:spcBef>
            </a:pPr>
            <a:r>
              <a:rPr lang="en" dirty="0"/>
              <a:t>Get patient number and offer to call them back if the wait will be long</a:t>
            </a:r>
          </a:p>
          <a:p>
            <a:pPr marL="914400" lvl="1" indent="-228600" rtl="0">
              <a:spcBef>
                <a:spcPts val="0"/>
              </a:spcBef>
            </a:pPr>
            <a:r>
              <a:rPr lang="en" dirty="0"/>
              <a:t>Transfer the caller to someone else who can help answer their questions. </a:t>
            </a:r>
          </a:p>
          <a:p>
            <a:pPr marL="457200" lvl="0" indent="-228600" rtl="0">
              <a:spcBef>
                <a:spcPts val="0"/>
              </a:spcBef>
            </a:pPr>
            <a:r>
              <a:rPr lang="en" dirty="0"/>
              <a:t>Be empathetic and maintain confidentiality</a:t>
            </a:r>
          </a:p>
          <a:p>
            <a:pPr marL="457200" lvl="0" indent="-228600" rtl="0">
              <a:spcBef>
                <a:spcPts val="0"/>
              </a:spcBef>
            </a:pPr>
            <a:r>
              <a:rPr lang="en" dirty="0"/>
              <a:t>Listen carefully, even and perhaps especially when the caller is frustrated/upset</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2"/>
        <p:cNvGrpSpPr/>
        <p:nvPr/>
      </p:nvGrpSpPr>
      <p:grpSpPr>
        <a:xfrm>
          <a:off x="0" y="0"/>
          <a:ext cx="0" cy="0"/>
          <a:chOff x="0" y="0"/>
          <a:chExt cx="0" cy="0"/>
        </a:xfrm>
      </p:grpSpPr>
      <p:sp>
        <p:nvSpPr>
          <p:cNvPr id="93" name="Shape 9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4</a:t>
            </a:r>
          </a:p>
        </p:txBody>
      </p:sp>
      <p:sp>
        <p:nvSpPr>
          <p:cNvPr id="94" name="Shape 9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sz="4800"/>
              <a:t>SMILE</a:t>
            </a:r>
          </a:p>
          <a:p>
            <a:pPr lvl="0" algn="ctr" rtl="0">
              <a:spcBef>
                <a:spcPts val="0"/>
              </a:spcBef>
              <a:buNone/>
            </a:pPr>
            <a:r>
              <a:rPr lang="en" sz="3600"/>
              <a:t>as you pick </a:t>
            </a:r>
          </a:p>
          <a:p>
            <a:pPr lvl="0" algn="ctr" rtl="0">
              <a:spcBef>
                <a:spcPts val="0"/>
              </a:spcBef>
              <a:buNone/>
            </a:pPr>
            <a:r>
              <a:rPr lang="en" sz="3600"/>
              <a:t>up the phone</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Shape 9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dirty="0"/>
              <a:t>TIP 5</a:t>
            </a:r>
          </a:p>
        </p:txBody>
      </p:sp>
      <p:sp>
        <p:nvSpPr>
          <p:cNvPr id="100" name="Shape 10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dirty="0"/>
              <a:t>Assume your “telephone” voice, </a:t>
            </a:r>
          </a:p>
          <a:p>
            <a:pPr lvl="0" algn="ctr" rtl="0">
              <a:spcBef>
                <a:spcPts val="0"/>
              </a:spcBef>
              <a:buNone/>
            </a:pPr>
            <a:r>
              <a:rPr lang="en" dirty="0"/>
              <a:t>controlling your volume and speed. </a:t>
            </a:r>
          </a:p>
          <a:p>
            <a:pPr lvl="0" algn="ctr" rtl="0">
              <a:spcBef>
                <a:spcPts val="0"/>
              </a:spcBef>
              <a:buNone/>
            </a:pPr>
            <a:r>
              <a:rPr lang="en" dirty="0"/>
              <a:t>Remember to speak clearly and slowly </a:t>
            </a:r>
          </a:p>
          <a:p>
            <a:pPr lvl="0" algn="ctr" rtl="0">
              <a:spcBef>
                <a:spcPts val="0"/>
              </a:spcBef>
              <a:buNone/>
            </a:pPr>
            <a:r>
              <a:rPr lang="en" dirty="0"/>
              <a:t>when speaking to </a:t>
            </a:r>
          </a:p>
          <a:p>
            <a:pPr lvl="0" algn="ctr">
              <a:spcBef>
                <a:spcPts val="0"/>
              </a:spcBef>
              <a:buNone/>
            </a:pPr>
            <a:r>
              <a:rPr lang="en" dirty="0"/>
              <a:t>older patients </a:t>
            </a:r>
            <a:r>
              <a:rPr lang="en"/>
              <a:t>or </a:t>
            </a:r>
            <a:r>
              <a:rPr lang="en" smtClean="0"/>
              <a:t>patients who have trouble hearing. </a:t>
            </a:r>
            <a:endParaRPr lang="en"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6</a:t>
            </a:r>
          </a:p>
        </p:txBody>
      </p:sp>
      <p:sp>
        <p:nvSpPr>
          <p:cNvPr id="106" name="Shape 10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Project a tone that is </a:t>
            </a:r>
          </a:p>
          <a:p>
            <a:pPr lvl="0" algn="ctr" rtl="0">
              <a:spcBef>
                <a:spcPts val="0"/>
              </a:spcBef>
              <a:buNone/>
            </a:pPr>
            <a:r>
              <a:rPr lang="en"/>
              <a:t>enthusiastic, </a:t>
            </a:r>
          </a:p>
          <a:p>
            <a:pPr lvl="0" algn="ctr" rtl="0">
              <a:spcBef>
                <a:spcPts val="0"/>
              </a:spcBef>
              <a:buNone/>
            </a:pPr>
            <a:r>
              <a:rPr lang="en"/>
              <a:t>natural, </a:t>
            </a:r>
          </a:p>
          <a:p>
            <a:pPr lvl="0" algn="ctr" rtl="0">
              <a:spcBef>
                <a:spcPts val="0"/>
              </a:spcBef>
              <a:buNone/>
            </a:pPr>
            <a:r>
              <a:rPr lang="en"/>
              <a:t>attentive, </a:t>
            </a:r>
          </a:p>
          <a:p>
            <a:pPr lvl="0" algn="ctr" rtl="0">
              <a:spcBef>
                <a:spcPts val="0"/>
              </a:spcBef>
              <a:buNone/>
            </a:pPr>
            <a:r>
              <a:rPr lang="en"/>
              <a:t>and respectful. </a:t>
            </a:r>
          </a:p>
        </p:txBody>
      </p:sp>
    </p:spTree>
  </p:cSld>
  <p:clrMapOvr>
    <a:masterClrMapping/>
  </p:clrMapOvr>
</p:sld>
</file>

<file path=ppt/theme/theme1.xml><?xml version="1.0" encoding="utf-8"?>
<a:theme xmlns:a="http://schemas.openxmlformats.org/drawingml/2006/main" name="slate">
  <a:themeElements>
    <a:clrScheme name="Slate">
      <a:dk1>
        <a:srgbClr val="FFFFFF"/>
      </a:dk1>
      <a:lt1>
        <a:srgbClr val="37474F"/>
      </a:lt1>
      <a:dk2>
        <a:srgbClr val="9E9E9E"/>
      </a:dk2>
      <a:lt2>
        <a:srgbClr val="E0E0E0"/>
      </a:lt2>
      <a:accent1>
        <a:srgbClr val="616161"/>
      </a:accent1>
      <a:accent2>
        <a:srgbClr val="78909C"/>
      </a:accent2>
      <a:accent3>
        <a:srgbClr val="CACACA"/>
      </a:accent3>
      <a:accent4>
        <a:srgbClr val="64FFDA"/>
      </a:accent4>
      <a:accent5>
        <a:srgbClr val="FFD966"/>
      </a:accent5>
      <a:accent6>
        <a:srgbClr val="F5F5F5"/>
      </a:accent6>
      <a:hlink>
        <a:srgbClr val="FFD966"/>
      </a:hlink>
      <a:folHlink>
        <a:srgbClr val="FFD96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164</TotalTime>
  <Words>777</Words>
  <Application>Microsoft Office PowerPoint</Application>
  <PresentationFormat>On-screen Show (16:9)</PresentationFormat>
  <Paragraphs>119</Paragraphs>
  <Slides>25</Slides>
  <Notes>25</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25</vt:i4>
      </vt:variant>
    </vt:vector>
  </HeadingPairs>
  <TitlesOfParts>
    <vt:vector size="29" baseType="lpstr">
      <vt:lpstr>Arial</vt:lpstr>
      <vt:lpstr>Average</vt:lpstr>
      <vt:lpstr>Oswald</vt:lpstr>
      <vt:lpstr>slate</vt:lpstr>
      <vt:lpstr>Telephone Skills for the Coding and Reimbursement Specialist</vt:lpstr>
      <vt:lpstr>31 TIPS FOR   IMPROVING TELEPHONE RELATIONSHIPS</vt:lpstr>
      <vt:lpstr>REMEMBER </vt:lpstr>
      <vt:lpstr>TIP 1</vt:lpstr>
      <vt:lpstr>TIP 2</vt:lpstr>
      <vt:lpstr>TIP 3</vt:lpstr>
      <vt:lpstr>TIP 4</vt:lpstr>
      <vt:lpstr>TIP 5</vt:lpstr>
      <vt:lpstr>TIP 6</vt:lpstr>
      <vt:lpstr>TIP 7</vt:lpstr>
      <vt:lpstr>TIP 8</vt:lpstr>
      <vt:lpstr>TIP 9</vt:lpstr>
      <vt:lpstr>In the course of the conversation...</vt:lpstr>
      <vt:lpstr>TIP 10 - 15</vt:lpstr>
      <vt:lpstr>TIP 16</vt:lpstr>
      <vt:lpstr>TIP 17  AVOID THE 5 FORBIDDEN PHRASES</vt:lpstr>
      <vt:lpstr>THE WORST</vt:lpstr>
      <vt:lpstr>THE WORST PHRASES</vt:lpstr>
      <vt:lpstr>THE LAST WORST PHRASES</vt:lpstr>
      <vt:lpstr>TIP 18   USE “LEAPS” W/ AN EMOTIONAL CALLER WHO NEEDS TO VENT</vt:lpstr>
      <vt:lpstr>LEAPS:</vt:lpstr>
      <vt:lpstr>IN CONCLUDING THE CALL:</vt:lpstr>
      <vt:lpstr>IN TRANSFERRING CALLS:</vt:lpstr>
      <vt:lpstr>IN TAKING MESSAGES: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Telephone Skills for the Coding and Reimbursement Specialist</dc:title>
  <dc:creator>Nichole M. Hollon</dc:creator>
  <cp:lastModifiedBy>Nichole M. Hollon</cp:lastModifiedBy>
  <cp:revision>7</cp:revision>
  <dcterms:modified xsi:type="dcterms:W3CDTF">2016-11-16T20:52:11Z</dcterms:modified>
</cp:coreProperties>
</file>