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2"/>
    <p:sldMasterId id="2147483891" r:id="rId3"/>
  </p:sldMasterIdLst>
  <p:sldIdLst>
    <p:sldId id="299" r:id="rId4"/>
    <p:sldId id="300" r:id="rId5"/>
    <p:sldId id="308" r:id="rId6"/>
    <p:sldId id="326" r:id="rId7"/>
    <p:sldId id="327" r:id="rId8"/>
    <p:sldId id="328" r:id="rId9"/>
    <p:sldId id="329" r:id="rId10"/>
    <p:sldId id="330" r:id="rId11"/>
    <p:sldId id="331" r:id="rId12"/>
    <p:sldId id="332" r:id="rId13"/>
    <p:sldId id="314" r:id="rId14"/>
    <p:sldId id="333" r:id="rId15"/>
    <p:sldId id="334" r:id="rId16"/>
    <p:sldId id="320" r:id="rId17"/>
    <p:sldId id="341" r:id="rId18"/>
    <p:sldId id="340" r:id="rId19"/>
    <p:sldId id="339" r:id="rId20"/>
    <p:sldId id="338" r:id="rId21"/>
    <p:sldId id="337" r:id="rId22"/>
    <p:sldId id="336" r:id="rId23"/>
    <p:sldId id="344" r:id="rId24"/>
    <p:sldId id="335" r:id="rId25"/>
    <p:sldId id="343" r:id="rId26"/>
    <p:sldId id="342" r:id="rId27"/>
  </p:sldIdLst>
  <p:sldSz cx="9144000" cy="6858000" type="screen4x3"/>
  <p:notesSz cx="6858000" cy="9144000"/>
  <p:defaultTextStyle>
    <a:defPPr>
      <a:defRPr lang="da-DK"/>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3935">
          <p15:clr>
            <a:srgbClr val="A4A3A4"/>
          </p15:clr>
        </p15:guide>
        <p15:guide id="2" pos="555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5B5B"/>
    <a:srgbClr val="E83618"/>
    <a:srgbClr val="F50736"/>
    <a:srgbClr val="FF3300"/>
    <a:srgbClr val="A20000"/>
    <a:srgbClr val="920000"/>
    <a:srgbClr val="FF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33" autoAdjust="0"/>
  </p:normalViewPr>
  <p:slideViewPr>
    <p:cSldViewPr snapToGrid="0">
      <p:cViewPr varScale="1">
        <p:scale>
          <a:sx n="101" d="100"/>
          <a:sy n="101" d="100"/>
        </p:scale>
        <p:origin x="126" y="282"/>
      </p:cViewPr>
      <p:guideLst>
        <p:guide orient="horz" pos="3935"/>
        <p:guide pos="555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073B62CC-05CC-4886-8E88-8DAF6F243F28}" type="datetime1">
              <a:rPr lang="da-DK"/>
              <a:pPr>
                <a:defRPr/>
              </a:pPr>
              <a:t>30-10-2014</a:t>
            </a:fld>
            <a:endParaRPr lang="da-DK"/>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5DDB6A00-92FD-4F76-8510-70B290037FA4}" type="slidenum">
              <a:rPr lang="da-DK"/>
              <a:pPr>
                <a:defRPr/>
              </a:pPr>
              <a:t>‹#›</a:t>
            </a:fld>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en-US" smtClean="0"/>
              <a:t>Click to edit Master title style</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11A6DC43-467D-449E-94A0-D56147AE8E86}" type="datetime1">
              <a:rPr lang="da-DK"/>
              <a:pPr>
                <a:defRPr/>
              </a:pPr>
              <a:t>30-10-2014</a:t>
            </a:fld>
            <a:endParaRPr lang="da-DK"/>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2C37689E-EF9A-435C-9830-4BFB46C47555}" type="slidenum">
              <a:rPr lang="da-DK"/>
              <a:pPr>
                <a:defRPr/>
              </a:pPr>
              <a:t>‹#›</a:t>
            </a:fld>
            <a:endParaRPr lang="da-D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sp>
        <p:nvSpPr>
          <p:cNvPr id="5" name="Rektangel 2"/>
          <p:cNvSpPr>
            <a:spLocks noChangeArrowheads="1"/>
          </p:cNvSpPr>
          <p:nvPr/>
        </p:nvSpPr>
        <p:spPr bwMode="auto">
          <a:xfrm>
            <a:off x="0" y="768350"/>
            <a:ext cx="9144000" cy="1235075"/>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pic>
        <p:nvPicPr>
          <p:cNvPr id="6" name="Billede 3" descr="dreamstime_Hospital doctor.jpg"/>
          <p:cNvPicPr>
            <a:picLocks noChangeAspect="1"/>
          </p:cNvPicPr>
          <p:nvPr userDrawn="1"/>
        </p:nvPicPr>
        <p:blipFill>
          <a:blip r:embed="rId2"/>
          <a:srcRect/>
          <a:stretch>
            <a:fillRect/>
          </a:stretch>
        </p:blipFill>
        <p:spPr bwMode="auto">
          <a:xfrm>
            <a:off x="7454900" y="763588"/>
            <a:ext cx="1689100" cy="1246187"/>
          </a:xfrm>
          <a:prstGeom prst="rect">
            <a:avLst/>
          </a:prstGeom>
          <a:noFill/>
          <a:ln w="9525">
            <a:noFill/>
            <a:miter lim="800000"/>
            <a:headEnd/>
            <a:tailEnd/>
          </a:ln>
        </p:spPr>
      </p:pic>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0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7"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8"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968500"/>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da-DK" dirty="0" smtClean="0"/>
              <a:t>Klik for at redigere i masteren</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pitchFamily="34" charset="0"/>
                <a:ea typeface="ＭＳ Ｐゴシック" pitchFamily="-97" charset="-128"/>
              </a:defRPr>
            </a:lvl1pPr>
          </a:lstStyle>
          <a:p>
            <a:pPr>
              <a:defRPr/>
            </a:pPr>
            <a:r>
              <a:rPr lang="da-DK"/>
              <a:t>Your Logo</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237044A-7D07-45EC-847F-06AC221D2F9F}" type="datetime1">
              <a:rPr lang="da-DK"/>
              <a:pPr>
                <a:defRPr/>
              </a:pPr>
              <a:t>30-10-2014</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F124BAE-5ADB-46E5-B4C0-0C1246F1D34C}" type="slidenum">
              <a:rPr lang="da-DK"/>
              <a:pPr>
                <a:defRPr/>
              </a:pPr>
              <a:t>‹#›</a:t>
            </a:fld>
            <a:endParaRPr lang="da-DK"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dirty="0" smtClean="0"/>
              <a:t>Klik for at redigere teksttypografierne i masteren</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A2B8912-C860-442D-B5C8-43E10014C6FD}" type="datetime1">
              <a:rPr lang="da-DK"/>
              <a:pPr>
                <a:defRPr/>
              </a:pPr>
              <a:t>30-10-2014</a:t>
            </a:fld>
            <a:endParaRPr lang="da-DK" dirty="0"/>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B783B56E-B37D-4C6A-8F5C-3235ADB27661}" type="slidenum">
              <a:rPr lang="da-DK"/>
              <a:pPr>
                <a:defRPr/>
              </a:pPr>
              <a:t>‹#›</a:t>
            </a:fld>
            <a:endParaRPr lang="da-DK"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25AB9AC-8C2B-41B2-ABDE-3EEB0543DB7D}" type="datetime1">
              <a:rPr lang="da-DK"/>
              <a:pPr>
                <a:defRPr/>
              </a:pPr>
              <a:t>30-10-2014</a:t>
            </a:fld>
            <a:endParaRPr lang="da-DK" dirty="0"/>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D4BF5E44-8A2E-4142-A08F-B67B33DFE6AA}" type="slidenum">
              <a:rPr lang="da-DK"/>
              <a:pPr>
                <a:defRPr/>
              </a:pPr>
              <a:t>‹#›</a:t>
            </a:fld>
            <a:endParaRPr lang="da-DK"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9961CDDE-BE02-4FDD-A1BC-A4294927D3D3}" type="datetime1">
              <a:rPr lang="da-DK"/>
              <a:pPr>
                <a:defRPr/>
              </a:pPr>
              <a:t>30-10-2014</a:t>
            </a:fld>
            <a:endParaRPr lang="da-DK" dirty="0"/>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7ED6F41A-3397-45DF-AF92-813699CF3CD9}" type="slidenum">
              <a:rPr lang="da-DK"/>
              <a:pPr>
                <a:defRPr/>
              </a:pPr>
              <a:t>‹#›</a:t>
            </a:fld>
            <a:endParaRPr lang="da-DK"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5FDE2D2C-45DD-4E5F-B6D3-FAE36B5046AF}" type="datetime1">
              <a:rPr lang="da-DK"/>
              <a:pPr>
                <a:defRPr/>
              </a:pPr>
              <a:t>30-10-2014</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838F0870-DAEF-4C57-9606-92482EE97D92}" type="slidenum">
              <a:rPr lang="da-DK"/>
              <a:pPr>
                <a:defRPr/>
              </a:pPr>
              <a:t>‹#›</a:t>
            </a:fld>
            <a:endParaRPr lang="da-DK"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og indholdsobjekt">
    <p:spTree>
      <p:nvGrpSpPr>
        <p:cNvPr id="1" name=""/>
        <p:cNvGrpSpPr/>
        <p:nvPr/>
      </p:nvGrpSpPr>
      <p:grpSpPr>
        <a:xfrm>
          <a:off x="0" y="0"/>
          <a:ext cx="0" cy="0"/>
          <a:chOff x="0" y="0"/>
          <a:chExt cx="0" cy="0"/>
        </a:xfrm>
      </p:grpSpPr>
      <p:grpSp>
        <p:nvGrpSpPr>
          <p:cNvPr id="5" name="Gruppe 17"/>
          <p:cNvGrpSpPr/>
          <p:nvPr userDrawn="1"/>
        </p:nvGrpSpPr>
        <p:grpSpPr>
          <a:xfrm>
            <a:off x="0" y="763289"/>
            <a:ext cx="9144000" cy="1246485"/>
            <a:chOff x="0" y="763289"/>
            <a:chExt cx="9144000" cy="1246485"/>
          </a:xfrm>
          <a:effectLst>
            <a:outerShdw blurRad="50800" dist="38100" dir="5400000" algn="t" rotWithShape="0">
              <a:prstClr val="black">
                <a:alpha val="40000"/>
              </a:prstClr>
            </a:outerShdw>
          </a:effectLst>
        </p:grpSpPr>
        <p:sp>
          <p:nvSpPr>
            <p:cNvPr id="6" name="Rektangel 2"/>
            <p:cNvSpPr>
              <a:spLocks noChangeArrowheads="1"/>
            </p:cNvSpPr>
            <p:nvPr/>
          </p:nvSpPr>
          <p:spPr bwMode="auto">
            <a:xfrm>
              <a:off x="0" y="772815"/>
              <a:ext cx="9144000" cy="12312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pic>
          <p:nvPicPr>
            <p:cNvPr id="7" name="Billede 3" descr="dreamstime_Hospital doctor.jpg"/>
            <p:cNvPicPr>
              <a:picLocks noChangeAspect="1"/>
            </p:cNvPicPr>
            <p:nvPr/>
          </p:nvPicPr>
          <p:blipFill>
            <a:blip r:embed="rId2" cstate="print"/>
            <a:srcRect/>
            <a:stretch>
              <a:fillRect/>
            </a:stretch>
          </p:blipFill>
          <p:spPr>
            <a:xfrm>
              <a:off x="7455258" y="763289"/>
              <a:ext cx="1688742" cy="1246485"/>
            </a:xfrm>
            <a:prstGeom prst="rect">
              <a:avLst/>
            </a:prstGeom>
            <a:noFill/>
            <a:ln>
              <a:noFill/>
            </a:ln>
          </p:spPr>
        </p:pic>
      </p:grpSp>
      <p:sp>
        <p:nvSpPr>
          <p:cNvPr id="3" name="Pladsholder til indhold 2"/>
          <p:cNvSpPr>
            <a:spLocks noGrp="1"/>
          </p:cNvSpPr>
          <p:nvPr>
            <p:ph idx="1"/>
          </p:nvPr>
        </p:nvSpPr>
        <p:spPr>
          <a:xfrm>
            <a:off x="457200" y="2298700"/>
            <a:ext cx="8229600" cy="3827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0" name="Titel 1"/>
          <p:cNvSpPr>
            <a:spLocks noGrp="1"/>
          </p:cNvSpPr>
          <p:nvPr>
            <p:ph type="title"/>
          </p:nvPr>
        </p:nvSpPr>
        <p:spPr>
          <a:xfrm>
            <a:off x="177800" y="8334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1" name="Pladsholder til tekst 2"/>
          <p:cNvSpPr>
            <a:spLocks noGrp="1"/>
          </p:cNvSpPr>
          <p:nvPr>
            <p:ph type="body" idx="13"/>
          </p:nvPr>
        </p:nvSpPr>
        <p:spPr>
          <a:xfrm>
            <a:off x="177800" y="1447801"/>
            <a:ext cx="6489700" cy="358774"/>
          </a:xfrm>
          <a:prstGeom prst="rect">
            <a:avLst/>
          </a:prstGeom>
        </p:spPr>
        <p:txBody>
          <a:bodyPr anchor="b"/>
          <a:lstStyle>
            <a:lvl1pPr marL="0" indent="0">
              <a:buNone/>
              <a:defRPr sz="20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Pladsholder til dato 3"/>
          <p:cNvSpPr>
            <a:spLocks noGrp="1"/>
          </p:cNvSpPr>
          <p:nvPr userDrawn="1">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footnote</a:t>
            </a:r>
          </a:p>
        </p:txBody>
      </p:sp>
      <p:sp>
        <p:nvSpPr>
          <p:cNvPr id="9" name="Pladsholder til diasnummer 5"/>
          <p:cNvSpPr>
            <a:spLocks noGrp="1"/>
          </p:cNvSpPr>
          <p:nvPr userDrawn="1">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Logo</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da-DK" dirty="0" smtClean="0"/>
              <a:t>Klik for at redigere i masteren</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dirty="0" smtClean="0"/>
              <a:t>Klik for at redigere teksttypografierne i masteren</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7E7D377F-9A0C-47C1-9718-D345C1DC8C06}" type="datetime1">
              <a:rPr lang="da-DK"/>
              <a:pPr>
                <a:defRPr/>
              </a:pPr>
              <a:t>30-10-2014</a:t>
            </a:fld>
            <a:endParaRPr lang="da-DK" dirty="0"/>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19530A44-B423-4A96-8D61-EBF1158249E8}" type="slidenum">
              <a:rPr lang="da-DK"/>
              <a:pPr>
                <a:defRPr/>
              </a:pPr>
              <a:t>‹#›</a:t>
            </a:fld>
            <a:endParaRPr lang="da-DK"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1600200"/>
            <a:ext cx="8229600" cy="4525963"/>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013DC07D-5A1B-475A-8538-723B38D844ED}" type="datetime1">
              <a:rPr lang="da-DK"/>
              <a:pPr>
                <a:defRPr/>
              </a:pPr>
              <a:t>30-10-2014</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0348EDB8-FB72-4280-8AE4-388D7D3D109A}" type="slidenum">
              <a:rPr lang="da-DK"/>
              <a:pPr>
                <a:defRPr/>
              </a:pPr>
              <a:t>‹#›</a:t>
            </a:fld>
            <a:endParaRPr lang="da-DK"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a:prstGeom prst="rect">
            <a:avLst/>
          </a:prstGeom>
        </p:spPr>
        <p:txBody>
          <a:bodyPr vert="eaVert"/>
          <a:lstStyle>
            <a:lvl1pPr>
              <a:defRPr>
                <a:latin typeface="Arial" pitchFamily="34" charset="0"/>
              </a:defRPr>
            </a:lvl1pPr>
          </a:lstStyle>
          <a:p>
            <a:r>
              <a:rPr lang="da-DK" dirty="0" smtClean="0"/>
              <a:t>Klik for at redigere i masteren</a:t>
            </a:r>
            <a:endParaRPr lang="da-DK" dirty="0"/>
          </a:p>
        </p:txBody>
      </p:sp>
      <p:sp>
        <p:nvSpPr>
          <p:cNvPr id="3" name="Pladsholder til lodret titel 2"/>
          <p:cNvSpPr>
            <a:spLocks noGrp="1"/>
          </p:cNvSpPr>
          <p:nvPr>
            <p:ph type="body" orient="vert" idx="1"/>
          </p:nvPr>
        </p:nvSpPr>
        <p:spPr>
          <a:xfrm>
            <a:off x="457200" y="274638"/>
            <a:ext cx="6019800" cy="5851525"/>
          </a:xfrm>
          <a:prstGeom prst="rect">
            <a:avLst/>
          </a:prstGeom>
        </p:spPr>
        <p:txBody>
          <a:bodyPr vert="eaVert"/>
          <a:lstStyle>
            <a:lvl1pPr>
              <a:defRPr>
                <a:latin typeface="Arial" pitchFamily="34" charset="0"/>
              </a:defRPr>
            </a:lvl1pPr>
            <a:lvl2pPr>
              <a:defRPr>
                <a:latin typeface="Arial" pitchFamily="34" charset="0"/>
              </a:defRPr>
            </a:lvl2pPr>
            <a:lvl3pPr>
              <a:defRPr>
                <a:latin typeface="Arial" pitchFamily="34" charset="0"/>
              </a:defRPr>
            </a:lvl3pPr>
            <a:lvl4pPr>
              <a:defRPr>
                <a:latin typeface="Arial" pitchFamily="34" charset="0"/>
              </a:defRPr>
            </a:lvl4pPr>
            <a:lvl5pPr>
              <a:defRPr>
                <a:latin typeface="Arial" pitchFamily="34" charset="0"/>
              </a:defRPr>
            </a:lvl5p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da-DK" dirty="0"/>
          </a:p>
        </p:txBody>
      </p:sp>
      <p:sp>
        <p:nvSpPr>
          <p:cNvPr id="4"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C7C54AA2-7B38-45A8-AEFA-B34105299B46}" type="datetime1">
              <a:rPr lang="da-DK"/>
              <a:pPr>
                <a:defRPr/>
              </a:pPr>
              <a:t>30-10-2014</a:t>
            </a:fld>
            <a:endParaRPr lang="da-DK" dirty="0"/>
          </a:p>
        </p:txBody>
      </p:sp>
      <p:sp>
        <p:nvSpPr>
          <p:cNvPr id="5"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endParaRPr lang="da-DK"/>
          </a:p>
        </p:txBody>
      </p:sp>
      <p:sp>
        <p:nvSpPr>
          <p:cNvPr id="6"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ea typeface="ＭＳ Ｐゴシック" pitchFamily="-97" charset="-128"/>
              </a:defRPr>
            </a:lvl1pPr>
          </a:lstStyle>
          <a:p>
            <a:pPr>
              <a:defRPr/>
            </a:pPr>
            <a:fld id="{A0908307-83D4-4637-B773-7CF986C09FE1}" type="slidenum">
              <a:rPr lang="da-DK"/>
              <a:pPr>
                <a:defRPr/>
              </a:pPr>
              <a:t>‹#›</a:t>
            </a:fld>
            <a:endParaRPr lang="da-DK"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fsnitsoverskrift">
    <p:spTree>
      <p:nvGrpSpPr>
        <p:cNvPr id="1" name=""/>
        <p:cNvGrpSpPr/>
        <p:nvPr/>
      </p:nvGrpSpPr>
      <p:grpSpPr>
        <a:xfrm>
          <a:off x="0" y="0"/>
          <a:ext cx="0" cy="0"/>
          <a:chOff x="0" y="0"/>
          <a:chExt cx="0" cy="0"/>
        </a:xfrm>
      </p:grpSpPr>
      <p:grpSp>
        <p:nvGrpSpPr>
          <p:cNvPr id="5" name="Gruppe 13"/>
          <p:cNvGrpSpPr/>
          <p:nvPr userDrawn="1"/>
        </p:nvGrpSpPr>
        <p:grpSpPr>
          <a:xfrm>
            <a:off x="0" y="0"/>
            <a:ext cx="9144000" cy="1968500"/>
            <a:chOff x="0" y="0"/>
            <a:chExt cx="9144000" cy="1968500"/>
          </a:xfrm>
          <a:effectLst>
            <a:outerShdw blurRad="50800" dist="38100" dir="2700000" algn="tl" rotWithShape="0">
              <a:prstClr val="black">
                <a:alpha val="40000"/>
              </a:prstClr>
            </a:outerShdw>
          </a:effectLst>
        </p:grpSpPr>
        <p:sp>
          <p:nvSpPr>
            <p:cNvPr id="6" name="Rektangel 2"/>
            <p:cNvSpPr>
              <a:spLocks noChangeArrowheads="1"/>
            </p:cNvSpPr>
            <p:nvPr/>
          </p:nvSpPr>
          <p:spPr bwMode="auto">
            <a:xfrm>
              <a:off x="0" y="0"/>
              <a:ext cx="9144000" cy="1968500"/>
            </a:xfrm>
            <a:prstGeom prst="rect">
              <a:avLst/>
            </a:prstGeom>
            <a:gradFill flip="none" rotWithShape="1">
              <a:gsLst>
                <a:gs pos="89000">
                  <a:srgbClr val="C00000"/>
                </a:gs>
                <a:gs pos="20000">
                  <a:srgbClr val="F50736"/>
                </a:gs>
                <a:gs pos="11000">
                  <a:srgbClr val="F50736"/>
                </a:gs>
              </a:gsLst>
              <a:lin ang="1350000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7" name="Rektangel 3"/>
            <p:cNvSpPr>
              <a:spLocks noChangeArrowheads="1"/>
            </p:cNvSpPr>
            <p:nvPr/>
          </p:nvSpPr>
          <p:spPr bwMode="auto">
            <a:xfrm>
              <a:off x="0" y="1661160"/>
              <a:ext cx="9144000" cy="304800"/>
            </a:xfrm>
            <a:prstGeom prst="rect">
              <a:avLst/>
            </a:prstGeom>
            <a:gradFill>
              <a:gsLst>
                <a:gs pos="0">
                  <a:schemeClr val="bg2">
                    <a:lumMod val="90000"/>
                  </a:schemeClr>
                </a:gs>
                <a:gs pos="100000">
                  <a:schemeClr val="accent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a typeface="ＭＳ Ｐゴシック" pitchFamily="-97" charset="-128"/>
              </a:endParaRPr>
            </a:p>
          </p:txBody>
        </p:sp>
      </p:grpSp>
      <p:sp>
        <p:nvSpPr>
          <p:cNvPr id="8" name="Pladsholder til indhold 2"/>
          <p:cNvSpPr>
            <a:spLocks noGrp="1"/>
          </p:cNvSpPr>
          <p:nvPr>
            <p:ph idx="1"/>
          </p:nvPr>
        </p:nvSpPr>
        <p:spPr>
          <a:xfrm>
            <a:off x="457200" y="2552700"/>
            <a:ext cx="8229600" cy="3573463"/>
          </a:xfrm>
          <a:prstGeom prst="rect">
            <a:avLst/>
          </a:prstGeom>
        </p:spPr>
        <p:txBody>
          <a:bodyPr/>
          <a:lstStyle>
            <a:lvl1pPr>
              <a:defRPr>
                <a:solidFill>
                  <a:srgbClr val="000000"/>
                </a:solidFill>
                <a:latin typeface="Arial" pitchFamily="34" charset="0"/>
              </a:defRPr>
            </a:lvl1pPr>
            <a:lvl2pPr>
              <a:defRPr>
                <a:solidFill>
                  <a:srgbClr val="000000"/>
                </a:solidFill>
                <a:latin typeface="Arial" pitchFamily="34" charset="0"/>
              </a:defRPr>
            </a:lvl2pPr>
            <a:lvl3pPr>
              <a:defRPr>
                <a:solidFill>
                  <a:srgbClr val="000000"/>
                </a:solidFill>
                <a:latin typeface="Arial" pitchFamily="34" charset="0"/>
              </a:defRPr>
            </a:lvl3pPr>
            <a:lvl4pPr>
              <a:defRPr>
                <a:solidFill>
                  <a:srgbClr val="000000"/>
                </a:solidFill>
                <a:latin typeface="Arial" pitchFamily="34" charset="0"/>
              </a:defRPr>
            </a:lvl4pPr>
            <a:lvl5pPr>
              <a:defRPr>
                <a:solidFill>
                  <a:srgbClr val="000000"/>
                </a:solidFill>
                <a:latin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11" name="Titel 1"/>
          <p:cNvSpPr>
            <a:spLocks noGrp="1"/>
          </p:cNvSpPr>
          <p:nvPr>
            <p:ph type="title"/>
          </p:nvPr>
        </p:nvSpPr>
        <p:spPr>
          <a:xfrm>
            <a:off x="177800" y="515938"/>
            <a:ext cx="4584700" cy="563562"/>
          </a:xfrm>
          <a:prstGeom prst="rect">
            <a:avLst/>
          </a:prstGeom>
        </p:spPr>
        <p:txBody>
          <a:bodyPr/>
          <a:lstStyle>
            <a:lvl1pPr algn="l">
              <a:defRPr sz="3200">
                <a:latin typeface="Arial" pitchFamily="34" charset="0"/>
              </a:defRPr>
            </a:lvl1pPr>
          </a:lstStyle>
          <a:p>
            <a:r>
              <a:rPr lang="en-US" smtClean="0"/>
              <a:t>Click to edit Master title style</a:t>
            </a:r>
            <a:endParaRPr lang="da-DK" dirty="0"/>
          </a:p>
        </p:txBody>
      </p:sp>
      <p:sp>
        <p:nvSpPr>
          <p:cNvPr id="12" name="Pladsholder til tekst 2"/>
          <p:cNvSpPr>
            <a:spLocks noGrp="1"/>
          </p:cNvSpPr>
          <p:nvPr>
            <p:ph type="body" idx="13"/>
          </p:nvPr>
        </p:nvSpPr>
        <p:spPr>
          <a:xfrm>
            <a:off x="177800" y="1130301"/>
            <a:ext cx="6489700" cy="358774"/>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Pladsholder til dato 3"/>
          <p:cNvSpPr>
            <a:spLocks noGrp="1"/>
          </p:cNvSpPr>
          <p:nvPr>
            <p:ph type="dt" sz="half" idx="14"/>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footnote</a:t>
            </a:r>
          </a:p>
        </p:txBody>
      </p:sp>
      <p:sp>
        <p:nvSpPr>
          <p:cNvPr id="10" name="Pladsholder til diasnummer 5"/>
          <p:cNvSpPr>
            <a:spLocks noGrp="1"/>
          </p:cNvSpPr>
          <p:nvPr>
            <p:ph type="sldNum" sz="quarter" idx="15"/>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Arial" charset="0"/>
                <a:ea typeface="ＭＳ Ｐゴシック" pitchFamily="-97" charset="-128"/>
              </a:defRPr>
            </a:lvl1pPr>
          </a:lstStyle>
          <a:p>
            <a:pPr>
              <a:defRPr/>
            </a:pPr>
            <a:r>
              <a:rPr lang="da-DK"/>
              <a:t>Your Logo</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sz="half" idx="1"/>
          </p:nvPr>
        </p:nvSpPr>
        <p:spPr>
          <a:xfrm>
            <a:off x="457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indhold 3"/>
          <p:cNvSpPr>
            <a:spLocks noGrp="1"/>
          </p:cNvSpPr>
          <p:nvPr>
            <p:ph sz="half" idx="2"/>
          </p:nvPr>
        </p:nvSpPr>
        <p:spPr>
          <a:xfrm>
            <a:off x="4648200" y="1600200"/>
            <a:ext cx="4038600" cy="4525963"/>
          </a:xfrm>
          <a:prstGeom prst="rect">
            <a:avLst/>
          </a:prstGeom>
        </p:spPr>
        <p:txBody>
          <a:bodyPr/>
          <a:lstStyle>
            <a:lvl1pPr>
              <a:defRPr sz="2800">
                <a:latin typeface="Arial" pitchFamily="34" charset="0"/>
              </a:defRPr>
            </a:lvl1pPr>
            <a:lvl2pPr>
              <a:defRPr sz="2400">
                <a:latin typeface="Arial" pitchFamily="34" charset="0"/>
              </a:defRPr>
            </a:lvl2pPr>
            <a:lvl3pPr>
              <a:defRPr sz="2000">
                <a:latin typeface="Arial" pitchFamily="34" charset="0"/>
              </a:defRPr>
            </a:lvl3pPr>
            <a:lvl4pPr>
              <a:defRPr sz="1800">
                <a:latin typeface="Arial" pitchFamily="34" charset="0"/>
              </a:defRPr>
            </a:lvl4pPr>
            <a:lvl5pPr>
              <a:defRPr sz="1800">
                <a:latin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87E439B4-870C-4CCE-A1FC-E07FCED82A10}" type="datetime1">
              <a:rPr lang="da-DK"/>
              <a:pPr>
                <a:defRPr/>
              </a:pPr>
              <a:t>30-10-2014</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19C525ED-66E9-401D-9E0D-F5CF7806DEC8}" type="slidenum">
              <a:rPr lang="da-DK"/>
              <a:pPr>
                <a:defRPr/>
              </a:pPr>
              <a:t>‹#›</a:t>
            </a:fld>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tekst 2"/>
          <p:cNvSpPr>
            <a:spLocks noGrp="1"/>
          </p:cNvSpPr>
          <p:nvPr>
            <p:ph type="body" idx="1"/>
          </p:nvPr>
        </p:nvSpPr>
        <p:spPr>
          <a:xfrm>
            <a:off x="457200" y="1535113"/>
            <a:ext cx="4040188"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Pladsholder til indhold 3"/>
          <p:cNvSpPr>
            <a:spLocks noGrp="1"/>
          </p:cNvSpPr>
          <p:nvPr>
            <p:ph sz="half" idx="2"/>
          </p:nvPr>
        </p:nvSpPr>
        <p:spPr>
          <a:xfrm>
            <a:off x="457200" y="2174875"/>
            <a:ext cx="4040188"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Pladsholder til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atin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Pladsholder til indhold 5"/>
          <p:cNvSpPr>
            <a:spLocks noGrp="1"/>
          </p:cNvSpPr>
          <p:nvPr>
            <p:ph sz="quarter" idx="4"/>
          </p:nvPr>
        </p:nvSpPr>
        <p:spPr>
          <a:xfrm>
            <a:off x="4645025" y="2174875"/>
            <a:ext cx="4041775" cy="3951288"/>
          </a:xfrm>
          <a:prstGeom prst="rect">
            <a:avLst/>
          </a:prstGeom>
        </p:spPr>
        <p:txBody>
          <a:bodyPr/>
          <a:lstStyle>
            <a:lvl1pPr>
              <a:defRPr sz="2400">
                <a:latin typeface="Arial" pitchFamily="34" charset="0"/>
              </a:defRPr>
            </a:lvl1pPr>
            <a:lvl2pPr>
              <a:defRPr sz="2000">
                <a:latin typeface="Arial" pitchFamily="34" charset="0"/>
              </a:defRPr>
            </a:lvl2pPr>
            <a:lvl3pPr>
              <a:defRPr sz="1800">
                <a:latin typeface="Arial" pitchFamily="34" charset="0"/>
              </a:defRPr>
            </a:lvl3pPr>
            <a:lvl4pPr>
              <a:defRPr sz="1600">
                <a:latin typeface="Arial" pitchFamily="34" charset="0"/>
              </a:defRPr>
            </a:lvl4pPr>
            <a:lvl5pPr>
              <a:defRPr sz="1600">
                <a:latin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7"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EEE2643A-85B3-488B-A442-027285BB5102}" type="datetime1">
              <a:rPr lang="da-DK"/>
              <a:pPr>
                <a:defRPr/>
              </a:pPr>
              <a:t>30-10-2014</a:t>
            </a:fld>
            <a:endParaRPr lang="da-DK"/>
          </a:p>
        </p:txBody>
      </p:sp>
      <p:sp>
        <p:nvSpPr>
          <p:cNvPr id="8"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9"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4A950384-4EAA-4A03-A4E2-CB111C47BBFF}" type="slidenum">
              <a:rPr lang="da-DK"/>
              <a:pPr>
                <a:defRPr/>
              </a:pPr>
              <a:t>‹#›</a:t>
            </a:fld>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atin typeface="Arial" pitchFamily="34" charset="0"/>
              </a:defRPr>
            </a:lvl1pPr>
          </a:lstStyle>
          <a:p>
            <a:r>
              <a:rPr lang="en-US" smtClean="0"/>
              <a:t>Click to edit Master title style</a:t>
            </a:r>
            <a:endParaRPr lang="da-DK" dirty="0"/>
          </a:p>
        </p:txBody>
      </p:sp>
      <p:sp>
        <p:nvSpPr>
          <p:cNvPr id="3"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C3E296A5-4FE0-4558-AF36-CE4719A374D5}" type="datetime1">
              <a:rPr lang="da-DK"/>
              <a:pPr>
                <a:defRPr/>
              </a:pPr>
              <a:t>30-10-2014</a:t>
            </a:fld>
            <a:endParaRPr lang="da-DK"/>
          </a:p>
        </p:txBody>
      </p:sp>
      <p:sp>
        <p:nvSpPr>
          <p:cNvPr id="4"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5"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C7517DFB-6793-4DA8-B49A-13739542CF1E}" type="slidenum">
              <a:rPr lang="da-DK"/>
              <a:pPr>
                <a:defRPr/>
              </a:pPr>
              <a:t>‹#›</a:t>
            </a:fld>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6D43378A-0042-4AF6-8C19-950CD23B04AB}" type="datetime1">
              <a:rPr lang="da-DK"/>
              <a:pPr>
                <a:defRPr/>
              </a:pPr>
              <a:t>30-10-2014</a:t>
            </a:fld>
            <a:endParaRPr lang="da-DK"/>
          </a:p>
        </p:txBody>
      </p:sp>
      <p:sp>
        <p:nvSpPr>
          <p:cNvPr id="3"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4"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54FE4316-4526-48F1-B4C0-8A309AA381D9}" type="slidenum">
              <a:rPr lang="da-DK"/>
              <a:pPr>
                <a:defRPr/>
              </a:pPr>
              <a:t>‹#›</a:t>
            </a:fld>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indhold 2"/>
          <p:cNvSpPr>
            <a:spLocks noGrp="1"/>
          </p:cNvSpPr>
          <p:nvPr>
            <p:ph idx="1"/>
          </p:nvPr>
        </p:nvSpPr>
        <p:spPr>
          <a:xfrm>
            <a:off x="3575050" y="273050"/>
            <a:ext cx="5111750" cy="5853113"/>
          </a:xfrm>
          <a:prstGeom prst="rect">
            <a:avLst/>
          </a:prstGeom>
        </p:spPr>
        <p:txBody>
          <a:bodyPr/>
          <a:lstStyle>
            <a:lvl1pPr>
              <a:defRPr sz="3200">
                <a:latin typeface="Arial" pitchFamily="34" charset="0"/>
              </a:defRPr>
            </a:lvl1pPr>
            <a:lvl2pPr>
              <a:defRPr sz="2800">
                <a:latin typeface="Arial" pitchFamily="34" charset="0"/>
              </a:defRPr>
            </a:lvl2pPr>
            <a:lvl3pPr>
              <a:defRPr sz="2400">
                <a:latin typeface="Arial" pitchFamily="34" charset="0"/>
              </a:defRPr>
            </a:lvl3pPr>
            <a:lvl4pPr>
              <a:defRPr sz="2000">
                <a:latin typeface="Arial" pitchFamily="34" charset="0"/>
              </a:defRPr>
            </a:lvl4pPr>
            <a:lvl5pPr>
              <a:defRPr sz="2000">
                <a:latin typeface="Arial"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Pladsholder til tekst 3"/>
          <p:cNvSpPr>
            <a:spLocks noGrp="1"/>
          </p:cNvSpPr>
          <p:nvPr>
            <p:ph type="body" sz="half" idx="2"/>
          </p:nvPr>
        </p:nvSpPr>
        <p:spPr>
          <a:xfrm>
            <a:off x="457200" y="1435100"/>
            <a:ext cx="3008313" cy="4691063"/>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9C5A3271-3E88-41A0-BDA6-D56194849FF1}" type="datetime1">
              <a:rPr lang="da-DK"/>
              <a:pPr>
                <a:defRPr/>
              </a:pPr>
              <a:t>30-10-2014</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26411D1F-8E6F-4F53-9224-607C93DADD2A}" type="slidenum">
              <a:rPr lang="da-DK"/>
              <a:pPr>
                <a:defRPr/>
              </a:pPr>
              <a:t>‹#›</a:t>
            </a:fld>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atin typeface="Arial" pitchFamily="34" charset="0"/>
              </a:defRPr>
            </a:lvl1pPr>
          </a:lstStyle>
          <a:p>
            <a:r>
              <a:rPr lang="en-US" smtClean="0"/>
              <a:t>Click to edit Master title style</a:t>
            </a:r>
            <a:endParaRPr lang="da-DK" dirty="0"/>
          </a:p>
        </p:txBody>
      </p:sp>
      <p:sp>
        <p:nvSpPr>
          <p:cNvPr id="3" name="Pladsholder til billede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atin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da-DK" noProof="0" dirty="0"/>
          </a:p>
        </p:txBody>
      </p:sp>
      <p:sp>
        <p:nvSpPr>
          <p:cNvPr id="4" name="Pladsholder til tekst 3"/>
          <p:cNvSpPr>
            <a:spLocks noGrp="1"/>
          </p:cNvSpPr>
          <p:nvPr>
            <p:ph type="body" sz="half" idx="2"/>
          </p:nvPr>
        </p:nvSpPr>
        <p:spPr>
          <a:xfrm>
            <a:off x="1792288" y="5367338"/>
            <a:ext cx="5486400" cy="804862"/>
          </a:xfrm>
          <a:prstGeom prst="rect">
            <a:avLst/>
          </a:prstGeom>
        </p:spPr>
        <p:txBody>
          <a:bodyPr/>
          <a:lstStyle>
            <a:lvl1pPr marL="0" indent="0">
              <a:buNone/>
              <a:defRPr sz="1400">
                <a:latin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ladsholder til dato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BB011C4B-5C51-4D2C-B610-AAAC9A203B2A}" type="datetime1">
              <a:rPr lang="da-DK"/>
              <a:pPr>
                <a:defRPr/>
              </a:pPr>
              <a:t>30-10-2014</a:t>
            </a:fld>
            <a:endParaRPr lang="da-DK"/>
          </a:p>
        </p:txBody>
      </p:sp>
      <p:sp>
        <p:nvSpPr>
          <p:cNvPr id="6" name="Pladsholder til sidefod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endParaRPr lang="da-DK"/>
          </a:p>
        </p:txBody>
      </p:sp>
      <p:sp>
        <p:nvSpPr>
          <p:cNvPr id="7" name="Pladsholder til diasnumm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ea typeface="ＭＳ Ｐゴシック" pitchFamily="-97" charset="-128"/>
              </a:defRPr>
            </a:lvl1pPr>
          </a:lstStyle>
          <a:p>
            <a:pPr>
              <a:defRPr/>
            </a:pPr>
            <a:fld id="{0E7CC0A5-607D-4EE9-9E4C-7A3ACE8F6CE9}" type="slidenum">
              <a:rPr lang="da-DK"/>
              <a:pPr>
                <a:defRPr/>
              </a:pPr>
              <a:t>‹#›</a:t>
            </a:fld>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4007"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Lst>
  <p:txStyles>
    <p:titleStyle>
      <a:lvl1pPr algn="ctr" defTabSz="457200" rtl="0" eaLnBrk="1" fontAlgn="base" hangingPunct="1">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2pPr>
      <a:lvl3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3pPr>
      <a:lvl4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4pPr>
      <a:lvl5pPr algn="ctr" defTabSz="457200" rtl="0" eaLnBrk="1" fontAlgn="base" hangingPunct="1">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0" eaLnBrk="1" fontAlgn="base" hangingPunct="1">
        <a:spcBef>
          <a:spcPct val="0"/>
        </a:spcBef>
        <a:spcAft>
          <a:spcPct val="0"/>
        </a:spcAft>
        <a:defRPr sz="4400">
          <a:solidFill>
            <a:schemeClr val="tx1"/>
          </a:solidFill>
          <a:latin typeface="Arial Narrow" pitchFamily="-97" charset="0"/>
        </a:defRPr>
      </a:lvl6pPr>
      <a:lvl7pPr marL="914400" algn="ctr" defTabSz="457200" rtl="0" eaLnBrk="1" fontAlgn="base" hangingPunct="1">
        <a:spcBef>
          <a:spcPct val="0"/>
        </a:spcBef>
        <a:spcAft>
          <a:spcPct val="0"/>
        </a:spcAft>
        <a:defRPr sz="4400">
          <a:solidFill>
            <a:schemeClr val="tx1"/>
          </a:solidFill>
          <a:latin typeface="Arial Narrow" pitchFamily="-97" charset="0"/>
        </a:defRPr>
      </a:lvl7pPr>
      <a:lvl8pPr marL="1371600" algn="ctr" defTabSz="457200" rtl="0" eaLnBrk="1" fontAlgn="base" hangingPunct="1">
        <a:spcBef>
          <a:spcPct val="0"/>
        </a:spcBef>
        <a:spcAft>
          <a:spcPct val="0"/>
        </a:spcAft>
        <a:defRPr sz="4400">
          <a:solidFill>
            <a:schemeClr val="tx1"/>
          </a:solidFill>
          <a:latin typeface="Arial Narrow" pitchFamily="-97" charset="0"/>
        </a:defRPr>
      </a:lvl8pPr>
      <a:lvl9pPr marL="1828800" algn="ctr" defTabSz="457200" rtl="0" eaLnBrk="1" fontAlgn="base" hangingPunct="1">
        <a:spcBef>
          <a:spcPct val="0"/>
        </a:spcBef>
        <a:spcAft>
          <a:spcPct val="0"/>
        </a:spcAft>
        <a:defRPr sz="4400">
          <a:solidFill>
            <a:schemeClr val="tx1"/>
          </a:solidFill>
          <a:latin typeface="Arial Narrow" pitchFamily="-97"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3000">
              <a:schemeClr val="bg1"/>
            </a:gs>
            <a:gs pos="34000">
              <a:schemeClr val="bg2">
                <a:alpha val="49000"/>
              </a:schemeClr>
            </a:gs>
            <a:gs pos="68000">
              <a:schemeClr val="bg1"/>
            </a:gs>
          </a:gsLst>
          <a:lin ang="16200000" scaled="0"/>
          <a:tileRect/>
        </a:grad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400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txStyles>
    <p:titleStyle>
      <a:lvl1pPr algn="ctr" defTabSz="457200" rtl="0" eaLnBrk="0" fontAlgn="base" hangingPunct="0">
        <a:spcBef>
          <a:spcPct val="0"/>
        </a:spcBef>
        <a:spcAft>
          <a:spcPct val="0"/>
        </a:spcAft>
        <a:defRPr sz="4400" kern="1200">
          <a:solidFill>
            <a:schemeClr val="tx1"/>
          </a:solidFill>
          <a:latin typeface="Arial Narrow"/>
          <a:ea typeface="ＭＳ Ｐゴシック" pitchFamily="-97" charset="-128"/>
          <a:cs typeface="+mj-cs"/>
        </a:defRPr>
      </a:lvl1pPr>
      <a:lvl2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2pPr>
      <a:lvl3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3pPr>
      <a:lvl4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4pPr>
      <a:lvl5pPr algn="ctr" defTabSz="457200" rtl="0" eaLnBrk="0" fontAlgn="base" hangingPunct="0">
        <a:spcBef>
          <a:spcPct val="0"/>
        </a:spcBef>
        <a:spcAft>
          <a:spcPct val="0"/>
        </a:spcAft>
        <a:defRPr sz="4400">
          <a:solidFill>
            <a:schemeClr val="tx1"/>
          </a:solidFill>
          <a:latin typeface="Arial Narrow" pitchFamily="-97" charset="0"/>
          <a:ea typeface="ＭＳ Ｐゴシック" pitchFamily="-97" charset="-128"/>
        </a:defRPr>
      </a:lvl5pPr>
      <a:lvl6pPr marL="457200" algn="ctr" defTabSz="457200" rtl="0" fontAlgn="base">
        <a:spcBef>
          <a:spcPct val="0"/>
        </a:spcBef>
        <a:spcAft>
          <a:spcPct val="0"/>
        </a:spcAft>
        <a:defRPr sz="4400">
          <a:solidFill>
            <a:schemeClr val="tx1"/>
          </a:solidFill>
          <a:latin typeface="Arial Narrow" pitchFamily="-97" charset="0"/>
        </a:defRPr>
      </a:lvl6pPr>
      <a:lvl7pPr marL="914400" algn="ctr" defTabSz="457200" rtl="0" fontAlgn="base">
        <a:spcBef>
          <a:spcPct val="0"/>
        </a:spcBef>
        <a:spcAft>
          <a:spcPct val="0"/>
        </a:spcAft>
        <a:defRPr sz="4400">
          <a:solidFill>
            <a:schemeClr val="tx1"/>
          </a:solidFill>
          <a:latin typeface="Arial Narrow" pitchFamily="-97" charset="0"/>
        </a:defRPr>
      </a:lvl7pPr>
      <a:lvl8pPr marL="1371600" algn="ctr" defTabSz="457200" rtl="0" fontAlgn="base">
        <a:spcBef>
          <a:spcPct val="0"/>
        </a:spcBef>
        <a:spcAft>
          <a:spcPct val="0"/>
        </a:spcAft>
        <a:defRPr sz="4400">
          <a:solidFill>
            <a:schemeClr val="tx1"/>
          </a:solidFill>
          <a:latin typeface="Arial Narrow" pitchFamily="-97" charset="0"/>
        </a:defRPr>
      </a:lvl8pPr>
      <a:lvl9pPr marL="1828800" algn="ctr" defTabSz="457200" rtl="0" fontAlgn="base">
        <a:spcBef>
          <a:spcPct val="0"/>
        </a:spcBef>
        <a:spcAft>
          <a:spcPct val="0"/>
        </a:spcAft>
        <a:defRPr sz="4400">
          <a:solidFill>
            <a:schemeClr val="tx1"/>
          </a:solidFill>
          <a:latin typeface="Arial Narrow" pitchFamily="-97"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Narrow"/>
          <a:ea typeface="ＭＳ Ｐゴシック" pitchFamily="-97"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Narrow"/>
          <a:ea typeface="ＭＳ Ｐゴシック" pitchFamily="-97"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Narrow"/>
          <a:ea typeface="ＭＳ Ｐゴシック" pitchFamily="-97"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Narrow"/>
          <a:ea typeface="ＭＳ Ｐゴシック" pitchFamily="-9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a-DK"/>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Billede 20" descr="dreamstime_Hospital doctor.jpg"/>
          <p:cNvPicPr>
            <a:picLocks noChangeAspect="1"/>
          </p:cNvPicPr>
          <p:nvPr/>
        </p:nvPicPr>
        <p:blipFill>
          <a:blip r:embed="rId2"/>
          <a:srcRect/>
          <a:stretch>
            <a:fillRect/>
          </a:stretch>
        </p:blipFill>
        <p:spPr bwMode="auto">
          <a:xfrm>
            <a:off x="0" y="0"/>
            <a:ext cx="9159875" cy="6856413"/>
          </a:xfrm>
          <a:prstGeom prst="rect">
            <a:avLst/>
          </a:prstGeom>
          <a:noFill/>
          <a:ln w="9525">
            <a:noFill/>
            <a:miter lim="800000"/>
            <a:headEnd/>
            <a:tailEnd/>
          </a:ln>
        </p:spPr>
      </p:pic>
      <p:sp>
        <p:nvSpPr>
          <p:cNvPr id="9" name="Rektangel 8"/>
          <p:cNvSpPr/>
          <p:nvPr/>
        </p:nvSpPr>
        <p:spPr>
          <a:xfrm>
            <a:off x="-15875" y="5073650"/>
            <a:ext cx="9159875" cy="1346200"/>
          </a:xfrm>
          <a:prstGeom prst="rect">
            <a:avLst/>
          </a:prstGeom>
          <a:gradFill flip="none" rotWithShape="1">
            <a:gsLst>
              <a:gs pos="89000">
                <a:srgbClr val="C00000"/>
              </a:gs>
              <a:gs pos="20000">
                <a:srgbClr val="F50736"/>
              </a:gs>
              <a:gs pos="11000">
                <a:srgbClr val="F50736"/>
              </a:gs>
            </a:gsLst>
            <a:lin ang="162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indent="-342900" algn="ctr">
              <a:buFont typeface="+mj-lt"/>
              <a:buAutoNum type="arabicPeriod"/>
              <a:defRPr/>
            </a:pPr>
            <a:endParaRPr lang="da-DK" noProof="1">
              <a:solidFill>
                <a:srgbClr val="FFFFFF"/>
              </a:solidFill>
              <a:latin typeface="Arial" pitchFamily="34" charset="0"/>
            </a:endParaRPr>
          </a:p>
        </p:txBody>
      </p:sp>
      <p:sp>
        <p:nvSpPr>
          <p:cNvPr id="21509" name="Rectangle 5"/>
          <p:cNvSpPr txBox="1">
            <a:spLocks noChangeArrowheads="1"/>
          </p:cNvSpPr>
          <p:nvPr/>
        </p:nvSpPr>
        <p:spPr bwMode="gray">
          <a:xfrm>
            <a:off x="512763" y="5322888"/>
            <a:ext cx="4983162" cy="703262"/>
          </a:xfrm>
          <a:prstGeom prst="rect">
            <a:avLst/>
          </a:prstGeom>
          <a:noFill/>
          <a:ln w="9525">
            <a:noFill/>
            <a:miter lim="800000"/>
            <a:headEnd/>
            <a:tailEnd/>
          </a:ln>
        </p:spPr>
        <p:txBody>
          <a:bodyPr lIns="0" rIns="0" anchor="ctr"/>
          <a:lstStyle/>
          <a:p>
            <a:pPr defTabSz="914400" eaLnBrk="0" hangingPunct="0">
              <a:lnSpc>
                <a:spcPct val="95000"/>
              </a:lnSpc>
            </a:pPr>
            <a:r>
              <a:rPr lang="en-US" sz="3000" b="1" dirty="0" smtClean="0">
                <a:solidFill>
                  <a:schemeClr val="tx2"/>
                </a:solidFill>
              </a:rPr>
              <a:t>Electronic Health Records</a:t>
            </a:r>
            <a:endParaRPr lang="en-US" sz="3000" b="1"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5725" y="809625"/>
            <a:ext cx="7400924" cy="427832"/>
          </a:xfrm>
        </p:spPr>
        <p:txBody>
          <a:bodyPr/>
          <a:lstStyle/>
          <a:p>
            <a:r>
              <a:rPr lang="en-US" dirty="0" smtClean="0">
                <a:solidFill>
                  <a:schemeClr val="bg1">
                    <a:lumMod val="10000"/>
                  </a:schemeClr>
                </a:solidFill>
              </a:rPr>
              <a:t>During the 1990s, electronic medical record systems became increasingly more widely used by practices with advancements in computer and diagnostic applications.</a:t>
            </a:r>
            <a:br>
              <a:rPr lang="en-US" dirty="0" smtClean="0">
                <a:solidFill>
                  <a:schemeClr val="bg1">
                    <a:lumMod val="10000"/>
                  </a:schemeClr>
                </a:solidFill>
              </a:rPr>
            </a:br>
            <a:r>
              <a:rPr lang="en-US" dirty="0">
                <a:solidFill>
                  <a:schemeClr val="bg1">
                    <a:lumMod val="10000"/>
                  </a:schemeClr>
                </a:solidFill>
              </a:rPr>
              <a:t/>
            </a:r>
            <a:br>
              <a:rPr lang="en-US" dirty="0">
                <a:solidFill>
                  <a:schemeClr val="bg1">
                    <a:lumMod val="10000"/>
                  </a:schemeClr>
                </a:solidFill>
              </a:rPr>
            </a:br>
            <a:r>
              <a:rPr lang="en-US" dirty="0" smtClean="0">
                <a:solidFill>
                  <a:schemeClr val="bg1">
                    <a:lumMod val="10000"/>
                  </a:schemeClr>
                </a:solidFill>
              </a:rPr>
              <a:t>Today, more and more practices are implementing electronic health record systems to create a more efficient method of storing and processing patient information.</a:t>
            </a:r>
            <a:br>
              <a:rPr lang="en-US" dirty="0" smtClean="0">
                <a:solidFill>
                  <a:schemeClr val="bg1">
                    <a:lumMod val="10000"/>
                  </a:schemeClr>
                </a:solidFill>
              </a:rPr>
            </a:br>
            <a:endParaRPr lang="en-US" dirty="0">
              <a:solidFill>
                <a:schemeClr val="bg1">
                  <a:lumMod val="10000"/>
                </a:schemeClr>
              </a:solidFill>
            </a:endParaRPr>
          </a:p>
        </p:txBody>
      </p:sp>
    </p:spTree>
    <p:extLst>
      <p:ext uri="{BB962C8B-B14F-4D97-AF65-F5344CB8AC3E}">
        <p14:creationId xmlns:p14="http://schemas.microsoft.com/office/powerpoint/2010/main" val="1630164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1748" name="Titel 21"/>
          <p:cNvSpPr>
            <a:spLocks noGrp="1"/>
          </p:cNvSpPr>
          <p:nvPr>
            <p:ph type="title"/>
          </p:nvPr>
        </p:nvSpPr>
        <p:spPr bwMode="auto">
          <a:xfrm>
            <a:off x="177799" y="515938"/>
            <a:ext cx="4956175"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What is an EHR System?</a:t>
            </a:r>
            <a:endParaRPr lang="en-US" dirty="0" smtClean="0">
              <a:latin typeface="Arial" charset="0"/>
              <a:ea typeface="ＭＳ Ｐゴシック" charset="-128"/>
            </a:endParaRPr>
          </a:p>
        </p:txBody>
      </p:sp>
      <p:sp>
        <p:nvSpPr>
          <p:cNvPr id="31749" name="Pladsholder til indhold 22"/>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400" dirty="0" smtClean="0">
                <a:latin typeface="Arial" charset="0"/>
                <a:ea typeface="ＭＳ Ｐゴシック" charset="-128"/>
              </a:rPr>
              <a:t>The EHR system is designed to contain the digital health records of medical care provided to patients.</a:t>
            </a:r>
          </a:p>
          <a:p>
            <a:pPr eaLnBrk="1" hangingPunct="1"/>
            <a:r>
              <a:rPr lang="en-US" sz="2400" dirty="0" smtClean="0">
                <a:latin typeface="Arial" charset="0"/>
                <a:ea typeface="ＭＳ Ｐゴシック" charset="-128"/>
              </a:rPr>
              <a:t>The EHR system replaces the standard physical paper charts of patients.</a:t>
            </a:r>
          </a:p>
          <a:p>
            <a:pPr eaLnBrk="1" hangingPunct="1"/>
            <a:r>
              <a:rPr lang="en-US" sz="2400" dirty="0" smtClean="0">
                <a:latin typeface="Arial" charset="0"/>
                <a:ea typeface="ＭＳ Ｐゴシック" charset="-128"/>
              </a:rPr>
              <a:t>The EHR system contains sections just like the physical chart, but is all stored on a computer server. </a:t>
            </a:r>
          </a:p>
          <a:p>
            <a:pPr eaLnBrk="1" hangingPunct="1"/>
            <a:r>
              <a:rPr lang="en-US" sz="2400" dirty="0" smtClean="0">
                <a:latin typeface="Arial" charset="0"/>
                <a:ea typeface="ＭＳ Ｐゴシック" charset="-128"/>
              </a:rPr>
              <a:t>The EHR system can be accessed by more than 1 person at a time.</a:t>
            </a:r>
            <a:endParaRPr lang="en-US" sz="2400" dirty="0" smtClean="0">
              <a:latin typeface="Arial" charset="0"/>
              <a:ea typeface="ＭＳ Ｐゴシック" charset="-128"/>
            </a:endParaRPr>
          </a:p>
          <a:p>
            <a:pPr eaLnBrk="1" hangingPunct="1"/>
            <a:endParaRPr lang="en-US" dirty="0" smtClean="0">
              <a:latin typeface="Arial" charset="0"/>
              <a:ea typeface="ＭＳ Ｐゴシック"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282575" y="2214563"/>
            <a:ext cx="7080250" cy="4262438"/>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solidFill>
                  <a:schemeClr val="bg1">
                    <a:lumMod val="10000"/>
                  </a:schemeClr>
                </a:solidFill>
                <a:latin typeface="Arial" charset="0"/>
                <a:ea typeface="ＭＳ Ｐゴシック" charset="-128"/>
              </a:rPr>
              <a:t>Over the past decade, the EHR is one of the most significant innovations introduced in health care. Today almost all healthcare providers are using automation in sharing of patient data and information across facilities locally, nationally and perhaps even internationally.</a:t>
            </a:r>
            <a:endParaRPr lang="en-US" dirty="0" smtClean="0">
              <a:solidFill>
                <a:schemeClr val="bg1">
                  <a:lumMod val="10000"/>
                </a:schemeClr>
              </a:solidFill>
              <a:latin typeface="Arial" charset="0"/>
              <a:ea typeface="ＭＳ Ｐゴシック" charset="-128"/>
            </a:endParaRPr>
          </a:p>
        </p:txBody>
      </p:sp>
    </p:spTree>
    <p:extLst>
      <p:ext uri="{BB962C8B-B14F-4D97-AF65-F5344CB8AC3E}">
        <p14:creationId xmlns:p14="http://schemas.microsoft.com/office/powerpoint/2010/main" val="2087204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177799" y="833438"/>
            <a:ext cx="6918325"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The Use of EHR systems is designed to…</a:t>
            </a:r>
            <a:endParaRPr lang="en-US" dirty="0" smtClean="0">
              <a:latin typeface="Arial" charset="0"/>
              <a:ea typeface="ＭＳ Ｐゴシック" charset="-128"/>
            </a:endParaRPr>
          </a:p>
        </p:txBody>
      </p:sp>
      <p:sp>
        <p:nvSpPr>
          <p:cNvPr id="2" name="TextBox 1"/>
          <p:cNvSpPr txBox="1"/>
          <p:nvPr/>
        </p:nvSpPr>
        <p:spPr>
          <a:xfrm>
            <a:off x="428625" y="2238375"/>
            <a:ext cx="7550465" cy="3970318"/>
          </a:xfrm>
          <a:prstGeom prst="rect">
            <a:avLst/>
          </a:prstGeom>
          <a:noFill/>
        </p:spPr>
        <p:txBody>
          <a:bodyPr wrap="none" rtlCol="0">
            <a:spAutoFit/>
          </a:bodyPr>
          <a:lstStyle/>
          <a:p>
            <a:pPr marL="285750" indent="-285750">
              <a:buFont typeface="Arial" panose="020B0604020202020204" pitchFamily="34" charset="0"/>
              <a:buChar char="•"/>
            </a:pPr>
            <a:r>
              <a:rPr lang="en-US" sz="2800" dirty="0" smtClean="0">
                <a:solidFill>
                  <a:schemeClr val="bg1">
                    <a:lumMod val="10000"/>
                  </a:schemeClr>
                </a:solidFill>
              </a:rPr>
              <a:t>Increase revenues</a:t>
            </a:r>
          </a:p>
          <a:p>
            <a:pPr marL="285750" indent="-285750">
              <a:buFont typeface="Arial" panose="020B0604020202020204" pitchFamily="34" charset="0"/>
              <a:buChar char="•"/>
            </a:pPr>
            <a:r>
              <a:rPr lang="en-US" sz="2800" dirty="0" smtClean="0">
                <a:solidFill>
                  <a:schemeClr val="bg1">
                    <a:lumMod val="10000"/>
                  </a:schemeClr>
                </a:solidFill>
              </a:rPr>
              <a:t>Reduce expenses</a:t>
            </a:r>
          </a:p>
          <a:p>
            <a:pPr marL="285750" indent="-285750">
              <a:buFont typeface="Arial" panose="020B0604020202020204" pitchFamily="34" charset="0"/>
              <a:buChar char="•"/>
            </a:pPr>
            <a:r>
              <a:rPr lang="en-US" sz="2800" dirty="0" smtClean="0">
                <a:solidFill>
                  <a:schemeClr val="bg1">
                    <a:lumMod val="10000"/>
                  </a:schemeClr>
                </a:solidFill>
              </a:rPr>
              <a:t>Reduce malpractice costs</a:t>
            </a:r>
          </a:p>
          <a:p>
            <a:pPr marL="285750" indent="-285750">
              <a:buFont typeface="Arial" panose="020B0604020202020204" pitchFamily="34" charset="0"/>
              <a:buChar char="•"/>
            </a:pPr>
            <a:r>
              <a:rPr lang="en-US" sz="2800" dirty="0" smtClean="0">
                <a:solidFill>
                  <a:schemeClr val="bg1">
                    <a:lumMod val="10000"/>
                  </a:schemeClr>
                </a:solidFill>
              </a:rPr>
              <a:t>Reduce medical errors</a:t>
            </a:r>
          </a:p>
          <a:p>
            <a:pPr marL="285750" indent="-285750">
              <a:buFont typeface="Arial" panose="020B0604020202020204" pitchFamily="34" charset="0"/>
              <a:buChar char="•"/>
            </a:pPr>
            <a:r>
              <a:rPr lang="en-US" sz="2800" dirty="0" smtClean="0">
                <a:solidFill>
                  <a:schemeClr val="bg1">
                    <a:lumMod val="10000"/>
                  </a:schemeClr>
                </a:solidFill>
              </a:rPr>
              <a:t>Improve quality of care</a:t>
            </a:r>
          </a:p>
          <a:p>
            <a:pPr marL="285750" indent="-285750">
              <a:buFont typeface="Arial" panose="020B0604020202020204" pitchFamily="34" charset="0"/>
              <a:buChar char="•"/>
            </a:pPr>
            <a:r>
              <a:rPr lang="en-US" sz="2800" dirty="0" smtClean="0">
                <a:solidFill>
                  <a:schemeClr val="bg1">
                    <a:lumMod val="10000"/>
                  </a:schemeClr>
                </a:solidFill>
              </a:rPr>
              <a:t>Improve documentation and accuracy</a:t>
            </a:r>
          </a:p>
          <a:p>
            <a:pPr marL="285750" indent="-285750">
              <a:buFont typeface="Arial" panose="020B0604020202020204" pitchFamily="34" charset="0"/>
              <a:buChar char="•"/>
            </a:pPr>
            <a:r>
              <a:rPr lang="en-US" sz="2800" dirty="0" smtClean="0">
                <a:solidFill>
                  <a:schemeClr val="bg1">
                    <a:lumMod val="10000"/>
                  </a:schemeClr>
                </a:solidFill>
              </a:rPr>
              <a:t>Provide better access to medical information</a:t>
            </a:r>
          </a:p>
          <a:p>
            <a:pPr marL="285750" indent="-285750">
              <a:buFont typeface="Arial" panose="020B0604020202020204" pitchFamily="34" charset="0"/>
              <a:buChar char="•"/>
            </a:pPr>
            <a:r>
              <a:rPr lang="en-US" sz="2800" dirty="0" smtClean="0">
                <a:solidFill>
                  <a:schemeClr val="bg1">
                    <a:lumMod val="10000"/>
                  </a:schemeClr>
                </a:solidFill>
              </a:rPr>
              <a:t>Enhance security</a:t>
            </a:r>
          </a:p>
          <a:p>
            <a:pPr marL="285750" indent="-285750">
              <a:buFont typeface="Arial" panose="020B0604020202020204" pitchFamily="34" charset="0"/>
              <a:buChar char="•"/>
            </a:pPr>
            <a:r>
              <a:rPr lang="en-US" sz="2800" dirty="0" smtClean="0">
                <a:solidFill>
                  <a:schemeClr val="bg1">
                    <a:lumMod val="10000"/>
                  </a:schemeClr>
                </a:solidFill>
              </a:rPr>
              <a:t>Save time</a:t>
            </a:r>
            <a:endParaRPr lang="en-US" sz="2800" dirty="0">
              <a:solidFill>
                <a:schemeClr val="bg1">
                  <a:lumMod val="10000"/>
                </a:schemeClr>
              </a:solidFill>
            </a:endParaRPr>
          </a:p>
        </p:txBody>
      </p:sp>
    </p:spTree>
    <p:extLst>
      <p:ext uri="{BB962C8B-B14F-4D97-AF65-F5344CB8AC3E}">
        <p14:creationId xmlns:p14="http://schemas.microsoft.com/office/powerpoint/2010/main" val="925825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THE EHR Components:</a:t>
            </a:r>
            <a:endParaRPr lang="en-US" dirty="0" smtClean="0">
              <a:latin typeface="Arial" charset="0"/>
              <a:ea typeface="ＭＳ Ｐゴシック"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177800" y="833438"/>
            <a:ext cx="7175500"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Administrative System Components:</a:t>
            </a:r>
            <a:endParaRPr lang="en-US" dirty="0" smtClean="0">
              <a:latin typeface="Arial" charset="0"/>
              <a:ea typeface="ＭＳ Ｐゴシック" charset="-128"/>
            </a:endParaRPr>
          </a:p>
        </p:txBody>
      </p:sp>
      <p:sp>
        <p:nvSpPr>
          <p:cNvPr id="2" name="TextBox 1"/>
          <p:cNvSpPr txBox="1"/>
          <p:nvPr/>
        </p:nvSpPr>
        <p:spPr>
          <a:xfrm>
            <a:off x="0" y="2019300"/>
            <a:ext cx="8820150" cy="4524315"/>
          </a:xfrm>
          <a:prstGeom prst="rect">
            <a:avLst/>
          </a:prstGeom>
          <a:noFill/>
        </p:spPr>
        <p:txBody>
          <a:bodyPr wrap="square" rtlCol="0">
            <a:spAutoFit/>
          </a:bodyPr>
          <a:lstStyle/>
          <a:p>
            <a:r>
              <a:rPr lang="en-US" b="1" dirty="0" smtClean="0">
                <a:solidFill>
                  <a:schemeClr val="bg1">
                    <a:lumMod val="10000"/>
                  </a:schemeClr>
                </a:solidFill>
              </a:rPr>
              <a:t>FUNCTION:</a:t>
            </a:r>
          </a:p>
          <a:p>
            <a:pPr marL="285750" indent="-285750">
              <a:buFont typeface="Arial" panose="020B0604020202020204" pitchFamily="34" charset="0"/>
              <a:buChar char="•"/>
            </a:pPr>
            <a:r>
              <a:rPr lang="en-US" b="1" dirty="0" smtClean="0">
                <a:solidFill>
                  <a:schemeClr val="bg1">
                    <a:lumMod val="10000"/>
                  </a:schemeClr>
                </a:solidFill>
              </a:rPr>
              <a:t>Admissions/registration information. </a:t>
            </a:r>
            <a:r>
              <a:rPr lang="en-US" dirty="0" smtClean="0">
                <a:solidFill>
                  <a:schemeClr val="bg1">
                    <a:lumMod val="10000"/>
                  </a:schemeClr>
                </a:solidFill>
              </a:rPr>
              <a:t>Program that provides a system for obtaining vital information for accurate patient identification such as:</a:t>
            </a:r>
          </a:p>
          <a:p>
            <a:r>
              <a:rPr lang="en-US" b="1" dirty="0">
                <a:solidFill>
                  <a:schemeClr val="bg1">
                    <a:lumMod val="10000"/>
                  </a:schemeClr>
                </a:solidFill>
              </a:rPr>
              <a:t>	</a:t>
            </a:r>
            <a:r>
              <a:rPr lang="en-US" b="1" dirty="0" smtClean="0">
                <a:solidFill>
                  <a:schemeClr val="bg1">
                    <a:lumMod val="10000"/>
                  </a:schemeClr>
                </a:solidFill>
              </a:rPr>
              <a:t>- </a:t>
            </a:r>
            <a:r>
              <a:rPr lang="en-US" dirty="0" smtClean="0">
                <a:solidFill>
                  <a:schemeClr val="bg1">
                    <a:lumMod val="10000"/>
                  </a:schemeClr>
                </a:solidFill>
              </a:rPr>
              <a:t>name</a:t>
            </a:r>
          </a:p>
          <a:p>
            <a:r>
              <a:rPr lang="en-US" b="1" dirty="0">
                <a:solidFill>
                  <a:schemeClr val="bg1">
                    <a:lumMod val="10000"/>
                  </a:schemeClr>
                </a:solidFill>
              </a:rPr>
              <a:t>	</a:t>
            </a:r>
            <a:r>
              <a:rPr lang="en-US" b="1" dirty="0" smtClean="0">
                <a:solidFill>
                  <a:schemeClr val="bg1">
                    <a:lumMod val="10000"/>
                  </a:schemeClr>
                </a:solidFill>
              </a:rPr>
              <a:t>- </a:t>
            </a:r>
            <a:r>
              <a:rPr lang="en-US" dirty="0" smtClean="0">
                <a:solidFill>
                  <a:schemeClr val="bg1">
                    <a:lumMod val="10000"/>
                  </a:schemeClr>
                </a:solidFill>
              </a:rPr>
              <a:t>demographics</a:t>
            </a:r>
          </a:p>
          <a:p>
            <a:r>
              <a:rPr lang="en-US" b="1" dirty="0">
                <a:solidFill>
                  <a:schemeClr val="bg1">
                    <a:lumMod val="10000"/>
                  </a:schemeClr>
                </a:solidFill>
              </a:rPr>
              <a:t>	</a:t>
            </a:r>
            <a:r>
              <a:rPr lang="en-US" b="1" dirty="0" smtClean="0">
                <a:solidFill>
                  <a:schemeClr val="bg1">
                    <a:lumMod val="10000"/>
                  </a:schemeClr>
                </a:solidFill>
              </a:rPr>
              <a:t>- </a:t>
            </a:r>
            <a:r>
              <a:rPr lang="en-US" dirty="0" smtClean="0">
                <a:solidFill>
                  <a:schemeClr val="bg1">
                    <a:lumMod val="10000"/>
                  </a:schemeClr>
                </a:solidFill>
              </a:rPr>
              <a:t>employer information</a:t>
            </a:r>
          </a:p>
          <a:p>
            <a:r>
              <a:rPr lang="en-US" dirty="0">
                <a:solidFill>
                  <a:schemeClr val="bg1">
                    <a:lumMod val="10000"/>
                  </a:schemeClr>
                </a:solidFill>
              </a:rPr>
              <a:t>	</a:t>
            </a:r>
            <a:r>
              <a:rPr lang="en-US" dirty="0" smtClean="0">
                <a:solidFill>
                  <a:schemeClr val="bg1">
                    <a:lumMod val="10000"/>
                  </a:schemeClr>
                </a:solidFill>
              </a:rPr>
              <a:t>- chief complaint</a:t>
            </a:r>
          </a:p>
          <a:p>
            <a:r>
              <a:rPr lang="en-US" dirty="0">
                <a:solidFill>
                  <a:schemeClr val="bg1">
                    <a:lumMod val="10000"/>
                  </a:schemeClr>
                </a:solidFill>
              </a:rPr>
              <a:t>	</a:t>
            </a:r>
            <a:r>
              <a:rPr lang="en-US" dirty="0" smtClean="0">
                <a:solidFill>
                  <a:schemeClr val="bg1">
                    <a:lumMod val="10000"/>
                  </a:schemeClr>
                </a:solidFill>
              </a:rPr>
              <a:t>- a unique patient identifier usually consisting of a numeric or alphanumeric 	sequence </a:t>
            </a:r>
          </a:p>
          <a:p>
            <a:pPr marL="285750" indent="-285750">
              <a:buFont typeface="Arial" panose="020B0604020202020204" pitchFamily="34" charset="0"/>
              <a:buChar char="•"/>
            </a:pPr>
            <a:r>
              <a:rPr lang="en-US" b="1" dirty="0" smtClean="0">
                <a:solidFill>
                  <a:schemeClr val="bg1">
                    <a:lumMod val="10000"/>
                  </a:schemeClr>
                </a:solidFill>
              </a:rPr>
              <a:t>Scheduling: </a:t>
            </a:r>
            <a:r>
              <a:rPr lang="en-US" dirty="0" smtClean="0">
                <a:solidFill>
                  <a:schemeClr val="bg1">
                    <a:lumMod val="10000"/>
                  </a:schemeClr>
                </a:solidFill>
              </a:rPr>
              <a:t>Program that provides a system for tracking information about a patient’s future and past medical appointments.  In many systems, the patient is able to self-schedule for certain medical tests.</a:t>
            </a:r>
          </a:p>
          <a:p>
            <a:pPr marL="285750" indent="-285750">
              <a:buFont typeface="Arial" panose="020B0604020202020204" pitchFamily="34" charset="0"/>
              <a:buChar char="•"/>
            </a:pPr>
            <a:r>
              <a:rPr lang="en-US" b="1" dirty="0" smtClean="0">
                <a:solidFill>
                  <a:schemeClr val="bg1">
                    <a:lumMod val="10000"/>
                  </a:schemeClr>
                </a:solidFill>
              </a:rPr>
              <a:t>Claims processing: </a:t>
            </a:r>
            <a:r>
              <a:rPr lang="en-US" dirty="0" smtClean="0">
                <a:solidFill>
                  <a:schemeClr val="bg1">
                    <a:lumMod val="10000"/>
                  </a:schemeClr>
                </a:solidFill>
              </a:rPr>
              <a:t>Component of the program that contains the history of billing and insurance records.</a:t>
            </a:r>
          </a:p>
          <a:p>
            <a:pPr marL="285750" indent="-285750">
              <a:buFont typeface="Arial" panose="020B0604020202020204" pitchFamily="34" charset="0"/>
              <a:buChar char="•"/>
            </a:pPr>
            <a:r>
              <a:rPr lang="en-US" b="1" dirty="0" smtClean="0">
                <a:solidFill>
                  <a:schemeClr val="bg1">
                    <a:lumMod val="10000"/>
                  </a:schemeClr>
                </a:solidFill>
              </a:rPr>
              <a:t>Administrative reporting: </a:t>
            </a:r>
            <a:r>
              <a:rPr lang="en-US" dirty="0" smtClean="0">
                <a:solidFill>
                  <a:schemeClr val="bg1">
                    <a:lumMod val="10000"/>
                  </a:schemeClr>
                </a:solidFill>
              </a:rPr>
              <a:t>Component of the program that allows administrators to run reports for tracking purposes on patients, physicians and staff.</a:t>
            </a:r>
            <a:endParaRPr lang="en-US" b="1" dirty="0">
              <a:solidFill>
                <a:schemeClr val="bg1">
                  <a:lumMod val="10000"/>
                </a:schemeClr>
              </a:solidFill>
            </a:endParaRPr>
          </a:p>
        </p:txBody>
      </p:sp>
    </p:spTree>
    <p:extLst>
      <p:ext uri="{BB962C8B-B14F-4D97-AF65-F5344CB8AC3E}">
        <p14:creationId xmlns:p14="http://schemas.microsoft.com/office/powerpoint/2010/main" val="27335068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177800" y="833438"/>
            <a:ext cx="6718300"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Communication and Connectivity:</a:t>
            </a:r>
            <a:endParaRPr lang="en-US" dirty="0" smtClean="0">
              <a:latin typeface="Arial" charset="0"/>
              <a:ea typeface="ＭＳ Ｐゴシック" charset="-128"/>
            </a:endParaRPr>
          </a:p>
        </p:txBody>
      </p:sp>
      <p:sp>
        <p:nvSpPr>
          <p:cNvPr id="2" name="TextBox 1"/>
          <p:cNvSpPr txBox="1"/>
          <p:nvPr/>
        </p:nvSpPr>
        <p:spPr>
          <a:xfrm>
            <a:off x="177800" y="2133600"/>
            <a:ext cx="7204075" cy="3139321"/>
          </a:xfrm>
          <a:prstGeom prst="rect">
            <a:avLst/>
          </a:prstGeom>
          <a:noFill/>
        </p:spPr>
        <p:txBody>
          <a:bodyPr wrap="square" rtlCol="0">
            <a:spAutoFit/>
          </a:bodyPr>
          <a:lstStyle/>
          <a:p>
            <a:r>
              <a:rPr lang="en-US" b="1" dirty="0" smtClean="0">
                <a:solidFill>
                  <a:schemeClr val="bg1">
                    <a:lumMod val="10000"/>
                  </a:schemeClr>
                </a:solidFill>
              </a:rPr>
              <a:t>FUNCTION: </a:t>
            </a:r>
            <a:r>
              <a:rPr lang="en-US" dirty="0" smtClean="0">
                <a:solidFill>
                  <a:schemeClr val="bg1">
                    <a:lumMod val="10000"/>
                  </a:schemeClr>
                </a:solidFill>
              </a:rPr>
              <a:t>Provide a medium for electronic communication between healthcare providers and patients.</a:t>
            </a:r>
          </a:p>
          <a:p>
            <a:endParaRPr lang="en-US" b="1" dirty="0">
              <a:solidFill>
                <a:schemeClr val="bg1">
                  <a:lumMod val="10000"/>
                </a:schemeClr>
              </a:solidFill>
            </a:endParaRPr>
          </a:p>
          <a:p>
            <a:r>
              <a:rPr lang="en-US" b="1" dirty="0" smtClean="0">
                <a:solidFill>
                  <a:schemeClr val="bg1">
                    <a:lumMod val="10000"/>
                  </a:schemeClr>
                </a:solidFill>
              </a:rPr>
              <a:t>EXAMPLE: </a:t>
            </a:r>
          </a:p>
          <a:p>
            <a:pPr marL="285750" indent="-285750">
              <a:buFont typeface="Arial" panose="020B0604020202020204" pitchFamily="34" charset="0"/>
              <a:buChar char="•"/>
            </a:pPr>
            <a:r>
              <a:rPr lang="en-US" b="1" dirty="0">
                <a:solidFill>
                  <a:schemeClr val="bg1">
                    <a:lumMod val="10000"/>
                  </a:schemeClr>
                </a:solidFill>
              </a:rPr>
              <a:t>	</a:t>
            </a:r>
            <a:r>
              <a:rPr lang="en-US" dirty="0" smtClean="0">
                <a:solidFill>
                  <a:schemeClr val="bg1">
                    <a:lumMod val="10000"/>
                  </a:schemeClr>
                </a:solidFill>
              </a:rPr>
              <a:t>Email</a:t>
            </a:r>
          </a:p>
          <a:p>
            <a:pPr marL="285750" indent="-285750">
              <a:buFont typeface="Arial" panose="020B0604020202020204" pitchFamily="34" charset="0"/>
              <a:buChar char="•"/>
            </a:pPr>
            <a:r>
              <a:rPr lang="en-US" dirty="0" smtClean="0">
                <a:solidFill>
                  <a:schemeClr val="bg1">
                    <a:lumMod val="10000"/>
                  </a:schemeClr>
                </a:solidFill>
              </a:rPr>
              <a:t>Text/web messaging</a:t>
            </a:r>
          </a:p>
          <a:p>
            <a:pPr marL="285750" indent="-285750">
              <a:buFont typeface="Arial" panose="020B0604020202020204" pitchFamily="34" charset="0"/>
              <a:buChar char="•"/>
            </a:pPr>
            <a:r>
              <a:rPr lang="en-US" dirty="0" smtClean="0">
                <a:solidFill>
                  <a:schemeClr val="bg1">
                    <a:lumMod val="10000"/>
                  </a:schemeClr>
                </a:solidFill>
              </a:rPr>
              <a:t>Integrated health records</a:t>
            </a:r>
          </a:p>
          <a:p>
            <a:pPr marL="285750" indent="-285750">
              <a:buFont typeface="Arial" panose="020B0604020202020204" pitchFamily="34" charset="0"/>
              <a:buChar char="•"/>
            </a:pPr>
            <a:r>
              <a:rPr lang="en-US" dirty="0" smtClean="0">
                <a:solidFill>
                  <a:schemeClr val="bg1">
                    <a:lumMod val="10000"/>
                  </a:schemeClr>
                </a:solidFill>
              </a:rPr>
              <a:t>Telemedicine</a:t>
            </a:r>
          </a:p>
          <a:p>
            <a:pPr marL="285750" indent="-285750">
              <a:buFont typeface="Arial" panose="020B0604020202020204" pitchFamily="34" charset="0"/>
              <a:buChar char="•"/>
            </a:pPr>
            <a:endParaRPr lang="en-US" dirty="0">
              <a:solidFill>
                <a:schemeClr val="bg1">
                  <a:lumMod val="10000"/>
                </a:schemeClr>
              </a:solidFill>
            </a:endParaRPr>
          </a:p>
          <a:p>
            <a:r>
              <a:rPr lang="en-US" dirty="0" smtClean="0">
                <a:solidFill>
                  <a:schemeClr val="bg1">
                    <a:lumMod val="10000"/>
                  </a:schemeClr>
                </a:solidFill>
              </a:rPr>
              <a:t>All communication or summaries of communication regarding a patient and their care are centralized into one place.</a:t>
            </a:r>
            <a:endParaRPr lang="en-US" dirty="0">
              <a:solidFill>
                <a:schemeClr val="bg1">
                  <a:lumMod val="10000"/>
                </a:schemeClr>
              </a:solidFill>
            </a:endParaRPr>
          </a:p>
        </p:txBody>
      </p:sp>
    </p:spTree>
    <p:extLst>
      <p:ext uri="{BB962C8B-B14F-4D97-AF65-F5344CB8AC3E}">
        <p14:creationId xmlns:p14="http://schemas.microsoft.com/office/powerpoint/2010/main" val="3957582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177800" y="833438"/>
            <a:ext cx="5937250"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Decision Support Component:</a:t>
            </a:r>
            <a:endParaRPr lang="en-US" dirty="0" smtClean="0">
              <a:latin typeface="Arial" charset="0"/>
              <a:ea typeface="ＭＳ Ｐゴシック" charset="-128"/>
            </a:endParaRPr>
          </a:p>
        </p:txBody>
      </p:sp>
      <p:sp>
        <p:nvSpPr>
          <p:cNvPr id="2" name="TextBox 1"/>
          <p:cNvSpPr txBox="1"/>
          <p:nvPr/>
        </p:nvSpPr>
        <p:spPr>
          <a:xfrm>
            <a:off x="419100" y="2286000"/>
            <a:ext cx="6943725" cy="4154984"/>
          </a:xfrm>
          <a:prstGeom prst="rect">
            <a:avLst/>
          </a:prstGeom>
          <a:noFill/>
        </p:spPr>
        <p:txBody>
          <a:bodyPr wrap="square" rtlCol="0">
            <a:spAutoFit/>
          </a:bodyPr>
          <a:lstStyle/>
          <a:p>
            <a:r>
              <a:rPr lang="en-US" sz="2400" b="1" dirty="0" smtClean="0">
                <a:solidFill>
                  <a:schemeClr val="bg1">
                    <a:lumMod val="10000"/>
                  </a:schemeClr>
                </a:solidFill>
              </a:rPr>
              <a:t>FUNCTION: </a:t>
            </a:r>
            <a:r>
              <a:rPr lang="en-US" sz="2400" dirty="0" smtClean="0">
                <a:solidFill>
                  <a:schemeClr val="bg1">
                    <a:lumMod val="10000"/>
                  </a:schemeClr>
                </a:solidFill>
              </a:rPr>
              <a:t>Provide reminders, alerts, and resource links to improve the diagnosis and care of the patient.</a:t>
            </a:r>
          </a:p>
          <a:p>
            <a:endParaRPr lang="en-US" sz="2400" b="1" dirty="0">
              <a:solidFill>
                <a:schemeClr val="bg1">
                  <a:lumMod val="10000"/>
                </a:schemeClr>
              </a:solidFill>
            </a:endParaRPr>
          </a:p>
          <a:p>
            <a:r>
              <a:rPr lang="en-US" sz="2400" b="1" dirty="0" smtClean="0">
                <a:solidFill>
                  <a:schemeClr val="bg1">
                    <a:lumMod val="10000"/>
                  </a:schemeClr>
                </a:solidFill>
              </a:rPr>
              <a:t>EXAMPLE:</a:t>
            </a:r>
          </a:p>
          <a:p>
            <a:pPr marL="285750" indent="-285750">
              <a:buFont typeface="Arial" panose="020B0604020202020204" pitchFamily="34" charset="0"/>
              <a:buChar char="•"/>
            </a:pPr>
            <a:r>
              <a:rPr lang="en-US" sz="2400" dirty="0" smtClean="0">
                <a:solidFill>
                  <a:schemeClr val="bg1">
                    <a:lumMod val="10000"/>
                  </a:schemeClr>
                </a:solidFill>
              </a:rPr>
              <a:t>Medication dosing</a:t>
            </a:r>
          </a:p>
          <a:p>
            <a:pPr marL="285750" indent="-285750">
              <a:buFont typeface="Arial" panose="020B0604020202020204" pitchFamily="34" charset="0"/>
              <a:buChar char="•"/>
            </a:pPr>
            <a:r>
              <a:rPr lang="en-US" sz="2400" dirty="0" smtClean="0">
                <a:solidFill>
                  <a:schemeClr val="bg1">
                    <a:lumMod val="10000"/>
                  </a:schemeClr>
                </a:solidFill>
              </a:rPr>
              <a:t>Allergies</a:t>
            </a:r>
          </a:p>
          <a:p>
            <a:pPr marL="285750" indent="-285750">
              <a:buFont typeface="Arial" panose="020B0604020202020204" pitchFamily="34" charset="0"/>
              <a:buChar char="•"/>
            </a:pPr>
            <a:r>
              <a:rPr lang="en-US" sz="2400" dirty="0" smtClean="0">
                <a:solidFill>
                  <a:schemeClr val="bg1">
                    <a:lumMod val="10000"/>
                  </a:schemeClr>
                </a:solidFill>
              </a:rPr>
              <a:t>Risk screening</a:t>
            </a:r>
          </a:p>
          <a:p>
            <a:pPr marL="285750" indent="-285750">
              <a:buFont typeface="Arial" panose="020B0604020202020204" pitchFamily="34" charset="0"/>
              <a:buChar char="•"/>
            </a:pPr>
            <a:r>
              <a:rPr lang="en-US" sz="2400" dirty="0" smtClean="0">
                <a:solidFill>
                  <a:schemeClr val="bg1">
                    <a:lumMod val="10000"/>
                  </a:schemeClr>
                </a:solidFill>
              </a:rPr>
              <a:t>Risk prevention</a:t>
            </a:r>
          </a:p>
          <a:p>
            <a:pPr marL="285750" indent="-285750">
              <a:buFont typeface="Arial" panose="020B0604020202020204" pitchFamily="34" charset="0"/>
              <a:buChar char="•"/>
            </a:pPr>
            <a:r>
              <a:rPr lang="en-US" sz="2400" dirty="0" smtClean="0">
                <a:solidFill>
                  <a:schemeClr val="bg1">
                    <a:lumMod val="10000"/>
                  </a:schemeClr>
                </a:solidFill>
              </a:rPr>
              <a:t>Clinical guidelines</a:t>
            </a:r>
          </a:p>
          <a:p>
            <a:pPr marL="285750" indent="-285750">
              <a:buFont typeface="Arial" panose="020B0604020202020204" pitchFamily="34" charset="0"/>
              <a:buChar char="•"/>
            </a:pPr>
            <a:r>
              <a:rPr lang="en-US" sz="2400" dirty="0" smtClean="0">
                <a:solidFill>
                  <a:schemeClr val="bg1">
                    <a:lumMod val="10000"/>
                  </a:schemeClr>
                </a:solidFill>
              </a:rPr>
              <a:t>Resource links</a:t>
            </a:r>
            <a:endParaRPr lang="en-US" sz="2400" dirty="0">
              <a:solidFill>
                <a:schemeClr val="bg1">
                  <a:lumMod val="10000"/>
                </a:schemeClr>
              </a:solidFill>
            </a:endParaRPr>
          </a:p>
        </p:txBody>
      </p:sp>
    </p:spTree>
    <p:extLst>
      <p:ext uri="{BB962C8B-B14F-4D97-AF65-F5344CB8AC3E}">
        <p14:creationId xmlns:p14="http://schemas.microsoft.com/office/powerpoint/2010/main" val="31547411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177799" y="833438"/>
            <a:ext cx="5508625"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Health Information and Data:</a:t>
            </a:r>
            <a:endParaRPr lang="en-US" dirty="0" smtClean="0">
              <a:latin typeface="Arial" charset="0"/>
              <a:ea typeface="ＭＳ Ｐゴシック" charset="-128"/>
            </a:endParaRPr>
          </a:p>
        </p:txBody>
      </p:sp>
      <p:sp>
        <p:nvSpPr>
          <p:cNvPr id="2" name="TextBox 1"/>
          <p:cNvSpPr txBox="1"/>
          <p:nvPr/>
        </p:nvSpPr>
        <p:spPr>
          <a:xfrm>
            <a:off x="276224" y="2219325"/>
            <a:ext cx="6848475" cy="4154984"/>
          </a:xfrm>
          <a:prstGeom prst="rect">
            <a:avLst/>
          </a:prstGeom>
          <a:noFill/>
        </p:spPr>
        <p:txBody>
          <a:bodyPr wrap="square" rtlCol="0">
            <a:spAutoFit/>
          </a:bodyPr>
          <a:lstStyle/>
          <a:p>
            <a:r>
              <a:rPr lang="en-US" sz="2400" b="1" dirty="0" smtClean="0">
                <a:solidFill>
                  <a:schemeClr val="bg1">
                    <a:lumMod val="10000"/>
                  </a:schemeClr>
                </a:solidFill>
              </a:rPr>
              <a:t>FUNCTION: </a:t>
            </a:r>
            <a:r>
              <a:rPr lang="en-US" sz="2400" dirty="0" smtClean="0">
                <a:solidFill>
                  <a:schemeClr val="bg1">
                    <a:lumMod val="10000"/>
                  </a:schemeClr>
                </a:solidFill>
              </a:rPr>
              <a:t>Provide a repository for key information needed to make decisions.</a:t>
            </a:r>
          </a:p>
          <a:p>
            <a:endParaRPr lang="en-US" sz="2400" dirty="0">
              <a:solidFill>
                <a:schemeClr val="bg1">
                  <a:lumMod val="10000"/>
                </a:schemeClr>
              </a:solidFill>
            </a:endParaRPr>
          </a:p>
          <a:p>
            <a:r>
              <a:rPr lang="en-US" sz="2400" b="1" dirty="0" smtClean="0">
                <a:solidFill>
                  <a:schemeClr val="bg1">
                    <a:lumMod val="10000"/>
                  </a:schemeClr>
                </a:solidFill>
              </a:rPr>
              <a:t>EXAMPLE:</a:t>
            </a:r>
          </a:p>
          <a:p>
            <a:pPr marL="285750" indent="-285750">
              <a:buFont typeface="Arial" panose="020B0604020202020204" pitchFamily="34" charset="0"/>
              <a:buChar char="•"/>
            </a:pPr>
            <a:r>
              <a:rPr lang="en-US" sz="2400" dirty="0" smtClean="0">
                <a:solidFill>
                  <a:schemeClr val="bg1">
                    <a:lumMod val="10000"/>
                  </a:schemeClr>
                </a:solidFill>
              </a:rPr>
              <a:t>Patient demographics</a:t>
            </a:r>
          </a:p>
          <a:p>
            <a:pPr marL="285750" indent="-285750">
              <a:buFont typeface="Arial" panose="020B0604020202020204" pitchFamily="34" charset="0"/>
              <a:buChar char="•"/>
            </a:pPr>
            <a:r>
              <a:rPr lang="en-US" sz="2400" dirty="0" smtClean="0">
                <a:solidFill>
                  <a:schemeClr val="bg1">
                    <a:lumMod val="10000"/>
                  </a:schemeClr>
                </a:solidFill>
              </a:rPr>
              <a:t>POMR data</a:t>
            </a:r>
          </a:p>
          <a:p>
            <a:pPr marL="742950" lvl="1" indent="-285750">
              <a:buFont typeface="Arial" panose="020B0604020202020204" pitchFamily="34" charset="0"/>
              <a:buChar char="•"/>
            </a:pPr>
            <a:r>
              <a:rPr lang="en-US" sz="2400" dirty="0" smtClean="0">
                <a:solidFill>
                  <a:schemeClr val="bg1">
                    <a:lumMod val="10000"/>
                  </a:schemeClr>
                </a:solidFill>
              </a:rPr>
              <a:t>Problem Lists</a:t>
            </a:r>
          </a:p>
          <a:p>
            <a:pPr marL="742950" lvl="1" indent="-285750">
              <a:buFont typeface="Arial" panose="020B0604020202020204" pitchFamily="34" charset="0"/>
              <a:buChar char="•"/>
            </a:pPr>
            <a:r>
              <a:rPr lang="en-US" sz="2400" dirty="0" smtClean="0">
                <a:solidFill>
                  <a:schemeClr val="bg1">
                    <a:lumMod val="10000"/>
                  </a:schemeClr>
                </a:solidFill>
              </a:rPr>
              <a:t>Medical and Nursing Diagnosis (Think SOAP notes)</a:t>
            </a:r>
          </a:p>
          <a:p>
            <a:pPr marL="742950" lvl="1" indent="-285750">
              <a:buFont typeface="Arial" panose="020B0604020202020204" pitchFamily="34" charset="0"/>
              <a:buChar char="•"/>
            </a:pPr>
            <a:r>
              <a:rPr lang="en-US" sz="2400" dirty="0" smtClean="0">
                <a:solidFill>
                  <a:schemeClr val="bg1">
                    <a:lumMod val="10000"/>
                  </a:schemeClr>
                </a:solidFill>
              </a:rPr>
              <a:t>Medications/allergies</a:t>
            </a:r>
          </a:p>
          <a:p>
            <a:pPr marL="742950" lvl="1" indent="-285750">
              <a:buFont typeface="Arial" panose="020B0604020202020204" pitchFamily="34" charset="0"/>
              <a:buChar char="•"/>
            </a:pPr>
            <a:r>
              <a:rPr lang="en-US" sz="2400" dirty="0" smtClean="0">
                <a:solidFill>
                  <a:schemeClr val="bg1">
                    <a:lumMod val="10000"/>
                  </a:schemeClr>
                </a:solidFill>
              </a:rPr>
              <a:t>Results reporting</a:t>
            </a:r>
          </a:p>
        </p:txBody>
      </p:sp>
    </p:spTree>
    <p:extLst>
      <p:ext uri="{BB962C8B-B14F-4D97-AF65-F5344CB8AC3E}">
        <p14:creationId xmlns:p14="http://schemas.microsoft.com/office/powerpoint/2010/main" val="2302092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177800" y="833438"/>
            <a:ext cx="5632450"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Computerized Order Entry:</a:t>
            </a:r>
            <a:endParaRPr lang="en-US" dirty="0" smtClean="0">
              <a:latin typeface="Arial" charset="0"/>
              <a:ea typeface="ＭＳ Ｐゴシック" charset="-128"/>
            </a:endParaRPr>
          </a:p>
        </p:txBody>
      </p:sp>
      <p:sp>
        <p:nvSpPr>
          <p:cNvPr id="2" name="TextBox 1"/>
          <p:cNvSpPr txBox="1"/>
          <p:nvPr/>
        </p:nvSpPr>
        <p:spPr>
          <a:xfrm>
            <a:off x="485776" y="2181225"/>
            <a:ext cx="6800850" cy="4524315"/>
          </a:xfrm>
          <a:prstGeom prst="rect">
            <a:avLst/>
          </a:prstGeom>
          <a:noFill/>
        </p:spPr>
        <p:txBody>
          <a:bodyPr wrap="square" rtlCol="0">
            <a:spAutoFit/>
          </a:bodyPr>
          <a:lstStyle/>
          <a:p>
            <a:r>
              <a:rPr lang="en-US" b="1" dirty="0" smtClean="0">
                <a:solidFill>
                  <a:schemeClr val="bg1">
                    <a:lumMod val="10000"/>
                  </a:schemeClr>
                </a:solidFill>
              </a:rPr>
              <a:t>FUNCTION: </a:t>
            </a:r>
            <a:r>
              <a:rPr lang="en-US" dirty="0" smtClean="0">
                <a:solidFill>
                  <a:schemeClr val="bg1">
                    <a:lumMod val="10000"/>
                  </a:schemeClr>
                </a:solidFill>
              </a:rPr>
              <a:t>Provide the ability to enter all types of orders via a computer system.</a:t>
            </a:r>
          </a:p>
          <a:p>
            <a:endParaRPr lang="en-US" b="1" dirty="0">
              <a:solidFill>
                <a:schemeClr val="bg1">
                  <a:lumMod val="10000"/>
                </a:schemeClr>
              </a:solidFill>
            </a:endParaRPr>
          </a:p>
          <a:p>
            <a:r>
              <a:rPr lang="en-US" b="1" dirty="0" smtClean="0">
                <a:solidFill>
                  <a:schemeClr val="bg1">
                    <a:lumMod val="10000"/>
                  </a:schemeClr>
                </a:solidFill>
              </a:rPr>
              <a:t>EXAMPLE:</a:t>
            </a:r>
          </a:p>
          <a:p>
            <a:pPr marL="285750" indent="-285750">
              <a:buFont typeface="Arial" panose="020B0604020202020204" pitchFamily="34" charset="0"/>
              <a:buChar char="•"/>
            </a:pPr>
            <a:r>
              <a:rPr lang="en-US" dirty="0" smtClean="0">
                <a:solidFill>
                  <a:schemeClr val="bg1">
                    <a:lumMod val="10000"/>
                  </a:schemeClr>
                </a:solidFill>
              </a:rPr>
              <a:t>Laboratory Orders</a:t>
            </a:r>
          </a:p>
          <a:p>
            <a:pPr marL="285750" indent="-285750">
              <a:buFont typeface="Arial" panose="020B0604020202020204" pitchFamily="34" charset="0"/>
              <a:buChar char="•"/>
            </a:pPr>
            <a:r>
              <a:rPr lang="en-US" dirty="0" smtClean="0">
                <a:solidFill>
                  <a:schemeClr val="bg1">
                    <a:lumMod val="10000"/>
                  </a:schemeClr>
                </a:solidFill>
              </a:rPr>
              <a:t>Medication Orders</a:t>
            </a:r>
          </a:p>
          <a:p>
            <a:pPr marL="285750" indent="-285750">
              <a:buFont typeface="Arial" panose="020B0604020202020204" pitchFamily="34" charset="0"/>
              <a:buChar char="•"/>
            </a:pPr>
            <a:r>
              <a:rPr lang="en-US" dirty="0" smtClean="0">
                <a:solidFill>
                  <a:schemeClr val="bg1">
                    <a:lumMod val="10000"/>
                  </a:schemeClr>
                </a:solidFill>
              </a:rPr>
              <a:t>Radiology Orders</a:t>
            </a:r>
          </a:p>
          <a:p>
            <a:pPr marL="285750" indent="-285750">
              <a:buFont typeface="Arial" panose="020B0604020202020204" pitchFamily="34" charset="0"/>
              <a:buChar char="•"/>
            </a:pPr>
            <a:r>
              <a:rPr lang="en-US" dirty="0" smtClean="0">
                <a:solidFill>
                  <a:schemeClr val="bg1">
                    <a:lumMod val="10000"/>
                  </a:schemeClr>
                </a:solidFill>
              </a:rPr>
              <a:t>Dietary Services/Orders</a:t>
            </a:r>
          </a:p>
          <a:p>
            <a:pPr marL="285750" indent="-285750">
              <a:buFont typeface="Arial" panose="020B0604020202020204" pitchFamily="34" charset="0"/>
              <a:buChar char="•"/>
            </a:pPr>
            <a:r>
              <a:rPr lang="en-US" dirty="0" smtClean="0">
                <a:solidFill>
                  <a:schemeClr val="bg1">
                    <a:lumMod val="10000"/>
                  </a:schemeClr>
                </a:solidFill>
              </a:rPr>
              <a:t>Consultation Orders</a:t>
            </a:r>
          </a:p>
          <a:p>
            <a:pPr marL="285750" indent="-285750">
              <a:buFont typeface="Arial" panose="020B0604020202020204" pitchFamily="34" charset="0"/>
              <a:buChar char="•"/>
            </a:pPr>
            <a:r>
              <a:rPr lang="en-US" dirty="0" smtClean="0">
                <a:solidFill>
                  <a:schemeClr val="bg1">
                    <a:lumMod val="10000"/>
                  </a:schemeClr>
                </a:solidFill>
              </a:rPr>
              <a:t>Admission and Discharge Orders</a:t>
            </a:r>
          </a:p>
          <a:p>
            <a:pPr marL="285750" indent="-285750">
              <a:buFont typeface="Arial" panose="020B0604020202020204" pitchFamily="34" charset="0"/>
              <a:buChar char="•"/>
            </a:pPr>
            <a:r>
              <a:rPr lang="en-US" dirty="0" smtClean="0">
                <a:solidFill>
                  <a:schemeClr val="bg1">
                    <a:lumMod val="10000"/>
                  </a:schemeClr>
                </a:solidFill>
              </a:rPr>
              <a:t>Nursing Orders</a:t>
            </a:r>
          </a:p>
          <a:p>
            <a:pPr marL="285750" indent="-285750">
              <a:buFont typeface="Arial" panose="020B0604020202020204" pitchFamily="34" charset="0"/>
              <a:buChar char="•"/>
            </a:pPr>
            <a:r>
              <a:rPr lang="en-US" dirty="0" smtClean="0">
                <a:solidFill>
                  <a:schemeClr val="bg1">
                    <a:lumMod val="10000"/>
                  </a:schemeClr>
                </a:solidFill>
              </a:rPr>
              <a:t>Diagnostic Tests</a:t>
            </a:r>
          </a:p>
          <a:p>
            <a:pPr marL="285750" indent="-285750">
              <a:buFont typeface="Arial" panose="020B0604020202020204" pitchFamily="34" charset="0"/>
              <a:buChar char="•"/>
            </a:pPr>
            <a:endParaRPr lang="en-US" dirty="0">
              <a:solidFill>
                <a:schemeClr val="bg1">
                  <a:lumMod val="10000"/>
                </a:schemeClr>
              </a:solidFill>
            </a:endParaRPr>
          </a:p>
          <a:p>
            <a:r>
              <a:rPr lang="en-US" dirty="0" smtClean="0">
                <a:solidFill>
                  <a:schemeClr val="bg1">
                    <a:lumMod val="10000"/>
                  </a:schemeClr>
                </a:solidFill>
              </a:rPr>
              <a:t>One of the main goals of any Order Entry System is to enter, process, track, update and complete any orders given by an authorized health care provider.</a:t>
            </a:r>
            <a:endParaRPr lang="en-US" dirty="0">
              <a:solidFill>
                <a:schemeClr val="bg1">
                  <a:lumMod val="10000"/>
                </a:schemeClr>
              </a:solidFill>
            </a:endParaRPr>
          </a:p>
        </p:txBody>
      </p:sp>
    </p:spTree>
    <p:extLst>
      <p:ext uri="{BB962C8B-B14F-4D97-AF65-F5344CB8AC3E}">
        <p14:creationId xmlns:p14="http://schemas.microsoft.com/office/powerpoint/2010/main" val="3257600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2549" name="Gruppe 47"/>
          <p:cNvGrpSpPr>
            <a:grpSpLocks/>
          </p:cNvGrpSpPr>
          <p:nvPr/>
        </p:nvGrpSpPr>
        <p:grpSpPr bwMode="auto">
          <a:xfrm>
            <a:off x="5340350" y="2489200"/>
            <a:ext cx="2946400" cy="2946400"/>
            <a:chOff x="5340350" y="2489200"/>
            <a:chExt cx="2946400" cy="2946400"/>
          </a:xfrm>
        </p:grpSpPr>
        <p:sp>
          <p:nvSpPr>
            <p:cNvPr id="41" name="Rektangel 40"/>
            <p:cNvSpPr>
              <a:spLocks noChangeArrowheads="1"/>
            </p:cNvSpPr>
            <p:nvPr/>
          </p:nvSpPr>
          <p:spPr bwMode="auto">
            <a:xfrm>
              <a:off x="5340350" y="2489200"/>
              <a:ext cx="2946400" cy="2946400"/>
            </a:xfrm>
            <a:prstGeom prst="rect">
              <a:avLst/>
            </a:prstGeom>
            <a:gradFill flip="none" rotWithShape="1">
              <a:gsLst>
                <a:gs pos="0">
                  <a:sysClr val="window" lastClr="FFFFFF">
                    <a:lumMod val="65000"/>
                    <a:shade val="30000"/>
                    <a:satMod val="115000"/>
                  </a:sysClr>
                </a:gs>
                <a:gs pos="50000">
                  <a:sysClr val="window" lastClr="FFFFFF">
                    <a:lumMod val="65000"/>
                    <a:shade val="67500"/>
                    <a:satMod val="115000"/>
                  </a:sysClr>
                </a:gs>
                <a:gs pos="100000">
                  <a:srgbClr val="4F81BD">
                    <a:lumMod val="25000"/>
                  </a:srgbClr>
                </a:gs>
              </a:gsLst>
              <a:lin ang="5400000" scaled="1"/>
              <a:tileRect/>
            </a:gradFill>
            <a:ln w="25400" cap="flat" cmpd="sng" algn="ctr">
              <a:noFill/>
              <a:prstDash val="solid"/>
            </a:ln>
            <a:effectLst>
              <a:outerShdw blurRad="50800" dist="38100" dir="2700000" algn="tl" rotWithShape="0">
                <a:prstClr val="black">
                  <a:alpha val="40000"/>
                </a:prstClr>
              </a:outerShdw>
            </a:effectLst>
          </p:spPr>
          <p:txBody>
            <a:bodyPr anchor="ctr"/>
            <a:lstStyle/>
            <a:p>
              <a:pPr indent="-342900" algn="ctr" defTabSz="914400" fontAlgn="auto">
                <a:spcBef>
                  <a:spcPts val="0"/>
                </a:spcBef>
                <a:spcAft>
                  <a:spcPts val="0"/>
                </a:spcAft>
                <a:buFont typeface="+mj-lt"/>
                <a:buAutoNum type="arabicPeriod"/>
                <a:defRPr/>
              </a:pPr>
              <a:endParaRPr lang="da-DK" kern="0" noProof="1">
                <a:solidFill>
                  <a:sysClr val="window" lastClr="FFFFFF"/>
                </a:solidFill>
                <a:latin typeface="Arial" pitchFamily="34" charset="0"/>
                <a:ea typeface="ＭＳ Ｐゴシック" pitchFamily="-97" charset="-128"/>
              </a:endParaRPr>
            </a:p>
          </p:txBody>
        </p:sp>
        <p:pic>
          <p:nvPicPr>
            <p:cNvPr id="22552" name="Billede 46" descr="dreamstime_medicine.jpg"/>
            <p:cNvPicPr>
              <a:picLocks noChangeAspect="1"/>
            </p:cNvPicPr>
            <p:nvPr/>
          </p:nvPicPr>
          <p:blipFill>
            <a:blip r:embed="rId2"/>
            <a:srcRect/>
            <a:stretch>
              <a:fillRect/>
            </a:stretch>
          </p:blipFill>
          <p:spPr bwMode="auto">
            <a:xfrm>
              <a:off x="5442944" y="2603082"/>
              <a:ext cx="2741213" cy="2692082"/>
            </a:xfrm>
            <a:prstGeom prst="rect">
              <a:avLst/>
            </a:prstGeom>
            <a:noFill/>
            <a:ln w="9525">
              <a:noFill/>
              <a:miter lim="800000"/>
              <a:headEnd/>
              <a:tailEnd/>
            </a:ln>
          </p:spPr>
        </p:pic>
      </p:grpSp>
      <p:sp>
        <p:nvSpPr>
          <p:cNvPr id="2" name="TextBox 1"/>
          <p:cNvSpPr txBox="1"/>
          <p:nvPr/>
        </p:nvSpPr>
        <p:spPr>
          <a:xfrm>
            <a:off x="123825" y="447675"/>
            <a:ext cx="5319119" cy="6186309"/>
          </a:xfrm>
          <a:prstGeom prst="rect">
            <a:avLst/>
          </a:prstGeom>
          <a:noFill/>
        </p:spPr>
        <p:txBody>
          <a:bodyPr wrap="square" rtlCol="0">
            <a:spAutoFit/>
          </a:bodyPr>
          <a:lstStyle/>
          <a:p>
            <a:pPr algn="ctr"/>
            <a:r>
              <a:rPr lang="en-US" sz="3600" dirty="0" smtClean="0">
                <a:solidFill>
                  <a:schemeClr val="bg1">
                    <a:lumMod val="10000"/>
                  </a:schemeClr>
                </a:solidFill>
              </a:rPr>
              <a:t>Electronic Medical Records</a:t>
            </a:r>
          </a:p>
          <a:p>
            <a:pPr algn="ctr"/>
            <a:endParaRPr lang="en-US" sz="3600" dirty="0">
              <a:solidFill>
                <a:schemeClr val="bg1">
                  <a:lumMod val="10000"/>
                </a:schemeClr>
              </a:solidFill>
            </a:endParaRPr>
          </a:p>
          <a:p>
            <a:pPr algn="ctr"/>
            <a:r>
              <a:rPr lang="en-US" sz="3600" dirty="0" smtClean="0">
                <a:solidFill>
                  <a:schemeClr val="bg1">
                    <a:lumMod val="10000"/>
                  </a:schemeClr>
                </a:solidFill>
              </a:rPr>
              <a:t>vs.</a:t>
            </a:r>
          </a:p>
          <a:p>
            <a:pPr algn="ctr"/>
            <a:endParaRPr lang="en-US" sz="3600" dirty="0">
              <a:solidFill>
                <a:schemeClr val="bg1">
                  <a:lumMod val="10000"/>
                </a:schemeClr>
              </a:solidFill>
            </a:endParaRPr>
          </a:p>
          <a:p>
            <a:pPr algn="ctr"/>
            <a:r>
              <a:rPr lang="en-US" sz="3600" dirty="0" smtClean="0">
                <a:solidFill>
                  <a:schemeClr val="bg1">
                    <a:lumMod val="10000"/>
                  </a:schemeClr>
                </a:solidFill>
              </a:rPr>
              <a:t>Electronic Health Records</a:t>
            </a:r>
          </a:p>
          <a:p>
            <a:pPr algn="ctr"/>
            <a:endParaRPr lang="en-US" sz="3600" dirty="0">
              <a:solidFill>
                <a:schemeClr val="bg1">
                  <a:lumMod val="10000"/>
                </a:schemeClr>
              </a:solidFill>
            </a:endParaRPr>
          </a:p>
          <a:p>
            <a:pPr algn="ctr"/>
            <a:r>
              <a:rPr lang="en-US" sz="3600" dirty="0" smtClean="0">
                <a:solidFill>
                  <a:schemeClr val="bg1">
                    <a:lumMod val="10000"/>
                  </a:schemeClr>
                </a:solidFill>
              </a:rPr>
              <a:t>-</a:t>
            </a:r>
          </a:p>
          <a:p>
            <a:pPr algn="ctr"/>
            <a:endParaRPr lang="en-US" sz="3600" dirty="0">
              <a:solidFill>
                <a:schemeClr val="bg1">
                  <a:lumMod val="10000"/>
                </a:schemeClr>
              </a:solidFill>
            </a:endParaRPr>
          </a:p>
          <a:p>
            <a:pPr algn="ctr"/>
            <a:r>
              <a:rPr lang="en-US" sz="3600" dirty="0" smtClean="0">
                <a:solidFill>
                  <a:schemeClr val="bg1">
                    <a:lumMod val="10000"/>
                  </a:schemeClr>
                </a:solidFill>
              </a:rPr>
              <a:t>What is the difference?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177799" y="833438"/>
            <a:ext cx="5680075"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Patient </a:t>
            </a:r>
            <a:r>
              <a:rPr lang="en-US" dirty="0" smtClean="0">
                <a:latin typeface="Arial" charset="0"/>
                <a:ea typeface="ＭＳ Ｐゴシック" charset="-128"/>
              </a:rPr>
              <a:t>Support </a:t>
            </a:r>
            <a:r>
              <a:rPr lang="en-US" dirty="0" smtClean="0">
                <a:latin typeface="Arial" charset="0"/>
                <a:ea typeface="ＭＳ Ｐゴシック" charset="-128"/>
              </a:rPr>
              <a:t>Components:</a:t>
            </a:r>
            <a:endParaRPr lang="en-US" dirty="0" smtClean="0">
              <a:latin typeface="Arial" charset="0"/>
              <a:ea typeface="ＭＳ Ｐゴシック" charset="-128"/>
            </a:endParaRPr>
          </a:p>
        </p:txBody>
      </p:sp>
      <p:sp>
        <p:nvSpPr>
          <p:cNvPr id="2" name="TextBox 1"/>
          <p:cNvSpPr txBox="1"/>
          <p:nvPr/>
        </p:nvSpPr>
        <p:spPr>
          <a:xfrm>
            <a:off x="177799" y="2495550"/>
            <a:ext cx="8965916" cy="2308324"/>
          </a:xfrm>
          <a:prstGeom prst="rect">
            <a:avLst/>
          </a:prstGeom>
          <a:noFill/>
        </p:spPr>
        <p:txBody>
          <a:bodyPr wrap="none" rtlCol="0">
            <a:spAutoFit/>
          </a:bodyPr>
          <a:lstStyle/>
          <a:p>
            <a:r>
              <a:rPr lang="en-US" sz="2400" b="1" dirty="0" smtClean="0">
                <a:solidFill>
                  <a:schemeClr val="bg1">
                    <a:lumMod val="10000"/>
                  </a:schemeClr>
                </a:solidFill>
              </a:rPr>
              <a:t>FUNCTION: </a:t>
            </a:r>
            <a:r>
              <a:rPr lang="en-US" sz="2400" dirty="0" smtClean="0">
                <a:solidFill>
                  <a:schemeClr val="bg1">
                    <a:lumMod val="10000"/>
                  </a:schemeClr>
                </a:solidFill>
              </a:rPr>
              <a:t>Provide patient education and self-monitoring tools.</a:t>
            </a:r>
          </a:p>
          <a:p>
            <a:endParaRPr lang="en-US" sz="2400" b="1" dirty="0">
              <a:solidFill>
                <a:schemeClr val="bg1">
                  <a:lumMod val="10000"/>
                </a:schemeClr>
              </a:solidFill>
            </a:endParaRPr>
          </a:p>
          <a:p>
            <a:r>
              <a:rPr lang="en-US" sz="2400" b="1" dirty="0" smtClean="0">
                <a:solidFill>
                  <a:schemeClr val="bg1">
                    <a:lumMod val="10000"/>
                  </a:schemeClr>
                </a:solidFill>
              </a:rPr>
              <a:t>EXAMPLE:</a:t>
            </a:r>
          </a:p>
          <a:p>
            <a:pPr marL="285750" indent="-285750">
              <a:buFont typeface="Arial" panose="020B0604020202020204" pitchFamily="34" charset="0"/>
              <a:buChar char="•"/>
            </a:pPr>
            <a:r>
              <a:rPr lang="en-US" sz="2400" dirty="0" smtClean="0">
                <a:solidFill>
                  <a:schemeClr val="bg1">
                    <a:lumMod val="10000"/>
                  </a:schemeClr>
                </a:solidFill>
              </a:rPr>
              <a:t>Discharge instructions</a:t>
            </a:r>
          </a:p>
          <a:p>
            <a:pPr marL="285750" indent="-285750">
              <a:buFont typeface="Arial" panose="020B0604020202020204" pitchFamily="34" charset="0"/>
              <a:buChar char="•"/>
            </a:pPr>
            <a:r>
              <a:rPr lang="en-US" sz="2400" dirty="0" smtClean="0">
                <a:solidFill>
                  <a:schemeClr val="bg1">
                    <a:lumMod val="10000"/>
                  </a:schemeClr>
                </a:solidFill>
              </a:rPr>
              <a:t>Computer – based learning</a:t>
            </a:r>
          </a:p>
          <a:p>
            <a:pPr marL="285750" indent="-285750">
              <a:buFont typeface="Arial" panose="020B0604020202020204" pitchFamily="34" charset="0"/>
              <a:buChar char="•"/>
            </a:pPr>
            <a:r>
              <a:rPr lang="en-US" sz="2400" dirty="0" err="1" smtClean="0">
                <a:solidFill>
                  <a:schemeClr val="bg1">
                    <a:lumMod val="10000"/>
                  </a:schemeClr>
                </a:solidFill>
              </a:rPr>
              <a:t>Telemonitoring</a:t>
            </a:r>
            <a:endParaRPr lang="en-US" sz="2400" dirty="0">
              <a:solidFill>
                <a:schemeClr val="bg1">
                  <a:lumMod val="10000"/>
                </a:schemeClr>
              </a:solidFill>
            </a:endParaRPr>
          </a:p>
        </p:txBody>
      </p:sp>
    </p:spTree>
    <p:extLst>
      <p:ext uri="{BB962C8B-B14F-4D97-AF65-F5344CB8AC3E}">
        <p14:creationId xmlns:p14="http://schemas.microsoft.com/office/powerpoint/2010/main" val="2408173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Results Management:</a:t>
            </a:r>
            <a:endParaRPr lang="en-US" dirty="0" smtClean="0">
              <a:latin typeface="Arial" charset="0"/>
              <a:ea typeface="ＭＳ Ｐゴシック" charset="-128"/>
            </a:endParaRPr>
          </a:p>
        </p:txBody>
      </p:sp>
      <p:sp>
        <p:nvSpPr>
          <p:cNvPr id="2" name="TextBox 1"/>
          <p:cNvSpPr txBox="1"/>
          <p:nvPr/>
        </p:nvSpPr>
        <p:spPr>
          <a:xfrm>
            <a:off x="371475" y="2220913"/>
            <a:ext cx="6829425" cy="4247317"/>
          </a:xfrm>
          <a:prstGeom prst="rect">
            <a:avLst/>
          </a:prstGeom>
          <a:noFill/>
        </p:spPr>
        <p:txBody>
          <a:bodyPr wrap="square" rtlCol="0">
            <a:spAutoFit/>
          </a:bodyPr>
          <a:lstStyle/>
          <a:p>
            <a:r>
              <a:rPr lang="en-US" b="1" dirty="0" smtClean="0">
                <a:solidFill>
                  <a:schemeClr val="bg1">
                    <a:lumMod val="10000"/>
                  </a:schemeClr>
                </a:solidFill>
              </a:rPr>
              <a:t>FUNCTION: </a:t>
            </a:r>
            <a:r>
              <a:rPr lang="en-US" dirty="0" smtClean="0">
                <a:solidFill>
                  <a:schemeClr val="bg1">
                    <a:lumMod val="10000"/>
                  </a:schemeClr>
                </a:solidFill>
              </a:rPr>
              <a:t>Provide the ability to manage current and historical information related to all types of diagnostic reports.</a:t>
            </a:r>
          </a:p>
          <a:p>
            <a:endParaRPr lang="en-US" b="1" dirty="0">
              <a:solidFill>
                <a:schemeClr val="bg1">
                  <a:lumMod val="10000"/>
                </a:schemeClr>
              </a:solidFill>
            </a:endParaRPr>
          </a:p>
          <a:p>
            <a:r>
              <a:rPr lang="en-US" b="1" dirty="0" smtClean="0">
                <a:solidFill>
                  <a:schemeClr val="bg1">
                    <a:lumMod val="10000"/>
                  </a:schemeClr>
                </a:solidFill>
              </a:rPr>
              <a:t>EXAMPLE:</a:t>
            </a:r>
          </a:p>
          <a:p>
            <a:pPr marL="285750" indent="-285750">
              <a:buFont typeface="Arial" panose="020B0604020202020204" pitchFamily="34" charset="0"/>
              <a:buChar char="•"/>
            </a:pPr>
            <a:r>
              <a:rPr lang="en-US" b="1" dirty="0" smtClean="0">
                <a:solidFill>
                  <a:schemeClr val="bg1">
                    <a:lumMod val="10000"/>
                  </a:schemeClr>
                </a:solidFill>
              </a:rPr>
              <a:t>Laboratory Tests</a:t>
            </a:r>
          </a:p>
          <a:p>
            <a:pPr marL="285750" indent="-285750">
              <a:buFont typeface="Arial" panose="020B0604020202020204" pitchFamily="34" charset="0"/>
              <a:buChar char="•"/>
            </a:pPr>
            <a:r>
              <a:rPr lang="en-US" b="1" dirty="0" smtClean="0">
                <a:solidFill>
                  <a:schemeClr val="bg1">
                    <a:lumMod val="10000"/>
                  </a:schemeClr>
                </a:solidFill>
              </a:rPr>
              <a:t>Radiology Reports and Images</a:t>
            </a:r>
          </a:p>
          <a:p>
            <a:pPr marL="285750" indent="-285750">
              <a:buFont typeface="Arial" panose="020B0604020202020204" pitchFamily="34" charset="0"/>
              <a:buChar char="•"/>
            </a:pPr>
            <a:r>
              <a:rPr lang="en-US" dirty="0" smtClean="0">
                <a:solidFill>
                  <a:schemeClr val="bg1">
                    <a:lumMod val="10000"/>
                  </a:schemeClr>
                </a:solidFill>
              </a:rPr>
              <a:t>Radiology information systems (RIS) are used by radiology departments to tie together patient radiology data (e.g., orders, interpretations, patient identification information) and images.  The typical RIS will include patient tracking, scheduling, results reporting, and image tracking functions.  RIS systems are usually used in conjunction with picture archiving communications systems (PACS) which manage the actual images.  Currently these systems may or may not be fully integrated into the EHR system.</a:t>
            </a:r>
            <a:endParaRPr lang="en-US" dirty="0">
              <a:solidFill>
                <a:schemeClr val="bg1">
                  <a:lumMod val="10000"/>
                </a:schemeClr>
              </a:solidFill>
            </a:endParaRPr>
          </a:p>
        </p:txBody>
      </p:sp>
    </p:spTree>
    <p:extLst>
      <p:ext uri="{BB962C8B-B14F-4D97-AF65-F5344CB8AC3E}">
        <p14:creationId xmlns:p14="http://schemas.microsoft.com/office/powerpoint/2010/main" val="14819325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Clinical Documentation:</a:t>
            </a:r>
            <a:endParaRPr lang="en-US" dirty="0" smtClean="0">
              <a:latin typeface="Arial" charset="0"/>
              <a:ea typeface="ＭＳ Ｐゴシック" charset="-128"/>
            </a:endParaRPr>
          </a:p>
        </p:txBody>
      </p:sp>
      <p:sp>
        <p:nvSpPr>
          <p:cNvPr id="2" name="TextBox 1"/>
          <p:cNvSpPr txBox="1"/>
          <p:nvPr/>
        </p:nvSpPr>
        <p:spPr>
          <a:xfrm>
            <a:off x="155575" y="2056686"/>
            <a:ext cx="8855075" cy="4801314"/>
          </a:xfrm>
          <a:prstGeom prst="rect">
            <a:avLst/>
          </a:prstGeom>
          <a:noFill/>
        </p:spPr>
        <p:txBody>
          <a:bodyPr wrap="square" rtlCol="0">
            <a:spAutoFit/>
          </a:bodyPr>
          <a:lstStyle/>
          <a:p>
            <a:pPr eaLnBrk="1" hangingPunct="1"/>
            <a:r>
              <a:rPr lang="en-US" b="1" dirty="0" smtClean="0">
                <a:solidFill>
                  <a:schemeClr val="bg1">
                    <a:lumMod val="10000"/>
                  </a:schemeClr>
                </a:solidFill>
              </a:rPr>
              <a:t>FUNCTION: </a:t>
            </a:r>
            <a:r>
              <a:rPr lang="en-US" dirty="0" smtClean="0">
                <a:solidFill>
                  <a:schemeClr val="bg1">
                    <a:lumMod val="10000"/>
                  </a:schemeClr>
                </a:solidFill>
              </a:rPr>
              <a:t>Provide electronic clinical documentation that captures clinical notes and patient assessments.</a:t>
            </a:r>
          </a:p>
          <a:p>
            <a:pPr eaLnBrk="1" hangingPunct="1"/>
            <a:endParaRPr lang="en-US" b="1" dirty="0">
              <a:solidFill>
                <a:schemeClr val="bg1">
                  <a:lumMod val="10000"/>
                </a:schemeClr>
              </a:solidFill>
            </a:endParaRPr>
          </a:p>
          <a:p>
            <a:pPr eaLnBrk="1" hangingPunct="1"/>
            <a:r>
              <a:rPr lang="en-US" b="1" dirty="0" smtClean="0">
                <a:solidFill>
                  <a:schemeClr val="bg1">
                    <a:lumMod val="10000"/>
                  </a:schemeClr>
                </a:solidFill>
              </a:rPr>
              <a:t>EXAMPLES:</a:t>
            </a:r>
          </a:p>
          <a:p>
            <a:pPr marL="285750" indent="-285750" eaLnBrk="1" hangingPunct="1">
              <a:buFont typeface="Arial" panose="020B0604020202020204" pitchFamily="34" charset="0"/>
              <a:buChar char="•"/>
            </a:pPr>
            <a:r>
              <a:rPr lang="en-US" dirty="0" smtClean="0">
                <a:solidFill>
                  <a:schemeClr val="bg1">
                    <a:lumMod val="10000"/>
                  </a:schemeClr>
                </a:solidFill>
              </a:rPr>
              <a:t>Clinical reports</a:t>
            </a:r>
          </a:p>
          <a:p>
            <a:pPr marL="285750" indent="-285750" eaLnBrk="1" hangingPunct="1">
              <a:buFont typeface="Arial" panose="020B0604020202020204" pitchFamily="34" charset="0"/>
              <a:buChar char="•"/>
            </a:pPr>
            <a:r>
              <a:rPr lang="en-US" dirty="0" smtClean="0">
                <a:solidFill>
                  <a:schemeClr val="bg1">
                    <a:lumMod val="10000"/>
                  </a:schemeClr>
                </a:solidFill>
              </a:rPr>
              <a:t>Medication administration records</a:t>
            </a:r>
          </a:p>
          <a:p>
            <a:pPr marL="285750" indent="-285750" eaLnBrk="1" hangingPunct="1">
              <a:buFont typeface="Arial" panose="020B0604020202020204" pitchFamily="34" charset="0"/>
              <a:buChar char="•"/>
            </a:pPr>
            <a:r>
              <a:rPr lang="en-US" dirty="0" err="1" smtClean="0">
                <a:solidFill>
                  <a:schemeClr val="bg1">
                    <a:lumMod val="10000"/>
                  </a:schemeClr>
                </a:solidFill>
              </a:rPr>
              <a:t>Peri</a:t>
            </a:r>
            <a:r>
              <a:rPr lang="en-US" dirty="0" smtClean="0">
                <a:solidFill>
                  <a:schemeClr val="bg1">
                    <a:lumMod val="10000"/>
                  </a:schemeClr>
                </a:solidFill>
              </a:rPr>
              <a:t>-operative notes</a:t>
            </a:r>
          </a:p>
          <a:p>
            <a:pPr marL="285750" indent="-285750" eaLnBrk="1" hangingPunct="1">
              <a:buFont typeface="Arial" panose="020B0604020202020204" pitchFamily="34" charset="0"/>
              <a:buChar char="•"/>
            </a:pPr>
            <a:r>
              <a:rPr lang="en-US" dirty="0" smtClean="0">
                <a:solidFill>
                  <a:schemeClr val="bg1">
                    <a:lumMod val="10000"/>
                  </a:schemeClr>
                </a:solidFill>
              </a:rPr>
              <a:t>Discharge summaries</a:t>
            </a:r>
          </a:p>
          <a:p>
            <a:pPr marL="285750" indent="-285750" eaLnBrk="1" hangingPunct="1">
              <a:buFont typeface="Arial" panose="020B0604020202020204" pitchFamily="34" charset="0"/>
              <a:buChar char="•"/>
            </a:pPr>
            <a:r>
              <a:rPr lang="en-US" dirty="0" smtClean="0">
                <a:solidFill>
                  <a:schemeClr val="bg1">
                    <a:lumMod val="10000"/>
                  </a:schemeClr>
                </a:solidFill>
              </a:rPr>
              <a:t>Transcription document management</a:t>
            </a:r>
          </a:p>
          <a:p>
            <a:pPr marL="285750" indent="-285750" eaLnBrk="1" hangingPunct="1">
              <a:buFont typeface="Arial" panose="020B0604020202020204" pitchFamily="34" charset="0"/>
              <a:buChar char="•"/>
            </a:pPr>
            <a:r>
              <a:rPr lang="en-US" dirty="0" smtClean="0">
                <a:solidFill>
                  <a:schemeClr val="bg1">
                    <a:lumMod val="10000"/>
                  </a:schemeClr>
                </a:solidFill>
              </a:rPr>
              <a:t>Medical records abstracts</a:t>
            </a:r>
          </a:p>
          <a:p>
            <a:pPr marL="285750" indent="-285750" eaLnBrk="1" hangingPunct="1">
              <a:buFont typeface="Arial" panose="020B0604020202020204" pitchFamily="34" charset="0"/>
              <a:buChar char="•"/>
            </a:pPr>
            <a:r>
              <a:rPr lang="en-US" dirty="0" smtClean="0">
                <a:solidFill>
                  <a:schemeClr val="bg1">
                    <a:lumMod val="10000"/>
                  </a:schemeClr>
                </a:solidFill>
              </a:rPr>
              <a:t>Advance directives or living wills</a:t>
            </a:r>
          </a:p>
          <a:p>
            <a:pPr marL="285750" indent="-285750" eaLnBrk="1" hangingPunct="1">
              <a:buFont typeface="Arial" panose="020B0604020202020204" pitchFamily="34" charset="0"/>
              <a:buChar char="•"/>
            </a:pPr>
            <a:r>
              <a:rPr lang="en-US" dirty="0" smtClean="0">
                <a:solidFill>
                  <a:schemeClr val="bg1">
                    <a:lumMod val="10000"/>
                  </a:schemeClr>
                </a:solidFill>
              </a:rPr>
              <a:t>Durable powers of attorney for healthcare decisions</a:t>
            </a:r>
          </a:p>
          <a:p>
            <a:pPr marL="285750" indent="-285750" eaLnBrk="1" hangingPunct="1">
              <a:buFont typeface="Arial" panose="020B0604020202020204" pitchFamily="34" charset="0"/>
              <a:buChar char="•"/>
            </a:pPr>
            <a:r>
              <a:rPr lang="en-US" dirty="0" smtClean="0">
                <a:solidFill>
                  <a:schemeClr val="bg1">
                    <a:lumMod val="10000"/>
                  </a:schemeClr>
                </a:solidFill>
              </a:rPr>
              <a:t>Consents (procedural)</a:t>
            </a:r>
          </a:p>
          <a:p>
            <a:pPr marL="285750" indent="-285750" eaLnBrk="1" hangingPunct="1">
              <a:buFont typeface="Arial" panose="020B0604020202020204" pitchFamily="34" charset="0"/>
              <a:buChar char="•"/>
            </a:pPr>
            <a:r>
              <a:rPr lang="en-US" dirty="0" smtClean="0">
                <a:solidFill>
                  <a:schemeClr val="bg1">
                    <a:lumMod val="10000"/>
                  </a:schemeClr>
                </a:solidFill>
              </a:rPr>
              <a:t>Medical record/chart tracking</a:t>
            </a:r>
          </a:p>
          <a:p>
            <a:pPr marL="285750" indent="-285750" eaLnBrk="1" hangingPunct="1">
              <a:buFont typeface="Arial" panose="020B0604020202020204" pitchFamily="34" charset="0"/>
              <a:buChar char="•"/>
            </a:pPr>
            <a:r>
              <a:rPr lang="en-US" dirty="0" smtClean="0">
                <a:solidFill>
                  <a:schemeClr val="bg1">
                    <a:lumMod val="10000"/>
                  </a:schemeClr>
                </a:solidFill>
              </a:rPr>
              <a:t>Releases of information (including authorizations)</a:t>
            </a:r>
          </a:p>
          <a:p>
            <a:pPr marL="285750" indent="-285750" eaLnBrk="1" hangingPunct="1">
              <a:buFont typeface="Arial" panose="020B0604020202020204" pitchFamily="34" charset="0"/>
              <a:buChar char="•"/>
            </a:pPr>
            <a:r>
              <a:rPr lang="en-US" dirty="0" smtClean="0">
                <a:solidFill>
                  <a:schemeClr val="bg1">
                    <a:lumMod val="10000"/>
                  </a:schemeClr>
                </a:solidFill>
              </a:rPr>
              <a:t>Staff credentialing/staff qualification and appointments documentation</a:t>
            </a:r>
          </a:p>
          <a:p>
            <a:pPr marL="285750" indent="-285750" eaLnBrk="1" hangingPunct="1">
              <a:buFont typeface="Arial" panose="020B0604020202020204" pitchFamily="34" charset="0"/>
              <a:buChar char="•"/>
            </a:pPr>
            <a:r>
              <a:rPr lang="en-US" dirty="0" smtClean="0">
                <a:solidFill>
                  <a:schemeClr val="bg1">
                    <a:lumMod val="10000"/>
                  </a:schemeClr>
                </a:solidFill>
              </a:rPr>
              <a:t>Chart deficiency tracking</a:t>
            </a:r>
            <a:endParaRPr lang="en-US" dirty="0">
              <a:solidFill>
                <a:schemeClr val="bg1">
                  <a:lumMod val="10000"/>
                </a:schemeClr>
              </a:solidFill>
            </a:endParaRPr>
          </a:p>
        </p:txBody>
      </p:sp>
    </p:spTree>
    <p:extLst>
      <p:ext uri="{BB962C8B-B14F-4D97-AF65-F5344CB8AC3E}">
        <p14:creationId xmlns:p14="http://schemas.microsoft.com/office/powerpoint/2010/main" val="38822249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xfrm>
            <a:off x="177800" y="833438"/>
            <a:ext cx="7099300" cy="563562"/>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Disadvantages of an  EHR System:</a:t>
            </a:r>
            <a:endParaRPr lang="en-US" dirty="0" smtClean="0">
              <a:latin typeface="Arial" charset="0"/>
              <a:ea typeface="ＭＳ Ｐゴシック" charset="-128"/>
            </a:endParaRPr>
          </a:p>
        </p:txBody>
      </p:sp>
      <p:sp>
        <p:nvSpPr>
          <p:cNvPr id="2" name="TextBox 1"/>
          <p:cNvSpPr txBox="1"/>
          <p:nvPr/>
        </p:nvSpPr>
        <p:spPr>
          <a:xfrm>
            <a:off x="177800" y="2200275"/>
            <a:ext cx="7306808" cy="1323439"/>
          </a:xfrm>
          <a:prstGeom prst="rect">
            <a:avLst/>
          </a:prstGeom>
          <a:noFill/>
        </p:spPr>
        <p:txBody>
          <a:bodyPr wrap="none" rtlCol="0">
            <a:spAutoFit/>
          </a:bodyPr>
          <a:lstStyle/>
          <a:p>
            <a:pPr marL="285750" indent="-285750">
              <a:buFont typeface="Arial" panose="020B0604020202020204" pitchFamily="34" charset="0"/>
              <a:buChar char="•"/>
            </a:pPr>
            <a:r>
              <a:rPr lang="en-US" sz="2000" dirty="0" smtClean="0">
                <a:solidFill>
                  <a:schemeClr val="bg1">
                    <a:lumMod val="10000"/>
                  </a:schemeClr>
                </a:solidFill>
              </a:rPr>
              <a:t>EHR systems often have a steep learning curve prior to use.</a:t>
            </a:r>
          </a:p>
          <a:p>
            <a:pPr marL="285750" indent="-285750">
              <a:buFont typeface="Arial" panose="020B0604020202020204" pitchFamily="34" charset="0"/>
              <a:buChar char="•"/>
            </a:pPr>
            <a:r>
              <a:rPr lang="en-US" sz="2000" dirty="0" smtClean="0">
                <a:solidFill>
                  <a:schemeClr val="bg1">
                    <a:lumMod val="10000"/>
                  </a:schemeClr>
                </a:solidFill>
              </a:rPr>
              <a:t>EHR systems are subject to technical failures</a:t>
            </a:r>
          </a:p>
          <a:p>
            <a:pPr marL="742950" lvl="1" indent="-285750">
              <a:buFont typeface="Arial" panose="020B0604020202020204" pitchFamily="34" charset="0"/>
              <a:buChar char="•"/>
            </a:pPr>
            <a:r>
              <a:rPr lang="en-US" sz="2000" dirty="0" smtClean="0">
                <a:solidFill>
                  <a:schemeClr val="bg1">
                    <a:lumMod val="10000"/>
                  </a:schemeClr>
                </a:solidFill>
              </a:rPr>
              <a:t>Computers down</a:t>
            </a:r>
          </a:p>
          <a:p>
            <a:pPr marL="742950" lvl="1" indent="-285750">
              <a:buFont typeface="Arial" panose="020B0604020202020204" pitchFamily="34" charset="0"/>
              <a:buChar char="•"/>
            </a:pPr>
            <a:r>
              <a:rPr lang="en-US" sz="2000" dirty="0" smtClean="0">
                <a:solidFill>
                  <a:schemeClr val="bg1">
                    <a:lumMod val="10000"/>
                  </a:schemeClr>
                </a:solidFill>
              </a:rPr>
              <a:t>Lost passwords</a:t>
            </a:r>
          </a:p>
        </p:txBody>
      </p:sp>
      <p:sp>
        <p:nvSpPr>
          <p:cNvPr id="3" name="TextBox 2"/>
          <p:cNvSpPr txBox="1"/>
          <p:nvPr/>
        </p:nvSpPr>
        <p:spPr>
          <a:xfrm>
            <a:off x="177800" y="3646151"/>
            <a:ext cx="6908800" cy="255454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solidFill>
                  <a:schemeClr val="bg1">
                    <a:lumMod val="10000"/>
                  </a:schemeClr>
                </a:solidFill>
              </a:rPr>
              <a:t>EHR systems require users to have a log in and to log on.</a:t>
            </a:r>
          </a:p>
          <a:p>
            <a:pPr marL="285750" indent="-285750">
              <a:buFont typeface="Arial" panose="020B0604020202020204" pitchFamily="34" charset="0"/>
              <a:buChar char="•"/>
            </a:pPr>
            <a:r>
              <a:rPr lang="en-US" sz="2000" dirty="0" smtClean="0">
                <a:solidFill>
                  <a:schemeClr val="bg1">
                    <a:lumMod val="10000"/>
                  </a:schemeClr>
                </a:solidFill>
              </a:rPr>
              <a:t>EHR systems require additional costs to train staff.</a:t>
            </a:r>
          </a:p>
          <a:p>
            <a:pPr marL="285750" indent="-285750">
              <a:buFont typeface="Arial" panose="020B0604020202020204" pitchFamily="34" charset="0"/>
              <a:buChar char="•"/>
            </a:pPr>
            <a:r>
              <a:rPr lang="en-US" sz="2000" dirty="0" smtClean="0">
                <a:solidFill>
                  <a:schemeClr val="bg1">
                    <a:lumMod val="10000"/>
                  </a:schemeClr>
                </a:solidFill>
              </a:rPr>
              <a:t>EHR systems use templates and often there are not enough narrative notes.</a:t>
            </a:r>
          </a:p>
          <a:p>
            <a:pPr marL="285750" indent="-285750">
              <a:buFont typeface="Arial" panose="020B0604020202020204" pitchFamily="34" charset="0"/>
              <a:buChar char="•"/>
            </a:pPr>
            <a:r>
              <a:rPr lang="en-US" sz="2000" dirty="0" smtClean="0">
                <a:solidFill>
                  <a:schemeClr val="bg1">
                    <a:lumMod val="10000"/>
                  </a:schemeClr>
                </a:solidFill>
              </a:rPr>
              <a:t>EHR systems are expensive.</a:t>
            </a:r>
          </a:p>
          <a:p>
            <a:pPr marL="285750" indent="-285750">
              <a:buFont typeface="Arial" panose="020B0604020202020204" pitchFamily="34" charset="0"/>
              <a:buChar char="•"/>
            </a:pPr>
            <a:r>
              <a:rPr lang="en-US" sz="2000" dirty="0" smtClean="0">
                <a:solidFill>
                  <a:schemeClr val="bg1">
                    <a:lumMod val="10000"/>
                  </a:schemeClr>
                </a:solidFill>
              </a:rPr>
              <a:t>EHR systems are vulnerable to computer hackers (invasion of privacy). </a:t>
            </a:r>
            <a:endParaRPr lang="en-US" sz="2000" dirty="0">
              <a:solidFill>
                <a:schemeClr val="bg1">
                  <a:lumMod val="10000"/>
                </a:schemeClr>
              </a:solidFill>
            </a:endParaRPr>
          </a:p>
        </p:txBody>
      </p:sp>
    </p:spTree>
    <p:extLst>
      <p:ext uri="{BB962C8B-B14F-4D97-AF65-F5344CB8AC3E}">
        <p14:creationId xmlns:p14="http://schemas.microsoft.com/office/powerpoint/2010/main" val="11532181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7891" name="Tekstboks 39"/>
          <p:cNvSpPr txBox="1">
            <a:spLocks noChangeArrowheads="1"/>
          </p:cNvSpPr>
          <p:nvPr/>
        </p:nvSpPr>
        <p:spPr bwMode="auto">
          <a:xfrm>
            <a:off x="5165725" y="2630488"/>
            <a:ext cx="3333750" cy="2247900"/>
          </a:xfrm>
          <a:prstGeom prst="rect">
            <a:avLst/>
          </a:prstGeom>
          <a:noFill/>
          <a:ln w="9525">
            <a:noFill/>
            <a:miter lim="800000"/>
            <a:headEnd/>
            <a:tailEnd/>
          </a:ln>
        </p:spPr>
        <p:txBody>
          <a:bodyPr>
            <a:spAutoFit/>
          </a:bodyPr>
          <a:lstStyle/>
          <a:p>
            <a:pPr marL="342900" indent="-342900">
              <a:buFont typeface="Calibri" pitchFamily="34" charset="0"/>
              <a:buAutoNum type="arabicPeriod"/>
            </a:pPr>
            <a:r>
              <a:rPr lang="en-US" sz="1400">
                <a:solidFill>
                  <a:srgbClr val="FFFFFF"/>
                </a:solidFill>
              </a:rPr>
              <a:t>This is an example text. Go ahead and replace it with your own text. This is an example text. Go ahead and replace it with your own text. </a:t>
            </a:r>
            <a:endParaRPr lang="da-DK" sz="1400">
              <a:solidFill>
                <a:srgbClr val="FFFFFF"/>
              </a:solidFill>
            </a:endParaRPr>
          </a:p>
          <a:p>
            <a:pPr marL="342900" indent="-342900">
              <a:buFont typeface="Calibri" pitchFamily="34" charset="0"/>
              <a:buAutoNum type="arabicPeriod"/>
            </a:pPr>
            <a:r>
              <a:rPr lang="en-US" sz="1400">
                <a:solidFill>
                  <a:srgbClr val="FFFFFF"/>
                </a:solidFill>
              </a:rPr>
              <a:t>This is an example text. Go ahead and replace it with your own text.</a:t>
            </a:r>
          </a:p>
          <a:p>
            <a:pPr marL="342900" indent="-342900">
              <a:buFont typeface="Calibri" pitchFamily="34" charset="0"/>
              <a:buAutoNum type="arabicPeriod"/>
            </a:pPr>
            <a:r>
              <a:rPr lang="en-US" sz="1400">
                <a:solidFill>
                  <a:srgbClr val="FFFFFF"/>
                </a:solidFill>
              </a:rPr>
              <a:t>This is an example text. Go ahead and replace it with your own text. </a:t>
            </a:r>
            <a:endParaRPr lang="da-DK" sz="1400">
              <a:solidFill>
                <a:srgbClr val="FFFFFF"/>
              </a:solidFill>
            </a:endParaRPr>
          </a:p>
          <a:p>
            <a:pPr marL="342900" indent="-342900"/>
            <a:r>
              <a:rPr lang="en-US" sz="1400">
                <a:solidFill>
                  <a:srgbClr val="FFFFFF"/>
                </a:solidFill>
              </a:rPr>
              <a:t> </a:t>
            </a:r>
            <a:endParaRPr lang="da-DK" sz="1400">
              <a:solidFill>
                <a:srgbClr val="FFFFFF"/>
              </a:solidFill>
            </a:endParaRPr>
          </a:p>
          <a:p>
            <a:pPr marL="342900" indent="-342900">
              <a:buFont typeface="Calibri" pitchFamily="34" charset="0"/>
              <a:buAutoNum type="arabicPeriod"/>
            </a:pPr>
            <a:endParaRPr lang="da-DK" sz="1400">
              <a:solidFill>
                <a:srgbClr val="FFFFFF"/>
              </a:solidFill>
            </a:endParaRPr>
          </a:p>
        </p:txBody>
      </p:sp>
      <p:sp>
        <p:nvSpPr>
          <p:cNvPr id="37894" name="Titel 16"/>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latin typeface="Arial" charset="0"/>
                <a:ea typeface="ＭＳ Ｐゴシック" charset="-128"/>
              </a:rPr>
              <a:t>EHR and HIPAA</a:t>
            </a:r>
            <a:endParaRPr lang="en-US" dirty="0" smtClean="0">
              <a:latin typeface="Arial" charset="0"/>
              <a:ea typeface="ＭＳ Ｐゴシック" charset="-128"/>
            </a:endParaRPr>
          </a:p>
        </p:txBody>
      </p:sp>
      <p:sp>
        <p:nvSpPr>
          <p:cNvPr id="2" name="TextBox 1"/>
          <p:cNvSpPr txBox="1"/>
          <p:nvPr/>
        </p:nvSpPr>
        <p:spPr>
          <a:xfrm>
            <a:off x="276225" y="2276475"/>
            <a:ext cx="8724900" cy="4093428"/>
          </a:xfrm>
          <a:prstGeom prst="rect">
            <a:avLst/>
          </a:prstGeom>
          <a:noFill/>
        </p:spPr>
        <p:txBody>
          <a:bodyPr wrap="square" rtlCol="0">
            <a:spAutoFit/>
          </a:bodyPr>
          <a:lstStyle/>
          <a:p>
            <a:r>
              <a:rPr lang="en-US" sz="2000" dirty="0" smtClean="0">
                <a:solidFill>
                  <a:schemeClr val="bg1">
                    <a:lumMod val="10000"/>
                  </a:schemeClr>
                </a:solidFill>
              </a:rPr>
              <a:t>Ensuring privacy and security of health information, including information in electronic health records (EHR), is a key component to building to trust required to realize the potential benefits of electronic health information exchange.</a:t>
            </a:r>
          </a:p>
          <a:p>
            <a:endParaRPr lang="en-US" sz="2000" dirty="0" smtClean="0">
              <a:solidFill>
                <a:schemeClr val="bg1">
                  <a:lumMod val="10000"/>
                </a:schemeClr>
              </a:solidFill>
            </a:endParaRPr>
          </a:p>
          <a:p>
            <a:r>
              <a:rPr lang="en-US" sz="2000" dirty="0" smtClean="0">
                <a:solidFill>
                  <a:schemeClr val="bg1">
                    <a:lumMod val="10000"/>
                  </a:schemeClr>
                </a:solidFill>
              </a:rPr>
              <a:t>The PRACTICE OF THE HEALTH CARE PROVIDER, not the EHR vendor, is responsible for taking the steps necessary to protect the confidentiality, integrity, and availability of health information in the EHR and comply with The Health Insurance Portability and Accountability Act of 1996 (HIPAA) Rules. However, the providers and the EHR system “MUST” follow appropriate privacy and security standards – allowing only those persons who should have access to the EHR and who are providing care for the patient to have access.</a:t>
            </a:r>
            <a:endParaRPr lang="en-US" sz="2000" dirty="0">
              <a:solidFill>
                <a:schemeClr val="bg1">
                  <a:lumMod val="10000"/>
                </a:schemeClr>
              </a:solidFill>
            </a:endParaRPr>
          </a:p>
        </p:txBody>
      </p:sp>
    </p:spTree>
    <p:extLst>
      <p:ext uri="{BB962C8B-B14F-4D97-AF65-F5344CB8AC3E}">
        <p14:creationId xmlns:p14="http://schemas.microsoft.com/office/powerpoint/2010/main" val="384091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554" name="Billede 14" descr="dreamstime_Hospital doctor.jpg"/>
          <p:cNvPicPr>
            <a:picLocks noChangeAspect="1"/>
          </p:cNvPicPr>
          <p:nvPr/>
        </p:nvPicPr>
        <p:blipFill>
          <a:blip r:embed="rId2"/>
          <a:srcRect/>
          <a:stretch>
            <a:fillRect/>
          </a:stretch>
        </p:blipFill>
        <p:spPr bwMode="auto">
          <a:xfrm>
            <a:off x="0" y="0"/>
            <a:ext cx="9159875" cy="6856413"/>
          </a:xfrm>
          <a:prstGeom prst="rect">
            <a:avLst/>
          </a:prstGeom>
          <a:noFill/>
          <a:ln w="9525">
            <a:noFill/>
            <a:miter lim="800000"/>
            <a:headEnd/>
            <a:tailEnd/>
          </a:ln>
        </p:spPr>
      </p:pic>
      <p:sp>
        <p:nvSpPr>
          <p:cNvPr id="10" name="Rektangel 9"/>
          <p:cNvSpPr/>
          <p:nvPr/>
        </p:nvSpPr>
        <p:spPr>
          <a:xfrm>
            <a:off x="914400" y="884238"/>
            <a:ext cx="7380288" cy="735012"/>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sp>
        <p:nvSpPr>
          <p:cNvPr id="8" name="Rektangel 7"/>
          <p:cNvSpPr/>
          <p:nvPr/>
        </p:nvSpPr>
        <p:spPr>
          <a:xfrm>
            <a:off x="914400" y="1722438"/>
            <a:ext cx="7380288" cy="3732212"/>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sp>
        <p:nvSpPr>
          <p:cNvPr id="23559" name="Tekstboks 9"/>
          <p:cNvSpPr txBox="1">
            <a:spLocks noChangeArrowheads="1"/>
          </p:cNvSpPr>
          <p:nvPr/>
        </p:nvSpPr>
        <p:spPr bwMode="auto">
          <a:xfrm>
            <a:off x="914401" y="1722438"/>
            <a:ext cx="7162800" cy="4401205"/>
          </a:xfrm>
          <a:prstGeom prst="rect">
            <a:avLst/>
          </a:prstGeom>
          <a:noFill/>
          <a:ln w="9525">
            <a:noFill/>
            <a:miter lim="800000"/>
            <a:headEnd/>
            <a:tailEnd/>
          </a:ln>
        </p:spPr>
        <p:txBody>
          <a:bodyPr wrap="square">
            <a:spAutoFit/>
          </a:bodyPr>
          <a:lstStyle/>
          <a:p>
            <a:r>
              <a:rPr lang="da-DK" sz="1600" dirty="0" smtClean="0">
                <a:solidFill>
                  <a:srgbClr val="FF0000"/>
                </a:solidFill>
              </a:rPr>
              <a:t>An electronic medical record (EMR) is a digital version of a patient’s traditional paper-based chart.  It is a comprehensive data base of a patient’s medical history. However, the EMR generally represents only the health information of the patient witin a single facility, such as a doctor’s office.  It is not easily shared to providers outside of a practice; a patient’s record might have to be printed out and physically delivered to other members of the care team.</a:t>
            </a:r>
          </a:p>
          <a:p>
            <a:r>
              <a:rPr lang="da-DK" sz="1600" dirty="0" smtClean="0">
                <a:solidFill>
                  <a:srgbClr val="FF0000"/>
                </a:solidFill>
              </a:rPr>
              <a:t>The EMR is more beneficial than paper records becasue it allows providers to:</a:t>
            </a:r>
          </a:p>
          <a:p>
            <a:pPr marL="285750" indent="-285750">
              <a:buFont typeface="Arial" panose="020B0604020202020204" pitchFamily="34" charset="0"/>
              <a:buChar char="•"/>
            </a:pPr>
            <a:r>
              <a:rPr lang="da-DK" sz="1600" dirty="0" smtClean="0">
                <a:solidFill>
                  <a:srgbClr val="FF0000"/>
                </a:solidFill>
              </a:rPr>
              <a:t>Track data over time</a:t>
            </a:r>
          </a:p>
          <a:p>
            <a:pPr marL="285750" indent="-285750">
              <a:buFont typeface="Arial" panose="020B0604020202020204" pitchFamily="34" charset="0"/>
              <a:buChar char="•"/>
            </a:pPr>
            <a:r>
              <a:rPr lang="da-DK" sz="1600" dirty="0" smtClean="0">
                <a:solidFill>
                  <a:srgbClr val="FF0000"/>
                </a:solidFill>
              </a:rPr>
              <a:t>Identify patients who are due for preventative visits and screenings</a:t>
            </a:r>
          </a:p>
          <a:p>
            <a:pPr marL="285750" indent="-285750">
              <a:buFont typeface="Arial" panose="020B0604020202020204" pitchFamily="34" charset="0"/>
              <a:buChar char="•"/>
            </a:pPr>
            <a:r>
              <a:rPr lang="da-DK" sz="1600" dirty="0" smtClean="0">
                <a:solidFill>
                  <a:srgbClr val="FF0000"/>
                </a:solidFill>
              </a:rPr>
              <a:t>Monitor how patients measure up to certain parameters, such as vaccinations and blood pressure readings</a:t>
            </a:r>
          </a:p>
          <a:p>
            <a:pPr marL="285750" indent="-285750">
              <a:buFont typeface="Arial" panose="020B0604020202020204" pitchFamily="34" charset="0"/>
              <a:buChar char="•"/>
            </a:pPr>
            <a:r>
              <a:rPr lang="da-DK" sz="1600" dirty="0" smtClean="0">
                <a:solidFill>
                  <a:srgbClr val="FF0000"/>
                </a:solidFill>
              </a:rPr>
              <a:t>Improve overall quality of care in a practice</a:t>
            </a:r>
          </a:p>
          <a:p>
            <a:pPr marL="285750" indent="-285750">
              <a:buFont typeface="Arial" panose="020B0604020202020204" pitchFamily="34" charset="0"/>
              <a:buChar char="•"/>
            </a:pPr>
            <a:endParaRPr lang="da-DK" dirty="0" smtClean="0">
              <a:solidFill>
                <a:srgbClr val="FF0000"/>
              </a:solidFill>
            </a:endParaRPr>
          </a:p>
          <a:p>
            <a:endParaRPr lang="da-DK" dirty="0">
              <a:solidFill>
                <a:srgbClr val="FF0000"/>
              </a:solidFill>
            </a:endParaRPr>
          </a:p>
          <a:p>
            <a:pPr lvl="1"/>
            <a:endParaRPr lang="da-DK" sz="2000" b="1" dirty="0">
              <a:solidFill>
                <a:srgbClr val="171717"/>
              </a:solidFill>
            </a:endParaRPr>
          </a:p>
        </p:txBody>
      </p:sp>
      <p:sp>
        <p:nvSpPr>
          <p:cNvPr id="23561" name="Rectangle 5"/>
          <p:cNvSpPr txBox="1">
            <a:spLocks noChangeArrowheads="1"/>
          </p:cNvSpPr>
          <p:nvPr/>
        </p:nvSpPr>
        <p:spPr bwMode="gray">
          <a:xfrm>
            <a:off x="1198562" y="836613"/>
            <a:ext cx="3887787"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dirty="0" smtClean="0">
                <a:solidFill>
                  <a:srgbClr val="FF0000"/>
                </a:solidFill>
              </a:rPr>
              <a:t>DEFINITION: EMR</a:t>
            </a:r>
            <a:endParaRPr lang="en-US" sz="3000"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554" name="Billede 14" descr="dreamstime_Hospital doctor.jpg"/>
          <p:cNvPicPr>
            <a:picLocks noChangeAspect="1"/>
          </p:cNvPicPr>
          <p:nvPr/>
        </p:nvPicPr>
        <p:blipFill>
          <a:blip r:embed="rId2"/>
          <a:srcRect/>
          <a:stretch>
            <a:fillRect/>
          </a:stretch>
        </p:blipFill>
        <p:spPr bwMode="auto">
          <a:xfrm>
            <a:off x="0" y="0"/>
            <a:ext cx="9159875" cy="6856413"/>
          </a:xfrm>
          <a:prstGeom prst="rect">
            <a:avLst/>
          </a:prstGeom>
          <a:noFill/>
          <a:ln w="9525">
            <a:noFill/>
            <a:miter lim="800000"/>
            <a:headEnd/>
            <a:tailEnd/>
          </a:ln>
        </p:spPr>
      </p:pic>
      <p:sp>
        <p:nvSpPr>
          <p:cNvPr id="10" name="Rektangel 9"/>
          <p:cNvSpPr/>
          <p:nvPr/>
        </p:nvSpPr>
        <p:spPr>
          <a:xfrm>
            <a:off x="914400" y="884238"/>
            <a:ext cx="7380288" cy="735012"/>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sp>
        <p:nvSpPr>
          <p:cNvPr id="8" name="Rektangel 7"/>
          <p:cNvSpPr/>
          <p:nvPr/>
        </p:nvSpPr>
        <p:spPr>
          <a:xfrm>
            <a:off x="914400" y="1722438"/>
            <a:ext cx="7380288" cy="3732212"/>
          </a:xfrm>
          <a:prstGeom prst="rect">
            <a:avLst/>
          </a:prstGeom>
          <a:gradFill>
            <a:gsLst>
              <a:gs pos="0">
                <a:schemeClr val="accent1">
                  <a:tint val="100000"/>
                  <a:shade val="100000"/>
                  <a:satMod val="130000"/>
                  <a:alpha val="85000"/>
                </a:schemeClr>
              </a:gs>
              <a:gs pos="100000">
                <a:schemeClr val="accent1">
                  <a:tint val="50000"/>
                  <a:shade val="100000"/>
                  <a:satMod val="350000"/>
                  <a:alpha val="71000"/>
                </a:schemeClr>
              </a:gs>
            </a:gsLst>
          </a:gra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a-DK" dirty="0">
              <a:latin typeface="Arial" pitchFamily="34" charset="0"/>
            </a:endParaRPr>
          </a:p>
        </p:txBody>
      </p:sp>
      <p:sp>
        <p:nvSpPr>
          <p:cNvPr id="23559" name="Tekstboks 9"/>
          <p:cNvSpPr txBox="1">
            <a:spLocks noChangeArrowheads="1"/>
          </p:cNvSpPr>
          <p:nvPr/>
        </p:nvSpPr>
        <p:spPr bwMode="auto">
          <a:xfrm>
            <a:off x="914401" y="1722438"/>
            <a:ext cx="7162800" cy="4062651"/>
          </a:xfrm>
          <a:prstGeom prst="rect">
            <a:avLst/>
          </a:prstGeom>
          <a:noFill/>
          <a:ln w="9525">
            <a:noFill/>
            <a:miter lim="800000"/>
            <a:headEnd/>
            <a:tailEnd/>
          </a:ln>
        </p:spPr>
        <p:txBody>
          <a:bodyPr wrap="square">
            <a:spAutoFit/>
          </a:bodyPr>
          <a:lstStyle/>
          <a:p>
            <a:r>
              <a:rPr lang="da-DK" sz="1600" dirty="0" smtClean="0">
                <a:solidFill>
                  <a:srgbClr val="FF0000"/>
                </a:solidFill>
              </a:rPr>
              <a:t>”The Electronic Health Record (EHR) is a longitudinal electronic record of a patient health information generated by on or more encounters in any care delivery setting.  Included in this information are patient demographics, progress notes, problems, medications, vital signs, past medical history, immunizations, laboratory data, and radiology reportes.  The EHR automates and streamlines the clinician’s workflow.  The EHR has the ability to generate a complete record of a clinical patient encounter, as well as supporting other care-related activities directly or indirectly via interface – including evidence-based decision support, quality management, and outcomes reporting.”</a:t>
            </a:r>
            <a:endParaRPr lang="da-DK" sz="1600" dirty="0" smtClean="0">
              <a:solidFill>
                <a:srgbClr val="FF0000"/>
              </a:solidFill>
            </a:endParaRPr>
          </a:p>
          <a:p>
            <a:pPr algn="r"/>
            <a:r>
              <a:rPr lang="da-DK" sz="1200" dirty="0" smtClean="0">
                <a:solidFill>
                  <a:srgbClr val="FF0000"/>
                </a:solidFill>
                <a:latin typeface="Bauhaus 93" panose="04030905020B02020C02" pitchFamily="82" charset="0"/>
              </a:rPr>
              <a:t>Definition provided by the Health Information Management System Society (HIMSS)</a:t>
            </a:r>
          </a:p>
          <a:p>
            <a:endParaRPr lang="da-DK" sz="1200" dirty="0" smtClean="0">
              <a:solidFill>
                <a:srgbClr val="FF0000"/>
              </a:solidFill>
              <a:latin typeface="Arial" panose="020B0604020202020204" pitchFamily="34" charset="0"/>
              <a:cs typeface="Arial" panose="020B0604020202020204" pitchFamily="34" charset="0"/>
            </a:endParaRPr>
          </a:p>
          <a:p>
            <a:r>
              <a:rPr lang="da-DK" sz="1400" dirty="0" smtClean="0">
                <a:solidFill>
                  <a:srgbClr val="FF0000"/>
                </a:solidFill>
                <a:latin typeface="Arial" panose="020B0604020202020204" pitchFamily="34" charset="0"/>
                <a:cs typeface="Arial" panose="020B0604020202020204" pitchFamily="34" charset="0"/>
              </a:rPr>
              <a:t>An electronic health record (EHR) is a digital version of a patient’s information that focuses on the patient’s total health.  It goes beyond standard clinical data collected in a provider’s office and provides a broader view of the patient’s care.  An EHR allows for real-time, patient-centered records that make information available instantly and securely to the entire health care team.</a:t>
            </a:r>
            <a:endParaRPr lang="da-DK" sz="1400" dirty="0">
              <a:solidFill>
                <a:srgbClr val="FF0000"/>
              </a:solidFill>
              <a:latin typeface="Arial" panose="020B0604020202020204" pitchFamily="34" charset="0"/>
              <a:cs typeface="Arial" panose="020B0604020202020204" pitchFamily="34" charset="0"/>
            </a:endParaRPr>
          </a:p>
          <a:p>
            <a:pPr lvl="1"/>
            <a:endParaRPr lang="da-DK" sz="2000" b="1" dirty="0">
              <a:solidFill>
                <a:srgbClr val="171717"/>
              </a:solidFill>
            </a:endParaRPr>
          </a:p>
        </p:txBody>
      </p:sp>
      <p:sp>
        <p:nvSpPr>
          <p:cNvPr id="23561" name="Rectangle 5"/>
          <p:cNvSpPr txBox="1">
            <a:spLocks noChangeArrowheads="1"/>
          </p:cNvSpPr>
          <p:nvPr/>
        </p:nvSpPr>
        <p:spPr bwMode="gray">
          <a:xfrm>
            <a:off x="1198562" y="836613"/>
            <a:ext cx="3887787" cy="600075"/>
          </a:xfrm>
          <a:prstGeom prst="rect">
            <a:avLst/>
          </a:prstGeom>
          <a:noFill/>
          <a:ln w="9525">
            <a:noFill/>
            <a:miter lim="800000"/>
            <a:headEnd/>
            <a:tailEnd/>
          </a:ln>
        </p:spPr>
        <p:txBody>
          <a:bodyPr lIns="0" rIns="0" anchor="ctr"/>
          <a:lstStyle/>
          <a:p>
            <a:pPr defTabSz="914400" eaLnBrk="0" hangingPunct="0">
              <a:lnSpc>
                <a:spcPct val="95000"/>
              </a:lnSpc>
            </a:pPr>
            <a:r>
              <a:rPr lang="en-US" sz="3000" b="1" dirty="0" smtClean="0">
                <a:solidFill>
                  <a:srgbClr val="FF0000"/>
                </a:solidFill>
              </a:rPr>
              <a:t>DEFINITION: EHR</a:t>
            </a:r>
            <a:endParaRPr lang="en-US" sz="3000" b="1" dirty="0">
              <a:solidFill>
                <a:srgbClr val="FF0000"/>
              </a:solidFill>
            </a:endParaRPr>
          </a:p>
        </p:txBody>
      </p:sp>
    </p:spTree>
    <p:extLst>
      <p:ext uri="{BB962C8B-B14F-4D97-AF65-F5344CB8AC3E}">
        <p14:creationId xmlns:p14="http://schemas.microsoft.com/office/powerpoint/2010/main" val="14131194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2" name="Pladsholder til indhold 17"/>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400" dirty="0">
                <a:latin typeface="Arial" charset="0"/>
                <a:ea typeface="ＭＳ Ｐゴシック" charset="-128"/>
              </a:rPr>
              <a:t>Patient health care information is available to all individuals providing care.</a:t>
            </a:r>
          </a:p>
          <a:p>
            <a:pPr marL="0" indent="0">
              <a:buNone/>
            </a:pPr>
            <a:r>
              <a:rPr lang="en-US" sz="2400" dirty="0">
                <a:latin typeface="Arial" charset="0"/>
                <a:ea typeface="ＭＳ Ｐゴシック" charset="-128"/>
              </a:rPr>
              <a:t>	- Notes from one setting are available in another setting which allows transitions between healthcare providers more seamless.</a:t>
            </a:r>
          </a:p>
          <a:p>
            <a:r>
              <a:rPr lang="en-US" sz="2400" dirty="0">
                <a:latin typeface="Arial" charset="0"/>
                <a:ea typeface="ＭＳ Ｐゴシック" charset="-128"/>
              </a:rPr>
              <a:t>Patient’s can review their own records and track their own health trends.</a:t>
            </a:r>
          </a:p>
          <a:p>
            <a:r>
              <a:rPr lang="en-US" sz="2400" dirty="0">
                <a:latin typeface="Arial" charset="0"/>
                <a:ea typeface="ＭＳ Ｐゴシック" charset="-128"/>
              </a:rPr>
              <a:t>Test results are immediately available thereby decreasing duplicate tests.</a:t>
            </a:r>
          </a:p>
          <a:p>
            <a:pPr eaLnBrk="1" hangingPunct="1"/>
            <a:endParaRPr lang="en-US" dirty="0" smtClean="0">
              <a:latin typeface="Arial" charset="0"/>
              <a:ea typeface="ＭＳ Ｐゴシック" charset="-128"/>
            </a:endParaRPr>
          </a:p>
        </p:txBody>
      </p:sp>
      <p:sp>
        <p:nvSpPr>
          <p:cNvPr id="27653" name="Titel 16"/>
          <p:cNvSpPr>
            <a:spLocks noGrp="1"/>
          </p:cNvSpPr>
          <p:nvPr>
            <p:ph type="title"/>
          </p:nvPr>
        </p:nvSpPr>
        <p:spPr bwMode="auto">
          <a:xfrm>
            <a:off x="0" y="833438"/>
            <a:ext cx="7505700" cy="563562"/>
          </a:xfrm>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Arial" charset="0"/>
                <a:ea typeface="ＭＳ Ｐゴシック" charset="-128"/>
              </a:rPr>
              <a:t>An </a:t>
            </a:r>
            <a:r>
              <a:rPr lang="en-US" dirty="0" smtClean="0">
                <a:latin typeface="Arial" charset="0"/>
                <a:ea typeface="ＭＳ Ｐゴシック" charset="-128"/>
              </a:rPr>
              <a:t>EHR </a:t>
            </a:r>
            <a:r>
              <a:rPr lang="en-US" dirty="0">
                <a:latin typeface="Arial" charset="0"/>
                <a:ea typeface="ＭＳ Ｐゴシック" charset="-128"/>
              </a:rPr>
              <a:t>is more beneficial than an EMR because:</a:t>
            </a:r>
            <a:endParaRPr lang="en-US" dirty="0" smtClean="0">
              <a:latin typeface="Arial" charset="0"/>
              <a:ea typeface="ＭＳ Ｐゴシック" charset="-128"/>
            </a:endParaRPr>
          </a:p>
        </p:txBody>
      </p:sp>
    </p:spTree>
    <p:extLst>
      <p:ext uri="{BB962C8B-B14F-4D97-AF65-F5344CB8AC3E}">
        <p14:creationId xmlns:p14="http://schemas.microsoft.com/office/powerpoint/2010/main" val="718320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98700"/>
            <a:ext cx="8229600" cy="4197350"/>
          </a:xfrm>
        </p:spPr>
        <p:txBody>
          <a:bodyPr/>
          <a:lstStyle/>
          <a:p>
            <a:pPr marL="0" indent="0" algn="ctr">
              <a:buNone/>
            </a:pPr>
            <a:r>
              <a:rPr lang="en-US" dirty="0" smtClean="0"/>
              <a:t>Here is the difference:</a:t>
            </a:r>
          </a:p>
          <a:p>
            <a:r>
              <a:rPr lang="en-US" sz="2400" dirty="0" smtClean="0"/>
              <a:t>The EMR term came first and was used to chart “medical” things.  It was mainly used for clinicians for diagnosis and treatment.</a:t>
            </a:r>
          </a:p>
          <a:p>
            <a:r>
              <a:rPr lang="en-US" sz="2400" dirty="0" smtClean="0"/>
              <a:t>The EHR term goes a lot further than EMRs.  The word “health” better encompasses the “whole” patient.  Therefore, the  word health better relates to “the condition of being sound in body, mind, or spirit; especially… freedom from physical disease or pain… the general condition of the body.”</a:t>
            </a:r>
            <a:endParaRPr lang="en-US" sz="2400" dirty="0"/>
          </a:p>
        </p:txBody>
      </p:sp>
      <p:sp>
        <p:nvSpPr>
          <p:cNvPr id="4" name="Text Placeholder 3"/>
          <p:cNvSpPr>
            <a:spLocks noGrp="1"/>
          </p:cNvSpPr>
          <p:nvPr>
            <p:ph type="body" idx="13"/>
          </p:nvPr>
        </p:nvSpPr>
        <p:spPr/>
        <p:txBody>
          <a:bodyPr/>
          <a:lstStyle/>
          <a:p>
            <a:r>
              <a:rPr lang="en-US" dirty="0" smtClean="0"/>
              <a:t>People often use the terms “electronic medical record” (EMR) and “electronic health record” (HER) interchangeably.</a:t>
            </a:r>
            <a:endParaRPr lang="en-US" dirty="0"/>
          </a:p>
        </p:txBody>
      </p:sp>
    </p:spTree>
    <p:extLst>
      <p:ext uri="{BB962C8B-B14F-4D97-AF65-F5344CB8AC3E}">
        <p14:creationId xmlns:p14="http://schemas.microsoft.com/office/powerpoint/2010/main" val="934294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2266950"/>
            <a:ext cx="6962775" cy="4143375"/>
          </a:xfrm>
        </p:spPr>
        <p:txBody>
          <a:bodyPr/>
          <a:lstStyle/>
          <a:p>
            <a:pPr marL="0" indent="0">
              <a:buNone/>
            </a:pPr>
            <a:r>
              <a:rPr lang="en-US" sz="2400" dirty="0" smtClean="0"/>
              <a:t>The electronic medical record (EMR)/electronic health record (EHR) is a legal patient record that is created in a digital format in health care facilities.  It is designated to organize patient data.</a:t>
            </a:r>
          </a:p>
          <a:p>
            <a:pPr marL="0" indent="0">
              <a:buNone/>
            </a:pPr>
            <a:endParaRPr lang="en-US" sz="2400" dirty="0"/>
          </a:p>
          <a:p>
            <a:pPr marL="0" indent="0">
              <a:buNone/>
            </a:pPr>
            <a:r>
              <a:rPr lang="en-US" sz="2400" dirty="0" smtClean="0"/>
              <a:t>Electronic health record systems digitally organize patient demographics, patient medical history, medication and allergies, immunization status, laboratory test results, radiology images, vital signs, and billing information.</a:t>
            </a:r>
          </a:p>
          <a:p>
            <a:endParaRPr lang="en-US" dirty="0" smtClean="0"/>
          </a:p>
        </p:txBody>
      </p:sp>
    </p:spTree>
    <p:extLst>
      <p:ext uri="{BB962C8B-B14F-4D97-AF65-F5344CB8AC3E}">
        <p14:creationId xmlns:p14="http://schemas.microsoft.com/office/powerpoint/2010/main" val="12794030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2000" dirty="0" smtClean="0"/>
              <a:t>In the 1960s, a physician name Lawrence L. Weed first described the concept of a computerized or electronic medical record; a system to automate and reorganize patient medical records to enhance their utilization and thereby lead to improved patient care.</a:t>
            </a:r>
          </a:p>
          <a:p>
            <a:pPr marL="0" indent="0">
              <a:buNone/>
            </a:pPr>
            <a:endParaRPr lang="en-US" sz="2000" dirty="0"/>
          </a:p>
          <a:p>
            <a:pPr marL="0" indent="0">
              <a:buNone/>
            </a:pPr>
            <a:r>
              <a:rPr lang="en-US" sz="2000" dirty="0" smtClean="0"/>
              <a:t>Weed’s work was a collaborative effort between physicians and information technology experts.</a:t>
            </a:r>
          </a:p>
          <a:p>
            <a:pPr marL="0" indent="0">
              <a:buNone/>
            </a:pPr>
            <a:endParaRPr lang="en-US" sz="2000" dirty="0"/>
          </a:p>
          <a:p>
            <a:pPr marL="0" indent="0">
              <a:buNone/>
            </a:pPr>
            <a:r>
              <a:rPr lang="en-US" sz="2000" dirty="0" smtClean="0"/>
              <a:t>The objectives of the collaboration were to develop a system that would provide timely and sequential patient data to the physician, and enable a more rapid collection of data.</a:t>
            </a:r>
            <a:endParaRPr lang="en-US" sz="2000" dirty="0"/>
          </a:p>
        </p:txBody>
      </p:sp>
      <p:sp>
        <p:nvSpPr>
          <p:cNvPr id="3" name="Title 2"/>
          <p:cNvSpPr>
            <a:spLocks noGrp="1"/>
          </p:cNvSpPr>
          <p:nvPr>
            <p:ph type="title"/>
          </p:nvPr>
        </p:nvSpPr>
        <p:spPr>
          <a:xfrm>
            <a:off x="1" y="833438"/>
            <a:ext cx="7534274" cy="563562"/>
          </a:xfrm>
        </p:spPr>
        <p:txBody>
          <a:bodyPr/>
          <a:lstStyle/>
          <a:p>
            <a:r>
              <a:rPr lang="en-US" dirty="0" smtClean="0"/>
              <a:t>History of the Electronic Medical Record (EMR)</a:t>
            </a:r>
            <a:endParaRPr lang="en-US" dirty="0"/>
          </a:p>
        </p:txBody>
      </p:sp>
    </p:spTree>
    <p:extLst>
      <p:ext uri="{BB962C8B-B14F-4D97-AF65-F5344CB8AC3E}">
        <p14:creationId xmlns:p14="http://schemas.microsoft.com/office/powerpoint/2010/main" val="501739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4000" dirty="0" smtClean="0"/>
              <a:t>It was also during this time that electronic medical record (EMR) systems were being developed.  These records would eventually evolve into EHR systems.</a:t>
            </a:r>
            <a:endParaRPr lang="en-US" sz="4000" dirty="0"/>
          </a:p>
        </p:txBody>
      </p:sp>
      <p:sp>
        <p:nvSpPr>
          <p:cNvPr id="3" name="Title 2"/>
          <p:cNvSpPr>
            <a:spLocks noGrp="1"/>
          </p:cNvSpPr>
          <p:nvPr>
            <p:ph type="title"/>
          </p:nvPr>
        </p:nvSpPr>
        <p:spPr>
          <a:xfrm>
            <a:off x="85725" y="809625"/>
            <a:ext cx="7400924" cy="427832"/>
          </a:xfrm>
        </p:spPr>
        <p:txBody>
          <a:bodyPr/>
          <a:lstStyle/>
          <a:p>
            <a:r>
              <a:rPr lang="en-US" dirty="0" smtClean="0"/>
              <a:t>In 1970s, the problem-oriented medical record (POMR) was developed.</a:t>
            </a:r>
            <a:endParaRPr lang="en-US" dirty="0"/>
          </a:p>
        </p:txBody>
      </p:sp>
    </p:spTree>
    <p:extLst>
      <p:ext uri="{BB962C8B-B14F-4D97-AF65-F5344CB8AC3E}">
        <p14:creationId xmlns:p14="http://schemas.microsoft.com/office/powerpoint/2010/main" val="924050429"/>
      </p:ext>
    </p:extLst>
  </p:cSld>
  <p:clrMapOvr>
    <a:masterClrMapping/>
  </p:clrMapOvr>
</p:sld>
</file>

<file path=ppt/theme/theme1.xml><?xml version="1.0" encoding="utf-8"?>
<a:theme xmlns:a="http://schemas.openxmlformats.org/drawingml/2006/main" name="Kontortema">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Kontortema">
  <a:themeElements>
    <a:clrScheme name="Brugerdefineret 6">
      <a:dk1>
        <a:srgbClr val="FFFCF9"/>
      </a:dk1>
      <a:lt1>
        <a:sysClr val="window" lastClr="FFFFFF"/>
      </a:lt1>
      <a:dk2>
        <a:srgbClr val="D7D8D9"/>
      </a:dk2>
      <a:lt2>
        <a:srgbClr val="FFFFFF"/>
      </a:lt2>
      <a:accent1>
        <a:srgbClr val="E6E6E6"/>
      </a:accent1>
      <a:accent2>
        <a:srgbClr val="F9AF18"/>
      </a:accent2>
      <a:accent3>
        <a:srgbClr val="78C5DD"/>
      </a:accent3>
      <a:accent4>
        <a:srgbClr val="0081BE"/>
      </a:accent4>
      <a:accent5>
        <a:srgbClr val="FAB900"/>
      </a:accent5>
      <a:accent6>
        <a:srgbClr val="E7711C"/>
      </a:accent6>
      <a:hlink>
        <a:srgbClr val="7EB220"/>
      </a:hlink>
      <a:folHlink>
        <a:srgbClr val="7EB22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4D294EC-8BB3-4C9E-A77D-435A889AE8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Healthcare professional presentation</Template>
  <TotalTime>194</TotalTime>
  <Words>2333</Words>
  <Application>Microsoft Office PowerPoint</Application>
  <PresentationFormat>On-screen Show (4:3)</PresentationFormat>
  <Paragraphs>213</Paragraphs>
  <Slides>24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ＭＳ Ｐゴシック</vt:lpstr>
      <vt:lpstr>Arial</vt:lpstr>
      <vt:lpstr>Arial Narrow</vt:lpstr>
      <vt:lpstr>Bauhaus 93</vt:lpstr>
      <vt:lpstr>Calibri</vt:lpstr>
      <vt:lpstr>Kontortema</vt:lpstr>
      <vt:lpstr>1_Kontortema</vt:lpstr>
      <vt:lpstr>PowerPoint Presentation</vt:lpstr>
      <vt:lpstr>PowerPoint Presentation</vt:lpstr>
      <vt:lpstr>PowerPoint Presentation</vt:lpstr>
      <vt:lpstr>PowerPoint Presentation</vt:lpstr>
      <vt:lpstr>An EHR is more beneficial than an EMR because:</vt:lpstr>
      <vt:lpstr>PowerPoint Presentation</vt:lpstr>
      <vt:lpstr>PowerPoint Presentation</vt:lpstr>
      <vt:lpstr>History of the Electronic Medical Record (EMR)</vt:lpstr>
      <vt:lpstr>In 1970s, the problem-oriented medical record (POMR) was developed.</vt:lpstr>
      <vt:lpstr>During the 1990s, electronic medical record systems became increasingly more widely used by practices with advancements in computer and diagnostic applications.  Today, more and more practices are implementing electronic health record systems to create a more efficient method of storing and processing patient information. </vt:lpstr>
      <vt:lpstr>What is an EHR System?</vt:lpstr>
      <vt:lpstr>Over the past decade, the EHR is one of the most significant innovations introduced in health care. Today almost all healthcare providers are using automation in sharing of patient data and information across facilities locally, nationally and perhaps even internationally.</vt:lpstr>
      <vt:lpstr>The Use of EHR systems is designed to…</vt:lpstr>
      <vt:lpstr>THE EHR Components:</vt:lpstr>
      <vt:lpstr>Administrative System Components:</vt:lpstr>
      <vt:lpstr>Communication and Connectivity:</vt:lpstr>
      <vt:lpstr>Decision Support Component:</vt:lpstr>
      <vt:lpstr>Health Information and Data:</vt:lpstr>
      <vt:lpstr>Computerized Order Entry:</vt:lpstr>
      <vt:lpstr>Patient Support Components:</vt:lpstr>
      <vt:lpstr>Results Management:</vt:lpstr>
      <vt:lpstr>Clinical Documentation:</vt:lpstr>
      <vt:lpstr>Disadvantages of an  EHR System:</vt:lpstr>
      <vt:lpstr>EHR and HIPAA</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M. Clark</dc:creator>
  <cp:keywords/>
  <cp:lastModifiedBy>Jennifer M. Clark</cp:lastModifiedBy>
  <cp:revision>17</cp:revision>
  <dcterms:created xsi:type="dcterms:W3CDTF">2014-10-30T16:26:40Z</dcterms:created>
  <dcterms:modified xsi:type="dcterms:W3CDTF">2014-10-30T19:41:38Z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TC018754899991</vt:lpwstr>
  </property>
</Properties>
</file>