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9" r:id="rId3"/>
    <p:sldId id="280" r:id="rId4"/>
    <p:sldId id="257" r:id="rId5"/>
    <p:sldId id="259" r:id="rId6"/>
    <p:sldId id="258" r:id="rId7"/>
    <p:sldId id="281" r:id="rId8"/>
    <p:sldId id="260" r:id="rId9"/>
    <p:sldId id="282" r:id="rId10"/>
    <p:sldId id="261" r:id="rId11"/>
    <p:sldId id="262" r:id="rId12"/>
    <p:sldId id="283" r:id="rId13"/>
    <p:sldId id="263" r:id="rId14"/>
    <p:sldId id="264" r:id="rId15"/>
    <p:sldId id="265" r:id="rId16"/>
    <p:sldId id="266" r:id="rId17"/>
    <p:sldId id="267" r:id="rId18"/>
    <p:sldId id="284" r:id="rId19"/>
    <p:sldId id="268" r:id="rId20"/>
    <p:sldId id="269" r:id="rId21"/>
    <p:sldId id="270" r:id="rId22"/>
    <p:sldId id="271" r:id="rId23"/>
    <p:sldId id="272" r:id="rId24"/>
    <p:sldId id="273" r:id="rId25"/>
    <p:sldId id="285" r:id="rId26"/>
    <p:sldId id="286" r:id="rId27"/>
    <p:sldId id="287" r:id="rId28"/>
    <p:sldId id="288" r:id="rId29"/>
    <p:sldId id="289" r:id="rId30"/>
    <p:sldId id="290" r:id="rId31"/>
    <p:sldId id="291" r:id="rId32"/>
    <p:sldId id="292" r:id="rId33"/>
    <p:sldId id="293" r:id="rId34"/>
    <p:sldId id="294" r:id="rId35"/>
    <p:sldId id="295" r:id="rId36"/>
    <p:sldId id="296" r:id="rId37"/>
    <p:sldId id="297"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6" autoAdjust="0"/>
    <p:restoredTop sz="94660"/>
  </p:normalViewPr>
  <p:slideViewPr>
    <p:cSldViewPr snapToGrid="0">
      <p:cViewPr varScale="1">
        <p:scale>
          <a:sx n="76" d="100"/>
          <a:sy n="76" d="100"/>
        </p:scale>
        <p:origin x="126" y="80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8FA32285-B40C-48A7-BB78-D85E83A89519}" type="datetimeFigureOut">
              <a:rPr lang="en-US" smtClean="0"/>
              <a:t>10/17/2014</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25333F18-24B6-433F-A44D-BFE2BBE70218}" type="slidenum">
              <a:rPr lang="en-US" smtClean="0"/>
              <a:t>‹#›</a:t>
            </a:fld>
            <a:endParaRPr lang="en-US" dirty="0"/>
          </a:p>
        </p:txBody>
      </p:sp>
    </p:spTree>
    <p:extLst>
      <p:ext uri="{BB962C8B-B14F-4D97-AF65-F5344CB8AC3E}">
        <p14:creationId xmlns:p14="http://schemas.microsoft.com/office/powerpoint/2010/main" val="33580805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A32285-B40C-48A7-BB78-D85E83A89519}" type="datetimeFigureOut">
              <a:rPr lang="en-US" smtClean="0"/>
              <a:t>10/17/2014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5333F18-24B6-433F-A44D-BFE2BBE70218}" type="slidenum">
              <a:rPr lang="en-US" smtClean="0"/>
              <a:t>‹#›</a:t>
            </a:fld>
            <a:endParaRPr lang="en-US" dirty="0"/>
          </a:p>
        </p:txBody>
      </p:sp>
    </p:spTree>
    <p:extLst>
      <p:ext uri="{BB962C8B-B14F-4D97-AF65-F5344CB8AC3E}">
        <p14:creationId xmlns:p14="http://schemas.microsoft.com/office/powerpoint/2010/main" val="9082485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8FA32285-B40C-48A7-BB78-D85E83A89519}" type="datetimeFigureOut">
              <a:rPr lang="en-US" smtClean="0"/>
              <a:t>10/17/2014</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25333F18-24B6-433F-A44D-BFE2BBE70218}" type="slidenum">
              <a:rPr lang="en-US" smtClean="0"/>
              <a:t>‹#›</a:t>
            </a:fld>
            <a:endParaRPr lang="en-US" dirty="0"/>
          </a:p>
        </p:txBody>
      </p:sp>
    </p:spTree>
    <p:extLst>
      <p:ext uri="{BB962C8B-B14F-4D97-AF65-F5344CB8AC3E}">
        <p14:creationId xmlns:p14="http://schemas.microsoft.com/office/powerpoint/2010/main" val="1520162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3" name="Picture 12"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8FA32285-B40C-48A7-BB78-D85E83A89519}" type="datetimeFigureOut">
              <a:rPr lang="en-US" smtClean="0"/>
              <a:t>10/17/2014</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25333F18-24B6-433F-A44D-BFE2BBE70218}" type="slidenum">
              <a:rPr lang="en-US" smtClean="0"/>
              <a:t>‹#›</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488287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8FA32285-B40C-48A7-BB78-D85E83A89519}" type="datetimeFigureOut">
              <a:rPr lang="en-US" smtClean="0"/>
              <a:t>10/17/2014</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25333F18-24B6-433F-A44D-BFE2BBE70218}" type="slidenum">
              <a:rPr lang="en-US" smtClean="0"/>
              <a:t>‹#›</a:t>
            </a:fld>
            <a:endParaRPr lang="en-US" dirty="0"/>
          </a:p>
        </p:txBody>
      </p:sp>
    </p:spTree>
    <p:extLst>
      <p:ext uri="{BB962C8B-B14F-4D97-AF65-F5344CB8AC3E}">
        <p14:creationId xmlns:p14="http://schemas.microsoft.com/office/powerpoint/2010/main" val="37101355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8FA32285-B40C-48A7-BB78-D85E83A89519}" type="datetimeFigureOut">
              <a:rPr lang="en-US" smtClean="0"/>
              <a:t>10/17/2014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5333F18-24B6-433F-A44D-BFE2BBE70218}" type="slidenum">
              <a:rPr lang="en-US" smtClean="0"/>
              <a:t>‹#›</a:t>
            </a:fld>
            <a:endParaRPr lang="en-US" dirty="0"/>
          </a:p>
        </p:txBody>
      </p:sp>
    </p:spTree>
    <p:extLst>
      <p:ext uri="{BB962C8B-B14F-4D97-AF65-F5344CB8AC3E}">
        <p14:creationId xmlns:p14="http://schemas.microsoft.com/office/powerpoint/2010/main" val="29885186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8FA32285-B40C-48A7-BB78-D85E83A89519}" type="datetimeFigureOut">
              <a:rPr lang="en-US" smtClean="0"/>
              <a:t>10/17/2014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5333F18-24B6-433F-A44D-BFE2BBE70218}" type="slidenum">
              <a:rPr lang="en-US" smtClean="0"/>
              <a:t>‹#›</a:t>
            </a:fld>
            <a:endParaRPr lang="en-US" dirty="0"/>
          </a:p>
        </p:txBody>
      </p:sp>
    </p:spTree>
    <p:extLst>
      <p:ext uri="{BB962C8B-B14F-4D97-AF65-F5344CB8AC3E}">
        <p14:creationId xmlns:p14="http://schemas.microsoft.com/office/powerpoint/2010/main" val="39281109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FA32285-B40C-48A7-BB78-D85E83A89519}" type="datetimeFigureOut">
              <a:rPr lang="en-US" smtClean="0"/>
              <a:t>10/17/2014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5333F18-24B6-433F-A44D-BFE2BBE70218}" type="slidenum">
              <a:rPr lang="en-US" smtClean="0"/>
              <a:t>‹#›</a:t>
            </a:fld>
            <a:endParaRPr lang="en-US" dirty="0"/>
          </a:p>
        </p:txBody>
      </p:sp>
    </p:spTree>
    <p:extLst>
      <p:ext uri="{BB962C8B-B14F-4D97-AF65-F5344CB8AC3E}">
        <p14:creationId xmlns:p14="http://schemas.microsoft.com/office/powerpoint/2010/main" val="20357486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8FA32285-B40C-48A7-BB78-D85E83A89519}" type="datetimeFigureOut">
              <a:rPr lang="en-US" smtClean="0"/>
              <a:t>10/17/2014</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25333F18-24B6-433F-A44D-BFE2BBE70218}" type="slidenum">
              <a:rPr lang="en-US" smtClean="0"/>
              <a:t>‹#›</a:t>
            </a:fld>
            <a:endParaRPr lang="en-US" dirty="0"/>
          </a:p>
        </p:txBody>
      </p:sp>
    </p:spTree>
    <p:extLst>
      <p:ext uri="{BB962C8B-B14F-4D97-AF65-F5344CB8AC3E}">
        <p14:creationId xmlns:p14="http://schemas.microsoft.com/office/powerpoint/2010/main" val="14506295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FA32285-B40C-48A7-BB78-D85E83A89519}" type="datetimeFigureOut">
              <a:rPr lang="en-US" smtClean="0"/>
              <a:t>10/17/2014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5333F18-24B6-433F-A44D-BFE2BBE70218}" type="slidenum">
              <a:rPr lang="en-US" smtClean="0"/>
              <a:t>‹#›</a:t>
            </a:fld>
            <a:endParaRPr lang="en-US" dirty="0"/>
          </a:p>
        </p:txBody>
      </p:sp>
    </p:spTree>
    <p:extLst>
      <p:ext uri="{BB962C8B-B14F-4D97-AF65-F5344CB8AC3E}">
        <p14:creationId xmlns:p14="http://schemas.microsoft.com/office/powerpoint/2010/main" val="10739466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8FA32285-B40C-48A7-BB78-D85E83A89519}" type="datetimeFigureOut">
              <a:rPr lang="en-US" smtClean="0"/>
              <a:t>10/17/2014</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25333F18-24B6-433F-A44D-BFE2BBE70218}" type="slidenum">
              <a:rPr lang="en-US" smtClean="0"/>
              <a:t>‹#›</a:t>
            </a:fld>
            <a:endParaRPr lang="en-US" dirty="0"/>
          </a:p>
        </p:txBody>
      </p:sp>
    </p:spTree>
    <p:extLst>
      <p:ext uri="{BB962C8B-B14F-4D97-AF65-F5344CB8AC3E}">
        <p14:creationId xmlns:p14="http://schemas.microsoft.com/office/powerpoint/2010/main" val="31198895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FA32285-B40C-48A7-BB78-D85E83A89519}" type="datetimeFigureOut">
              <a:rPr lang="en-US" smtClean="0"/>
              <a:t>10/17/2014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5333F18-24B6-433F-A44D-BFE2BBE70218}" type="slidenum">
              <a:rPr lang="en-US" smtClean="0"/>
              <a:t>‹#›</a:t>
            </a:fld>
            <a:endParaRPr lang="en-US" dirty="0"/>
          </a:p>
        </p:txBody>
      </p:sp>
    </p:spTree>
    <p:extLst>
      <p:ext uri="{BB962C8B-B14F-4D97-AF65-F5344CB8AC3E}">
        <p14:creationId xmlns:p14="http://schemas.microsoft.com/office/powerpoint/2010/main" val="8275646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FA32285-B40C-48A7-BB78-D85E83A89519}" type="datetimeFigureOut">
              <a:rPr lang="en-US" smtClean="0"/>
              <a:t>10/17/2014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5333F18-24B6-433F-A44D-BFE2BBE70218}" type="slidenum">
              <a:rPr lang="en-US" smtClean="0"/>
              <a:t>‹#›</a:t>
            </a:fld>
            <a:endParaRPr lang="en-US" dirty="0"/>
          </a:p>
        </p:txBody>
      </p:sp>
    </p:spTree>
    <p:extLst>
      <p:ext uri="{BB962C8B-B14F-4D97-AF65-F5344CB8AC3E}">
        <p14:creationId xmlns:p14="http://schemas.microsoft.com/office/powerpoint/2010/main" val="20368538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FA32285-B40C-48A7-BB78-D85E83A89519}" type="datetimeFigureOut">
              <a:rPr lang="en-US" smtClean="0"/>
              <a:t>10/17/2014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5333F18-24B6-433F-A44D-BFE2BBE70218}" type="slidenum">
              <a:rPr lang="en-US" smtClean="0"/>
              <a:t>‹#›</a:t>
            </a:fld>
            <a:endParaRPr lang="en-US" dirty="0"/>
          </a:p>
        </p:txBody>
      </p:sp>
    </p:spTree>
    <p:extLst>
      <p:ext uri="{BB962C8B-B14F-4D97-AF65-F5344CB8AC3E}">
        <p14:creationId xmlns:p14="http://schemas.microsoft.com/office/powerpoint/2010/main" val="21940295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A32285-B40C-48A7-BB78-D85E83A89519}" type="datetimeFigureOut">
              <a:rPr lang="en-US" smtClean="0"/>
              <a:t>10/17/2014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5333F18-24B6-433F-A44D-BFE2BBE70218}" type="slidenum">
              <a:rPr lang="en-US" smtClean="0"/>
              <a:t>‹#›</a:t>
            </a:fld>
            <a:endParaRPr lang="en-US" dirty="0"/>
          </a:p>
        </p:txBody>
      </p:sp>
    </p:spTree>
    <p:extLst>
      <p:ext uri="{BB962C8B-B14F-4D97-AF65-F5344CB8AC3E}">
        <p14:creationId xmlns:p14="http://schemas.microsoft.com/office/powerpoint/2010/main" val="7649090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smtClean="0"/>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A32285-B40C-48A7-BB78-D85E83A89519}" type="datetimeFigureOut">
              <a:rPr lang="en-US" smtClean="0"/>
              <a:t>10/17/2014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5333F18-24B6-433F-A44D-BFE2BBE70218}" type="slidenum">
              <a:rPr lang="en-US" smtClean="0"/>
              <a:t>‹#›</a:t>
            </a:fld>
            <a:endParaRPr lang="en-US" dirty="0"/>
          </a:p>
        </p:txBody>
      </p:sp>
    </p:spTree>
    <p:extLst>
      <p:ext uri="{BB962C8B-B14F-4D97-AF65-F5344CB8AC3E}">
        <p14:creationId xmlns:p14="http://schemas.microsoft.com/office/powerpoint/2010/main" val="31850278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A32285-B40C-48A7-BB78-D85E83A89519}" type="datetimeFigureOut">
              <a:rPr lang="en-US" smtClean="0"/>
              <a:t>10/17/2014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5333F18-24B6-433F-A44D-BFE2BBE70218}" type="slidenum">
              <a:rPr lang="en-US" smtClean="0"/>
              <a:t>‹#›</a:t>
            </a:fld>
            <a:endParaRPr lang="en-US" dirty="0"/>
          </a:p>
        </p:txBody>
      </p:sp>
    </p:spTree>
    <p:extLst>
      <p:ext uri="{BB962C8B-B14F-4D97-AF65-F5344CB8AC3E}">
        <p14:creationId xmlns:p14="http://schemas.microsoft.com/office/powerpoint/2010/main" val="1559643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8FA32285-B40C-48A7-BB78-D85E83A89519}" type="datetimeFigureOut">
              <a:rPr lang="en-US" smtClean="0"/>
              <a:t>10/17/2014</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25333F18-24B6-433F-A44D-BFE2BBE70218}" type="slidenum">
              <a:rPr lang="en-US" smtClean="0"/>
              <a:t>‹#›</a:t>
            </a:fld>
            <a:endParaRPr lang="en-US" dirty="0"/>
          </a:p>
        </p:txBody>
      </p:sp>
    </p:spTree>
    <p:extLst>
      <p:ext uri="{BB962C8B-B14F-4D97-AF65-F5344CB8AC3E}">
        <p14:creationId xmlns:p14="http://schemas.microsoft.com/office/powerpoint/2010/main" val="2272634475"/>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video" Target="https://www.youtube.com/embed/k2LWXXS3eu0"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80533" y="1122363"/>
            <a:ext cx="10718800" cy="2387600"/>
          </a:xfrm>
        </p:spPr>
        <p:txBody>
          <a:bodyPr/>
          <a:lstStyle/>
          <a:p>
            <a:r>
              <a:rPr lang="en-US" dirty="0" smtClean="0"/>
              <a:t>Problem Oriented Medical Record</a:t>
            </a:r>
            <a:endParaRPr lang="en-US" dirty="0"/>
          </a:p>
        </p:txBody>
      </p:sp>
      <p:sp>
        <p:nvSpPr>
          <p:cNvPr id="3" name="Subtitle 2"/>
          <p:cNvSpPr>
            <a:spLocks noGrp="1"/>
          </p:cNvSpPr>
          <p:nvPr>
            <p:ph type="subTitle" idx="1"/>
          </p:nvPr>
        </p:nvSpPr>
        <p:spPr/>
        <p:txBody>
          <a:bodyPr/>
          <a:lstStyle/>
          <a:p>
            <a:r>
              <a:rPr lang="en-US" dirty="0" smtClean="0"/>
              <a:t>Transcript</a:t>
            </a:r>
            <a:endParaRPr lang="en-US" dirty="0"/>
          </a:p>
        </p:txBody>
      </p:sp>
    </p:spTree>
    <p:extLst>
      <p:ext uri="{BB962C8B-B14F-4D97-AF65-F5344CB8AC3E}">
        <p14:creationId xmlns:p14="http://schemas.microsoft.com/office/powerpoint/2010/main" val="21545215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All Information	</a:t>
            </a:r>
            <a:endParaRPr lang="en-US" dirty="0"/>
          </a:p>
        </p:txBody>
      </p:sp>
      <p:sp>
        <p:nvSpPr>
          <p:cNvPr id="3" name="Content Placeholder 2"/>
          <p:cNvSpPr>
            <a:spLocks noGrp="1"/>
          </p:cNvSpPr>
          <p:nvPr>
            <p:ph idx="1"/>
          </p:nvPr>
        </p:nvSpPr>
        <p:spPr/>
        <p:txBody>
          <a:bodyPr>
            <a:normAutofit/>
          </a:bodyPr>
          <a:lstStyle/>
          <a:p>
            <a:pPr marL="0" indent="0" algn="ctr">
              <a:buNone/>
            </a:pPr>
            <a:endParaRPr lang="en-US" sz="3200" dirty="0" smtClean="0"/>
          </a:p>
          <a:p>
            <a:pPr marL="0" indent="0" algn="ctr">
              <a:buNone/>
            </a:pPr>
            <a:r>
              <a:rPr lang="en-US" sz="3200" dirty="0" smtClean="0"/>
              <a:t>The </a:t>
            </a:r>
            <a:r>
              <a:rPr lang="en-US" sz="3200" dirty="0"/>
              <a:t>data base of information consists of everything available. This could include interviews with the patient, family or others, a health assessment, a physical examination of the patient, and/or various laboratory and other radiological tests.</a:t>
            </a:r>
            <a:endParaRPr lang="en-US" sz="3200" dirty="0"/>
          </a:p>
        </p:txBody>
      </p:sp>
    </p:spTree>
    <p:extLst>
      <p:ext uri="{BB962C8B-B14F-4D97-AF65-F5344CB8AC3E}">
        <p14:creationId xmlns:p14="http://schemas.microsoft.com/office/powerpoint/2010/main" val="18596190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Complete</a:t>
            </a:r>
            <a:endParaRPr lang="en-US" dirty="0"/>
          </a:p>
        </p:txBody>
      </p:sp>
      <p:sp>
        <p:nvSpPr>
          <p:cNvPr id="3" name="Content Placeholder 2"/>
          <p:cNvSpPr>
            <a:spLocks noGrp="1"/>
          </p:cNvSpPr>
          <p:nvPr>
            <p:ph idx="1"/>
          </p:nvPr>
        </p:nvSpPr>
        <p:spPr/>
        <p:txBody>
          <a:bodyPr>
            <a:normAutofit/>
          </a:bodyPr>
          <a:lstStyle/>
          <a:p>
            <a:pPr marL="0" indent="0" algn="ctr">
              <a:buNone/>
            </a:pPr>
            <a:endParaRPr lang="en-US" sz="2800" dirty="0"/>
          </a:p>
          <a:p>
            <a:pPr marL="0" indent="0" algn="ctr">
              <a:buNone/>
            </a:pPr>
            <a:r>
              <a:rPr lang="en-US" sz="2800" dirty="0" smtClean="0"/>
              <a:t>It </a:t>
            </a:r>
            <a:r>
              <a:rPr lang="en-US" sz="2800" dirty="0" smtClean="0"/>
              <a:t>is recommended that the data base be as complete as possible</a:t>
            </a:r>
            <a:r>
              <a:rPr lang="en-US" sz="2800" dirty="0" smtClean="0"/>
              <a:t>, and should be </a:t>
            </a:r>
            <a:r>
              <a:rPr lang="en-US" sz="2800" dirty="0" smtClean="0"/>
              <a:t>limited only by potential hazard, pain or discomfort to the patient, or excessive assumed expense of the diagnostic procedure.</a:t>
            </a:r>
            <a:endParaRPr lang="en-US" sz="2800" dirty="0"/>
          </a:p>
        </p:txBody>
      </p:sp>
    </p:spTree>
    <p:extLst>
      <p:ext uri="{BB962C8B-B14F-4D97-AF65-F5344CB8AC3E}">
        <p14:creationId xmlns:p14="http://schemas.microsoft.com/office/powerpoint/2010/main" val="18260973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498600" y="2209805"/>
            <a:ext cx="9448800" cy="1825096"/>
          </a:xfrm>
        </p:spPr>
        <p:txBody>
          <a:bodyPr>
            <a:noAutofit/>
          </a:bodyPr>
          <a:lstStyle/>
          <a:p>
            <a:pPr algn="ctr"/>
            <a:r>
              <a:rPr lang="en-US" sz="4400" dirty="0"/>
              <a:t>The Database in POMR format includes completing an INTERVIEW</a:t>
            </a:r>
          </a:p>
        </p:txBody>
      </p:sp>
    </p:spTree>
    <p:extLst>
      <p:ext uri="{BB962C8B-B14F-4D97-AF65-F5344CB8AC3E}">
        <p14:creationId xmlns:p14="http://schemas.microsoft.com/office/powerpoint/2010/main" val="8524033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a:t>
            </a:r>
            <a:endParaRPr lang="en-US" dirty="0"/>
          </a:p>
        </p:txBody>
      </p:sp>
      <p:sp>
        <p:nvSpPr>
          <p:cNvPr id="3" name="Content Placeholder 2"/>
          <p:cNvSpPr>
            <a:spLocks noGrp="1"/>
          </p:cNvSpPr>
          <p:nvPr>
            <p:ph idx="1"/>
          </p:nvPr>
        </p:nvSpPr>
        <p:spPr/>
        <p:txBody>
          <a:bodyPr>
            <a:normAutofit/>
          </a:bodyPr>
          <a:lstStyle/>
          <a:p>
            <a:pPr marL="0" indent="0" algn="ctr">
              <a:buNone/>
            </a:pPr>
            <a:endParaRPr lang="en-US" sz="2800" dirty="0" smtClean="0"/>
          </a:p>
          <a:p>
            <a:pPr marL="0" indent="0" algn="ctr">
              <a:buNone/>
            </a:pPr>
            <a:endParaRPr lang="en-US" sz="2800" dirty="0"/>
          </a:p>
          <a:p>
            <a:pPr marL="0" indent="0" algn="ctr">
              <a:buNone/>
            </a:pPr>
            <a:r>
              <a:rPr lang="en-US" sz="2800" dirty="0" smtClean="0"/>
              <a:t>The </a:t>
            </a:r>
            <a:r>
              <a:rPr lang="en-US" sz="2800" dirty="0" smtClean="0"/>
              <a:t>interview, augmented by prior records, provides the patient’s history, including the reason for contact.</a:t>
            </a:r>
            <a:endParaRPr lang="en-US" sz="2800" dirty="0"/>
          </a:p>
        </p:txBody>
      </p:sp>
    </p:spTree>
    <p:extLst>
      <p:ext uri="{BB962C8B-B14F-4D97-AF65-F5344CB8AC3E}">
        <p14:creationId xmlns:p14="http://schemas.microsoft.com/office/powerpoint/2010/main" val="231015408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Description </a:t>
            </a:r>
            <a:r>
              <a:rPr lang="en-US" dirty="0" smtClean="0"/>
              <a:t/>
            </a:r>
            <a:br>
              <a:rPr lang="en-US" dirty="0" smtClean="0"/>
            </a:br>
            <a:r>
              <a:rPr lang="en-US" sz="3200" dirty="0" smtClean="0"/>
              <a:t>(</a:t>
            </a:r>
            <a:r>
              <a:rPr lang="en-US" sz="3200" dirty="0" smtClean="0"/>
              <a:t>and more history)</a:t>
            </a:r>
            <a:endParaRPr lang="en-US" sz="3200"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smtClean="0"/>
          </a:p>
          <a:p>
            <a:pPr marL="0" indent="0" algn="ctr">
              <a:buNone/>
            </a:pPr>
            <a:r>
              <a:rPr lang="en-US" sz="2400" dirty="0" smtClean="0"/>
              <a:t>The </a:t>
            </a:r>
            <a:r>
              <a:rPr lang="en-US" sz="2400" dirty="0" smtClean="0"/>
              <a:t>interview also should include an identifying statement that is a descriptive profile of the person; a family illness history, a history of the current illness; a history of past illness; an account of the patient’s current health practices; and a review of systems.</a:t>
            </a:r>
            <a:endParaRPr lang="en-US" sz="2400" dirty="0"/>
          </a:p>
        </p:txBody>
      </p:sp>
    </p:spTree>
    <p:extLst>
      <p:ext uri="{BB962C8B-B14F-4D97-AF65-F5344CB8AC3E}">
        <p14:creationId xmlns:p14="http://schemas.microsoft.com/office/powerpoint/2010/main" val="2625766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485900" y="1955805"/>
            <a:ext cx="9448800" cy="1825096"/>
          </a:xfrm>
        </p:spPr>
        <p:txBody>
          <a:bodyPr>
            <a:noAutofit/>
          </a:bodyPr>
          <a:lstStyle/>
          <a:p>
            <a:pPr algn="ctr"/>
            <a:r>
              <a:rPr lang="en-US" sz="4400" dirty="0"/>
              <a:t>The database in the POMR format includes completing a Physical Examination</a:t>
            </a:r>
          </a:p>
        </p:txBody>
      </p:sp>
    </p:spTree>
    <p:extLst>
      <p:ext uri="{BB962C8B-B14F-4D97-AF65-F5344CB8AC3E}">
        <p14:creationId xmlns:p14="http://schemas.microsoft.com/office/powerpoint/2010/main" val="20565290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Physical Examination</a:t>
            </a:r>
            <a:endParaRPr lang="en-US" dirty="0"/>
          </a:p>
        </p:txBody>
      </p:sp>
      <p:sp>
        <p:nvSpPr>
          <p:cNvPr id="3" name="Content Placeholder 2"/>
          <p:cNvSpPr>
            <a:spLocks noGrp="1"/>
          </p:cNvSpPr>
          <p:nvPr>
            <p:ph idx="1"/>
          </p:nvPr>
        </p:nvSpPr>
        <p:spPr/>
        <p:txBody>
          <a:bodyPr/>
          <a:lstStyle/>
          <a:p>
            <a:pPr marL="0" indent="0" algn="ctr">
              <a:buNone/>
            </a:pPr>
            <a:endParaRPr lang="en-US" dirty="0"/>
          </a:p>
          <a:p>
            <a:pPr marL="0" indent="0" algn="ctr">
              <a:buNone/>
            </a:pPr>
            <a:endParaRPr lang="en-US" dirty="0" smtClean="0"/>
          </a:p>
          <a:p>
            <a:pPr marL="0" indent="0" algn="ctr">
              <a:buNone/>
            </a:pPr>
            <a:r>
              <a:rPr lang="en-US" sz="2800" dirty="0" smtClean="0"/>
              <a:t>The </a:t>
            </a:r>
            <a:r>
              <a:rPr lang="en-US" sz="2800" dirty="0" smtClean="0"/>
              <a:t>physical examination or health assessment makes up </a:t>
            </a:r>
            <a:r>
              <a:rPr lang="en-US" sz="2800" dirty="0" smtClean="0"/>
              <a:t>a major part of the information in the database.</a:t>
            </a:r>
            <a:endParaRPr lang="en-US" sz="2800" dirty="0"/>
          </a:p>
        </p:txBody>
      </p:sp>
    </p:spTree>
    <p:extLst>
      <p:ext uri="{BB962C8B-B14F-4D97-AF65-F5344CB8AC3E}">
        <p14:creationId xmlns:p14="http://schemas.microsoft.com/office/powerpoint/2010/main" val="3034509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Extent</a:t>
            </a:r>
            <a:endParaRPr lang="en-US" dirty="0"/>
          </a:p>
        </p:txBody>
      </p:sp>
      <p:sp>
        <p:nvSpPr>
          <p:cNvPr id="3" name="Content Placeholder 2"/>
          <p:cNvSpPr>
            <a:spLocks noGrp="1"/>
          </p:cNvSpPr>
          <p:nvPr>
            <p:ph idx="1"/>
          </p:nvPr>
        </p:nvSpPr>
        <p:spPr/>
        <p:txBody>
          <a:bodyPr>
            <a:normAutofit/>
          </a:bodyPr>
          <a:lstStyle/>
          <a:p>
            <a:pPr marL="0" indent="0" algn="ctr">
              <a:buNone/>
            </a:pPr>
            <a:endParaRPr lang="en-US" sz="2400" dirty="0" smtClean="0"/>
          </a:p>
          <a:p>
            <a:pPr marL="0" indent="0" algn="ctr">
              <a:buNone/>
            </a:pPr>
            <a:endParaRPr lang="en-US" sz="2400" dirty="0"/>
          </a:p>
          <a:p>
            <a:pPr marL="0" indent="0" algn="ctr">
              <a:buNone/>
            </a:pPr>
            <a:r>
              <a:rPr lang="en-US" sz="2400" dirty="0" smtClean="0"/>
              <a:t>The </a:t>
            </a:r>
            <a:r>
              <a:rPr lang="en-US" sz="2400" dirty="0" smtClean="0"/>
              <a:t>extent and depth of the examination vary from setting to setting and depend on the services offered and the condition of the patient.</a:t>
            </a:r>
            <a:endParaRPr lang="en-US" sz="2400" dirty="0"/>
          </a:p>
        </p:txBody>
      </p:sp>
    </p:spTree>
    <p:extLst>
      <p:ext uri="{BB962C8B-B14F-4D97-AF65-F5344CB8AC3E}">
        <p14:creationId xmlns:p14="http://schemas.microsoft.com/office/powerpoint/2010/main" val="133155600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Autofit/>
          </a:bodyPr>
          <a:lstStyle/>
          <a:p>
            <a:pPr algn="ctr"/>
            <a:r>
              <a:rPr lang="en-US" sz="7200" dirty="0" smtClean="0"/>
              <a:t>PART 2</a:t>
            </a:r>
            <a:endParaRPr lang="en-US" sz="7200" dirty="0"/>
          </a:p>
        </p:txBody>
      </p:sp>
      <p:sp>
        <p:nvSpPr>
          <p:cNvPr id="5" name="Subtitle 4"/>
          <p:cNvSpPr>
            <a:spLocks noGrp="1"/>
          </p:cNvSpPr>
          <p:nvPr>
            <p:ph type="subTitle" idx="1"/>
          </p:nvPr>
        </p:nvSpPr>
        <p:spPr/>
        <p:txBody>
          <a:bodyPr>
            <a:normAutofit fontScale="92500" lnSpcReduction="10000"/>
          </a:bodyPr>
          <a:lstStyle/>
          <a:p>
            <a:pPr algn="ctr"/>
            <a:r>
              <a:rPr lang="en-US" sz="2400" dirty="0" smtClean="0"/>
              <a:t>The </a:t>
            </a:r>
            <a:r>
              <a:rPr lang="en-US" sz="2400" dirty="0"/>
              <a:t>POMR format includes developing a Master Problem </a:t>
            </a:r>
            <a:r>
              <a:rPr lang="en-US" sz="2400" dirty="0" smtClean="0"/>
              <a:t>List</a:t>
            </a:r>
          </a:p>
          <a:p>
            <a:pPr algn="ctr"/>
            <a:r>
              <a:rPr lang="en-US" sz="1600" dirty="0"/>
              <a:t>(</a:t>
            </a:r>
            <a:r>
              <a:rPr lang="en-US" sz="1600" dirty="0" smtClean="0"/>
              <a:t>Not a “master problem.”)</a:t>
            </a:r>
            <a:endParaRPr lang="en-US" sz="1600" dirty="0"/>
          </a:p>
        </p:txBody>
      </p:sp>
    </p:spTree>
    <p:extLst>
      <p:ext uri="{BB962C8B-B14F-4D97-AF65-F5344CB8AC3E}">
        <p14:creationId xmlns:p14="http://schemas.microsoft.com/office/powerpoint/2010/main" val="26976652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Formulation</a:t>
            </a:r>
            <a:endParaRPr lang="en-US" dirty="0"/>
          </a:p>
        </p:txBody>
      </p:sp>
      <p:sp>
        <p:nvSpPr>
          <p:cNvPr id="3" name="Content Placeholder 2"/>
          <p:cNvSpPr>
            <a:spLocks noGrp="1"/>
          </p:cNvSpPr>
          <p:nvPr>
            <p:ph idx="1"/>
          </p:nvPr>
        </p:nvSpPr>
        <p:spPr/>
        <p:txBody>
          <a:bodyPr>
            <a:normAutofit/>
          </a:bodyPr>
          <a:lstStyle/>
          <a:p>
            <a:pPr marL="0" indent="0">
              <a:buNone/>
            </a:pPr>
            <a:endParaRPr lang="en-US" sz="2400" dirty="0" smtClean="0"/>
          </a:p>
          <a:p>
            <a:pPr marL="0" indent="0">
              <a:buNone/>
            </a:pPr>
            <a:endParaRPr lang="en-US" sz="2400" dirty="0"/>
          </a:p>
          <a:p>
            <a:pPr marL="0" indent="0" algn="ctr">
              <a:buNone/>
            </a:pPr>
            <a:r>
              <a:rPr lang="en-US" sz="2400" dirty="0" smtClean="0"/>
              <a:t>The </a:t>
            </a:r>
            <a:r>
              <a:rPr lang="en-US" sz="2400" dirty="0"/>
              <a:t>problem list is obtained from the baseline data and will be used to construct a care plan.</a:t>
            </a:r>
            <a:endParaRPr lang="en-US" sz="2400" dirty="0"/>
          </a:p>
        </p:txBody>
      </p:sp>
    </p:spTree>
    <p:extLst>
      <p:ext uri="{BB962C8B-B14F-4D97-AF65-F5344CB8AC3E}">
        <p14:creationId xmlns:p14="http://schemas.microsoft.com/office/powerpoint/2010/main" val="862218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98500" y="1968500"/>
            <a:ext cx="10820400" cy="4783585"/>
          </a:xfrm>
        </p:spPr>
        <p:txBody>
          <a:bodyPr/>
          <a:lstStyle/>
          <a:p>
            <a:pPr marL="0" indent="0" algn="ctr">
              <a:buNone/>
            </a:pPr>
            <a:r>
              <a:rPr lang="en-US" dirty="0"/>
              <a:t>Medical records are kept for every patient who steps through the door of a health care facility and who sees a health care provider</a:t>
            </a:r>
            <a:r>
              <a:rPr lang="en-US" dirty="0" smtClean="0"/>
              <a:t>.</a:t>
            </a:r>
          </a:p>
          <a:p>
            <a:pPr marL="0" indent="0" algn="ctr">
              <a:buNone/>
            </a:pPr>
            <a:endParaRPr lang="en-US" dirty="0"/>
          </a:p>
          <a:p>
            <a:pPr marL="0" indent="0" algn="ctr">
              <a:buNone/>
            </a:pPr>
            <a:r>
              <a:rPr lang="en-US" dirty="0" smtClean="0"/>
              <a:t>Every </a:t>
            </a:r>
            <a:r>
              <a:rPr lang="en-US" dirty="0"/>
              <a:t>medical record provides evidence of the quality of patient care given</a:t>
            </a:r>
            <a:r>
              <a:rPr lang="en-US" dirty="0" smtClean="0"/>
              <a:t>.</a:t>
            </a:r>
          </a:p>
          <a:p>
            <a:pPr marL="0" indent="0" algn="ctr">
              <a:buNone/>
            </a:pPr>
            <a:endParaRPr lang="en-US" dirty="0" smtClean="0"/>
          </a:p>
          <a:p>
            <a:pPr marL="0" indent="0" algn="ctr">
              <a:buNone/>
            </a:pPr>
            <a:r>
              <a:rPr lang="en-US" dirty="0" smtClean="0"/>
              <a:t>However,</a:t>
            </a:r>
          </a:p>
          <a:p>
            <a:pPr marL="0" indent="0" algn="ctr">
              <a:buNone/>
            </a:pPr>
            <a:r>
              <a:rPr lang="en-US" dirty="0" smtClean="0"/>
              <a:t>Not </a:t>
            </a:r>
            <a:r>
              <a:rPr lang="en-US" dirty="0"/>
              <a:t>all records are alike, but there are some standard formats</a:t>
            </a:r>
            <a:r>
              <a:rPr lang="en-US" dirty="0" smtClean="0"/>
              <a:t>.</a:t>
            </a:r>
          </a:p>
          <a:p>
            <a:pPr marL="0" indent="0" algn="ctr">
              <a:buNone/>
            </a:pPr>
            <a:endParaRPr lang="en-US" dirty="0" smtClean="0"/>
          </a:p>
          <a:p>
            <a:pPr marL="0" indent="0" algn="ctr">
              <a:buNone/>
            </a:pPr>
            <a:r>
              <a:rPr lang="en-US" dirty="0" smtClean="0"/>
              <a:t>This </a:t>
            </a:r>
            <a:r>
              <a:rPr lang="en-US" dirty="0"/>
              <a:t>presentation is about one of those formats.</a:t>
            </a:r>
          </a:p>
        </p:txBody>
      </p:sp>
    </p:spTree>
    <p:extLst>
      <p:ext uri="{BB962C8B-B14F-4D97-AF65-F5344CB8AC3E}">
        <p14:creationId xmlns:p14="http://schemas.microsoft.com/office/powerpoint/2010/main" val="265266171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Identification</a:t>
            </a:r>
            <a:endParaRPr lang="en-US" dirty="0"/>
          </a:p>
        </p:txBody>
      </p:sp>
      <p:sp>
        <p:nvSpPr>
          <p:cNvPr id="3" name="Content Placeholder 2"/>
          <p:cNvSpPr>
            <a:spLocks noGrp="1"/>
          </p:cNvSpPr>
          <p:nvPr>
            <p:ph idx="1"/>
          </p:nvPr>
        </p:nvSpPr>
        <p:spPr/>
        <p:txBody>
          <a:bodyPr/>
          <a:lstStyle/>
          <a:p>
            <a:pPr marL="0" indent="0" algn="ctr">
              <a:buNone/>
            </a:pPr>
            <a:endParaRPr lang="en-US" dirty="0" smtClean="0"/>
          </a:p>
          <a:p>
            <a:pPr marL="0" indent="0" algn="ctr">
              <a:buNone/>
            </a:pPr>
            <a:endParaRPr lang="en-US" dirty="0" smtClean="0"/>
          </a:p>
          <a:p>
            <a:pPr marL="0" indent="0" algn="ctr">
              <a:buNone/>
            </a:pPr>
            <a:r>
              <a:rPr lang="en-US" sz="2400" dirty="0" smtClean="0"/>
              <a:t>Each </a:t>
            </a:r>
            <a:r>
              <a:rPr lang="en-US" sz="2400" dirty="0"/>
              <a:t>problem/symptom that a patient reports and identifies represents a conclusion or decision resulting from examination, investigation, and analysis of the data base.</a:t>
            </a:r>
            <a:endParaRPr lang="en-US" sz="2400" dirty="0"/>
          </a:p>
        </p:txBody>
      </p:sp>
    </p:spTree>
    <p:extLst>
      <p:ext uri="{BB962C8B-B14F-4D97-AF65-F5344CB8AC3E}">
        <p14:creationId xmlns:p14="http://schemas.microsoft.com/office/powerpoint/2010/main" val="220257881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a:t>
            </a:r>
            <a:endParaRPr lang="en-US" dirty="0"/>
          </a:p>
        </p:txBody>
      </p:sp>
      <p:sp>
        <p:nvSpPr>
          <p:cNvPr id="3" name="Content Placeholder 2"/>
          <p:cNvSpPr>
            <a:spLocks noGrp="1"/>
          </p:cNvSpPr>
          <p:nvPr>
            <p:ph idx="1"/>
          </p:nvPr>
        </p:nvSpPr>
        <p:spPr/>
        <p:txBody>
          <a:bodyPr>
            <a:normAutofit/>
          </a:bodyPr>
          <a:lstStyle/>
          <a:p>
            <a:pPr marL="0" indent="0" algn="ctr">
              <a:buNone/>
            </a:pPr>
            <a:endParaRPr lang="en-US" sz="2400" dirty="0" smtClean="0"/>
          </a:p>
          <a:p>
            <a:pPr marL="0" indent="0" algn="ctr">
              <a:buNone/>
            </a:pPr>
            <a:endParaRPr lang="en-US" sz="2400" dirty="0"/>
          </a:p>
          <a:p>
            <a:pPr marL="0" indent="0" algn="ctr">
              <a:buNone/>
            </a:pPr>
            <a:r>
              <a:rPr lang="en-US" sz="2400" dirty="0" smtClean="0"/>
              <a:t>A </a:t>
            </a:r>
            <a:r>
              <a:rPr lang="en-US" sz="2400" dirty="0"/>
              <a:t>problem is defined as anything that causes concern to the patient or to the caregiver, including physical abnormalities, psychological disturbance, and socioeconomic problems.</a:t>
            </a:r>
            <a:endParaRPr lang="en-US" sz="2400" dirty="0"/>
          </a:p>
        </p:txBody>
      </p:sp>
    </p:spTree>
    <p:extLst>
      <p:ext uri="{BB962C8B-B14F-4D97-AF65-F5344CB8AC3E}">
        <p14:creationId xmlns:p14="http://schemas.microsoft.com/office/powerpoint/2010/main" val="50987549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Includes</a:t>
            </a:r>
            <a:endParaRPr lang="en-US" dirty="0"/>
          </a:p>
        </p:txBody>
      </p:sp>
      <p:sp>
        <p:nvSpPr>
          <p:cNvPr id="3" name="Content Placeholder 2"/>
          <p:cNvSpPr>
            <a:spLocks noGrp="1"/>
          </p:cNvSpPr>
          <p:nvPr>
            <p:ph idx="1"/>
          </p:nvPr>
        </p:nvSpPr>
        <p:spPr/>
        <p:txBody>
          <a:bodyPr/>
          <a:lstStyle/>
          <a:p>
            <a:pPr marL="0" indent="0" algn="ctr">
              <a:buNone/>
            </a:pPr>
            <a:endParaRPr lang="en-US" dirty="0" smtClean="0"/>
          </a:p>
          <a:p>
            <a:pPr marL="0" indent="0" algn="ctr">
              <a:buNone/>
            </a:pPr>
            <a:endParaRPr lang="en-US" sz="2800" dirty="0" smtClean="0"/>
          </a:p>
          <a:p>
            <a:pPr marL="0" indent="0" algn="ctr">
              <a:buNone/>
            </a:pPr>
            <a:r>
              <a:rPr lang="en-US" sz="2800" dirty="0" smtClean="0"/>
              <a:t>The </a:t>
            </a:r>
            <a:r>
              <a:rPr lang="en-US" sz="2800" dirty="0" smtClean="0"/>
              <a:t>master problem list usually includes active, inactive, temporary and potential problems.</a:t>
            </a:r>
            <a:endParaRPr lang="en-US" sz="2800" dirty="0"/>
          </a:p>
        </p:txBody>
      </p:sp>
    </p:spTree>
    <p:extLst>
      <p:ext uri="{BB962C8B-B14F-4D97-AF65-F5344CB8AC3E}">
        <p14:creationId xmlns:p14="http://schemas.microsoft.com/office/powerpoint/2010/main" val="398967974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Index</a:t>
            </a:r>
            <a:endParaRPr lang="en-US" dirty="0"/>
          </a:p>
        </p:txBody>
      </p:sp>
      <p:sp>
        <p:nvSpPr>
          <p:cNvPr id="3" name="Content Placeholder 2"/>
          <p:cNvSpPr>
            <a:spLocks noGrp="1"/>
          </p:cNvSpPr>
          <p:nvPr>
            <p:ph idx="1"/>
          </p:nvPr>
        </p:nvSpPr>
        <p:spPr/>
        <p:txBody>
          <a:bodyPr>
            <a:normAutofit/>
          </a:bodyPr>
          <a:lstStyle/>
          <a:p>
            <a:pPr marL="0" indent="0">
              <a:buNone/>
            </a:pPr>
            <a:r>
              <a:rPr lang="en-US" sz="2400" dirty="0" smtClean="0"/>
              <a:t>The list serves as an index to the rest of the record and is arranged in five columns:</a:t>
            </a:r>
          </a:p>
          <a:p>
            <a:pPr lvl="1"/>
            <a:r>
              <a:rPr lang="en-US" sz="2400" dirty="0" smtClean="0"/>
              <a:t>Chronological List of Problems</a:t>
            </a:r>
          </a:p>
          <a:p>
            <a:pPr lvl="1"/>
            <a:r>
              <a:rPr lang="en-US" sz="2400" dirty="0" smtClean="0"/>
              <a:t>Onset Date (for each problem)</a:t>
            </a:r>
          </a:p>
          <a:p>
            <a:pPr lvl="1"/>
            <a:r>
              <a:rPr lang="en-US" sz="2400" dirty="0" smtClean="0"/>
              <a:t>Action Taken</a:t>
            </a:r>
          </a:p>
          <a:p>
            <a:pPr lvl="1"/>
            <a:r>
              <a:rPr lang="en-US" sz="2400" dirty="0" smtClean="0"/>
              <a:t>The Outcome (often its resolution)</a:t>
            </a:r>
          </a:p>
          <a:p>
            <a:pPr lvl="1"/>
            <a:r>
              <a:rPr lang="en-US" sz="2400" dirty="0" smtClean="0"/>
              <a:t>Date of Outcome</a:t>
            </a:r>
            <a:endParaRPr lang="en-US" sz="2400" dirty="0"/>
          </a:p>
        </p:txBody>
      </p:sp>
    </p:spTree>
    <p:extLst>
      <p:ext uri="{BB962C8B-B14F-4D97-AF65-F5344CB8AC3E}">
        <p14:creationId xmlns:p14="http://schemas.microsoft.com/office/powerpoint/2010/main" val="120435117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Changes</a:t>
            </a:r>
            <a:endParaRPr lang="en-US" dirty="0"/>
          </a:p>
        </p:txBody>
      </p:sp>
      <p:sp>
        <p:nvSpPr>
          <p:cNvPr id="3" name="Content Placeholder 2"/>
          <p:cNvSpPr>
            <a:spLocks noGrp="1"/>
          </p:cNvSpPr>
          <p:nvPr>
            <p:ph idx="1"/>
          </p:nvPr>
        </p:nvSpPr>
        <p:spPr/>
        <p:txBody>
          <a:bodyPr>
            <a:normAutofit/>
          </a:bodyPr>
          <a:lstStyle/>
          <a:p>
            <a:pPr marL="0" indent="0" algn="ctr">
              <a:buNone/>
            </a:pPr>
            <a:endParaRPr lang="en-US" sz="2400" dirty="0" smtClean="0"/>
          </a:p>
          <a:p>
            <a:pPr marL="0" indent="0" algn="ctr">
              <a:buNone/>
            </a:pPr>
            <a:r>
              <a:rPr lang="en-US" sz="2400" dirty="0" smtClean="0"/>
              <a:t>Problems </a:t>
            </a:r>
            <a:r>
              <a:rPr lang="en-US" sz="2400" dirty="0" smtClean="0"/>
              <a:t>may be added, and intervention or plans for intervention may be changed; thus the status of each problem is available for the information of all members of the various professions involved in caring for the patient.</a:t>
            </a:r>
            <a:endParaRPr lang="en-US" sz="2400" dirty="0"/>
          </a:p>
        </p:txBody>
      </p:sp>
    </p:spTree>
    <p:extLst>
      <p:ext uri="{BB962C8B-B14F-4D97-AF65-F5344CB8AC3E}">
        <p14:creationId xmlns:p14="http://schemas.microsoft.com/office/powerpoint/2010/main" val="288214142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pPr algn="ctr"/>
            <a:r>
              <a:rPr lang="en-US" dirty="0" smtClean="0"/>
              <a:t>Part 3</a:t>
            </a:r>
            <a:endParaRPr lang="en-US" dirty="0"/>
          </a:p>
        </p:txBody>
      </p:sp>
      <p:sp>
        <p:nvSpPr>
          <p:cNvPr id="5" name="Subtitle 4"/>
          <p:cNvSpPr>
            <a:spLocks noGrp="1"/>
          </p:cNvSpPr>
          <p:nvPr>
            <p:ph type="subTitle" idx="1"/>
          </p:nvPr>
        </p:nvSpPr>
        <p:spPr/>
        <p:txBody>
          <a:bodyPr>
            <a:normAutofit/>
          </a:bodyPr>
          <a:lstStyle/>
          <a:p>
            <a:pPr algn="ctr"/>
            <a:r>
              <a:rPr lang="en-US" sz="2400" dirty="0"/>
              <a:t>POMR includes developing a Care Plan for Each Problem</a:t>
            </a:r>
          </a:p>
        </p:txBody>
      </p:sp>
    </p:spTree>
    <p:extLst>
      <p:ext uri="{BB962C8B-B14F-4D97-AF65-F5344CB8AC3E}">
        <p14:creationId xmlns:p14="http://schemas.microsoft.com/office/powerpoint/2010/main" val="313164198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2029460"/>
            <a:ext cx="10820400" cy="4024125"/>
          </a:xfrm>
        </p:spPr>
        <p:txBody>
          <a:bodyPr>
            <a:normAutofit/>
          </a:bodyPr>
          <a:lstStyle/>
          <a:p>
            <a:pPr marL="0" indent="0" algn="ctr">
              <a:buNone/>
            </a:pPr>
            <a:endParaRPr lang="en-US" sz="4000" dirty="0" smtClean="0"/>
          </a:p>
          <a:p>
            <a:pPr marL="0" indent="0" algn="ctr">
              <a:buNone/>
            </a:pPr>
            <a:r>
              <a:rPr lang="en-US" sz="4000" dirty="0" smtClean="0"/>
              <a:t>The </a:t>
            </a:r>
            <a:r>
              <a:rPr lang="en-US" sz="4000" dirty="0"/>
              <a:t>POMR format includes developing a Care Plan for each problem</a:t>
            </a:r>
          </a:p>
        </p:txBody>
      </p:sp>
    </p:spTree>
    <p:extLst>
      <p:ext uri="{BB962C8B-B14F-4D97-AF65-F5344CB8AC3E}">
        <p14:creationId xmlns:p14="http://schemas.microsoft.com/office/powerpoint/2010/main" val="369816063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49300" y="1953260"/>
            <a:ext cx="10820400" cy="4024125"/>
          </a:xfrm>
        </p:spPr>
        <p:txBody>
          <a:bodyPr>
            <a:normAutofit/>
          </a:bodyPr>
          <a:lstStyle/>
          <a:p>
            <a:pPr marL="0" indent="0" algn="ctr">
              <a:buNone/>
            </a:pPr>
            <a:endParaRPr lang="en-US" sz="3200" dirty="0" smtClean="0"/>
          </a:p>
          <a:p>
            <a:pPr marL="0" indent="0" algn="ctr">
              <a:buNone/>
            </a:pPr>
            <a:r>
              <a:rPr lang="en-US" sz="3200" dirty="0" smtClean="0"/>
              <a:t>Each </a:t>
            </a:r>
            <a:r>
              <a:rPr lang="en-US" sz="3200" dirty="0"/>
              <a:t>separate problem is named and described</a:t>
            </a:r>
            <a:r>
              <a:rPr lang="en-US" sz="3200" dirty="0" smtClean="0"/>
              <a:t>.</a:t>
            </a:r>
            <a:endParaRPr lang="en-US" sz="3200" dirty="0"/>
          </a:p>
          <a:p>
            <a:pPr marL="0" indent="0" algn="ctr">
              <a:buNone/>
            </a:pPr>
            <a:endParaRPr lang="en-US" sz="3200" dirty="0"/>
          </a:p>
          <a:p>
            <a:pPr marL="0" indent="0" algn="ctr">
              <a:buNone/>
            </a:pPr>
            <a:r>
              <a:rPr lang="en-US" sz="3200" dirty="0" smtClean="0"/>
              <a:t>Each </a:t>
            </a:r>
            <a:r>
              <a:rPr lang="en-US" sz="3200" dirty="0"/>
              <a:t>problem is routinely updated both in the plan and in the progress notes.</a:t>
            </a:r>
          </a:p>
        </p:txBody>
      </p:sp>
    </p:spTree>
    <p:extLst>
      <p:ext uri="{BB962C8B-B14F-4D97-AF65-F5344CB8AC3E}">
        <p14:creationId xmlns:p14="http://schemas.microsoft.com/office/powerpoint/2010/main" val="423611531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371600" y="1511305"/>
            <a:ext cx="9448800" cy="1825096"/>
          </a:xfrm>
        </p:spPr>
        <p:txBody>
          <a:bodyPr/>
          <a:lstStyle/>
          <a:p>
            <a:pPr algn="ctr"/>
            <a:r>
              <a:rPr lang="en-US" dirty="0" smtClean="0"/>
              <a:t>Part 4</a:t>
            </a:r>
            <a:endParaRPr lang="en-US" dirty="0"/>
          </a:p>
        </p:txBody>
      </p:sp>
      <p:sp>
        <p:nvSpPr>
          <p:cNvPr id="5" name="Subtitle 4"/>
          <p:cNvSpPr>
            <a:spLocks noGrp="1"/>
          </p:cNvSpPr>
          <p:nvPr>
            <p:ph type="subTitle" idx="1"/>
          </p:nvPr>
        </p:nvSpPr>
        <p:spPr>
          <a:xfrm>
            <a:off x="1371600" y="3336401"/>
            <a:ext cx="9448800" cy="685800"/>
          </a:xfrm>
        </p:spPr>
        <p:txBody>
          <a:bodyPr>
            <a:normAutofit/>
          </a:bodyPr>
          <a:lstStyle/>
          <a:p>
            <a:pPr algn="ctr"/>
            <a:r>
              <a:rPr lang="en-US" sz="2400" dirty="0"/>
              <a:t>POMR includes Progress Notes</a:t>
            </a:r>
          </a:p>
        </p:txBody>
      </p:sp>
    </p:spTree>
    <p:extLst>
      <p:ext uri="{BB962C8B-B14F-4D97-AF65-F5344CB8AC3E}">
        <p14:creationId xmlns:p14="http://schemas.microsoft.com/office/powerpoint/2010/main" val="279613073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en-US" sz="2400" dirty="0"/>
              <a:t>In this part of the POMR medical record, the SOAP format is used</a:t>
            </a:r>
            <a:r>
              <a:rPr lang="en-US" sz="2400" dirty="0" smtClean="0"/>
              <a:t>.</a:t>
            </a:r>
          </a:p>
          <a:p>
            <a:pPr marL="0" indent="0" algn="ctr">
              <a:buNone/>
            </a:pPr>
            <a:endParaRPr lang="en-US" sz="2400" dirty="0"/>
          </a:p>
          <a:p>
            <a:pPr marL="0" indent="0" algn="ctr">
              <a:buNone/>
            </a:pPr>
            <a:r>
              <a:rPr lang="en-US" sz="2400" dirty="0" smtClean="0"/>
              <a:t>The </a:t>
            </a:r>
            <a:r>
              <a:rPr lang="en-US" sz="2400" dirty="0"/>
              <a:t>SOAP format consists of information presented the following way</a:t>
            </a:r>
            <a:r>
              <a:rPr lang="en-US" sz="2400" dirty="0" smtClean="0"/>
              <a:t>:</a:t>
            </a:r>
          </a:p>
          <a:p>
            <a:pPr algn="ctr"/>
            <a:r>
              <a:rPr lang="en-US" sz="2400" dirty="0" smtClean="0"/>
              <a:t>Subjective data</a:t>
            </a:r>
          </a:p>
          <a:p>
            <a:pPr algn="ctr"/>
            <a:r>
              <a:rPr lang="en-US" sz="2400" dirty="0" smtClean="0"/>
              <a:t>Objective data</a:t>
            </a:r>
          </a:p>
          <a:p>
            <a:pPr algn="ctr"/>
            <a:r>
              <a:rPr lang="en-US" sz="2400" dirty="0" smtClean="0"/>
              <a:t>Assessment </a:t>
            </a:r>
            <a:r>
              <a:rPr lang="en-US" sz="2400" dirty="0"/>
              <a:t>data/Diagnostic </a:t>
            </a:r>
            <a:r>
              <a:rPr lang="en-US" sz="2400" dirty="0" smtClean="0"/>
              <a:t>data</a:t>
            </a:r>
          </a:p>
          <a:p>
            <a:pPr algn="ctr"/>
            <a:r>
              <a:rPr lang="en-US" sz="2400" dirty="0" smtClean="0"/>
              <a:t>Plan </a:t>
            </a:r>
            <a:r>
              <a:rPr lang="en-US" sz="2400" dirty="0"/>
              <a:t>of action data</a:t>
            </a:r>
          </a:p>
        </p:txBody>
      </p:sp>
    </p:spTree>
    <p:extLst>
      <p:ext uri="{BB962C8B-B14F-4D97-AF65-F5344CB8AC3E}">
        <p14:creationId xmlns:p14="http://schemas.microsoft.com/office/powerpoint/2010/main" val="547919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pPr algn="ctr"/>
            <a:r>
              <a:rPr lang="en-US" dirty="0"/>
              <a:t>MEDICAL RECORD FORMAT</a:t>
            </a:r>
            <a:r>
              <a:rPr lang="en-US" dirty="0" smtClean="0"/>
              <a:t>:</a:t>
            </a:r>
            <a:endParaRPr lang="en-US" dirty="0"/>
          </a:p>
        </p:txBody>
      </p:sp>
      <p:sp>
        <p:nvSpPr>
          <p:cNvPr id="5" name="Subtitle 4"/>
          <p:cNvSpPr>
            <a:spLocks noGrp="1"/>
          </p:cNvSpPr>
          <p:nvPr>
            <p:ph type="subTitle" idx="1"/>
          </p:nvPr>
        </p:nvSpPr>
        <p:spPr/>
        <p:txBody>
          <a:bodyPr>
            <a:noAutofit/>
          </a:bodyPr>
          <a:lstStyle/>
          <a:p>
            <a:pPr algn="ctr"/>
            <a:r>
              <a:rPr lang="en-US" sz="4800" dirty="0"/>
              <a:t>POMR</a:t>
            </a:r>
          </a:p>
        </p:txBody>
      </p:sp>
    </p:spTree>
    <p:extLst>
      <p:ext uri="{BB962C8B-B14F-4D97-AF65-F5344CB8AC3E}">
        <p14:creationId xmlns:p14="http://schemas.microsoft.com/office/powerpoint/2010/main" val="125341533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23900" y="2359660"/>
            <a:ext cx="10820400" cy="4024125"/>
          </a:xfrm>
        </p:spPr>
        <p:txBody>
          <a:bodyPr>
            <a:normAutofit/>
          </a:bodyPr>
          <a:lstStyle/>
          <a:p>
            <a:pPr marL="0" indent="0" algn="ctr">
              <a:buNone/>
            </a:pPr>
            <a:r>
              <a:rPr lang="en-US" sz="3200" dirty="0"/>
              <a:t>Additional charting in the SOAP note might include</a:t>
            </a:r>
            <a:r>
              <a:rPr lang="en-US" sz="3200" dirty="0" smtClean="0"/>
              <a:t>:</a:t>
            </a:r>
          </a:p>
          <a:p>
            <a:pPr algn="ctr"/>
            <a:r>
              <a:rPr lang="en-US" sz="3200" dirty="0" smtClean="0"/>
              <a:t>Intervention data</a:t>
            </a:r>
          </a:p>
          <a:p>
            <a:pPr algn="ctr"/>
            <a:r>
              <a:rPr lang="en-US" sz="3200" dirty="0" smtClean="0"/>
              <a:t>Evaluation data</a:t>
            </a:r>
          </a:p>
          <a:p>
            <a:pPr algn="ctr"/>
            <a:r>
              <a:rPr lang="en-US" sz="3200" dirty="0" smtClean="0"/>
              <a:t>Revision </a:t>
            </a:r>
            <a:r>
              <a:rPr lang="en-US" sz="3200" dirty="0"/>
              <a:t>data</a:t>
            </a:r>
          </a:p>
        </p:txBody>
      </p:sp>
    </p:spTree>
    <p:extLst>
      <p:ext uri="{BB962C8B-B14F-4D97-AF65-F5344CB8AC3E}">
        <p14:creationId xmlns:p14="http://schemas.microsoft.com/office/powerpoint/2010/main" val="249000413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Following</a:t>
            </a:r>
          </a:p>
        </p:txBody>
      </p:sp>
      <p:sp>
        <p:nvSpPr>
          <p:cNvPr id="3" name="Content Placeholder 2"/>
          <p:cNvSpPr>
            <a:spLocks noGrp="1"/>
          </p:cNvSpPr>
          <p:nvPr>
            <p:ph idx="1"/>
          </p:nvPr>
        </p:nvSpPr>
        <p:spPr/>
        <p:txBody>
          <a:bodyPr>
            <a:normAutofit/>
          </a:bodyPr>
          <a:lstStyle/>
          <a:p>
            <a:pPr marL="0" indent="0" algn="ctr">
              <a:buNone/>
            </a:pPr>
            <a:endParaRPr lang="en-US" sz="2800" dirty="0" smtClean="0"/>
          </a:p>
          <a:p>
            <a:pPr marL="0" indent="0" algn="ctr">
              <a:buNone/>
            </a:pPr>
            <a:r>
              <a:rPr lang="en-US" sz="2800" dirty="0" smtClean="0"/>
              <a:t>A </a:t>
            </a:r>
            <a:r>
              <a:rPr lang="en-US" sz="2800" dirty="0"/>
              <a:t>SOAP portion of the POMR medical record  may not have an entry for each component</a:t>
            </a:r>
            <a:r>
              <a:rPr lang="en-US" sz="2800" dirty="0" smtClean="0"/>
              <a:t>.</a:t>
            </a:r>
          </a:p>
          <a:p>
            <a:pPr marL="0" indent="0" algn="ctr">
              <a:buNone/>
            </a:pPr>
            <a:endParaRPr lang="en-US" sz="2800" dirty="0"/>
          </a:p>
          <a:p>
            <a:pPr marL="0" indent="0" algn="ctr">
              <a:buNone/>
            </a:pPr>
            <a:r>
              <a:rPr lang="en-US" sz="2800" dirty="0" smtClean="0"/>
              <a:t>There </a:t>
            </a:r>
            <a:r>
              <a:rPr lang="en-US" sz="2800" dirty="0"/>
              <a:t>may be nothing to report, but understand that the purpose of the SOAP note is to systemically organize documentation to show the care that was given to a patient.</a:t>
            </a:r>
          </a:p>
        </p:txBody>
      </p:sp>
    </p:spTree>
    <p:extLst>
      <p:ext uri="{BB962C8B-B14F-4D97-AF65-F5344CB8AC3E}">
        <p14:creationId xmlns:p14="http://schemas.microsoft.com/office/powerpoint/2010/main" val="381473053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pPr algn="ctr"/>
            <a:r>
              <a:rPr lang="en-US" dirty="0" smtClean="0"/>
              <a:t>Part 5</a:t>
            </a:r>
            <a:endParaRPr lang="en-US" dirty="0"/>
          </a:p>
        </p:txBody>
      </p:sp>
      <p:sp>
        <p:nvSpPr>
          <p:cNvPr id="5" name="Subtitle 4"/>
          <p:cNvSpPr>
            <a:spLocks noGrp="1"/>
          </p:cNvSpPr>
          <p:nvPr>
            <p:ph type="subTitle" idx="1"/>
          </p:nvPr>
        </p:nvSpPr>
        <p:spPr/>
        <p:txBody>
          <a:bodyPr>
            <a:normAutofit/>
          </a:bodyPr>
          <a:lstStyle/>
          <a:p>
            <a:pPr algn="ctr"/>
            <a:r>
              <a:rPr lang="en-US" sz="2400" dirty="0"/>
              <a:t>The POMR format includes a Discharge Summary</a:t>
            </a:r>
          </a:p>
        </p:txBody>
      </p:sp>
    </p:spTree>
    <p:extLst>
      <p:ext uri="{BB962C8B-B14F-4D97-AF65-F5344CB8AC3E}">
        <p14:creationId xmlns:p14="http://schemas.microsoft.com/office/powerpoint/2010/main" val="17994772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a:xfrm>
            <a:off x="685800" y="2359660"/>
            <a:ext cx="10820400" cy="4024125"/>
          </a:xfrm>
        </p:spPr>
        <p:txBody>
          <a:bodyPr>
            <a:normAutofit/>
          </a:bodyPr>
          <a:lstStyle/>
          <a:p>
            <a:pPr marL="0" indent="0" algn="ctr">
              <a:buNone/>
            </a:pPr>
            <a:r>
              <a:rPr lang="en-US" sz="2400" dirty="0" smtClean="0"/>
              <a:t>A </a:t>
            </a:r>
            <a:r>
              <a:rPr lang="en-US" sz="2400" dirty="0"/>
              <a:t>discharge summary is formulated and written to cover each problem in the list and note whether it was resolved</a:t>
            </a:r>
            <a:r>
              <a:rPr lang="en-US" sz="2400" dirty="0" smtClean="0"/>
              <a:t>.</a:t>
            </a:r>
          </a:p>
          <a:p>
            <a:pPr marL="0" indent="0" algn="ctr">
              <a:buNone/>
            </a:pPr>
            <a:r>
              <a:rPr lang="en-US" sz="2400" dirty="0" smtClean="0"/>
              <a:t>This </a:t>
            </a:r>
            <a:r>
              <a:rPr lang="en-US" sz="2400" dirty="0"/>
              <a:t>is the place in the SOAP note where unresolved problems are identified along with plans for dealing with the problem</a:t>
            </a:r>
            <a:r>
              <a:rPr lang="en-US" sz="2400" dirty="0" smtClean="0"/>
              <a:t>.</a:t>
            </a:r>
          </a:p>
          <a:p>
            <a:pPr marL="0" indent="0" algn="ctr">
              <a:buNone/>
            </a:pPr>
            <a:endParaRPr lang="en-US" sz="2400" dirty="0" smtClean="0"/>
          </a:p>
          <a:p>
            <a:pPr marL="0" indent="0" algn="ctr">
              <a:buNone/>
            </a:pPr>
            <a:r>
              <a:rPr lang="en-US" sz="2400" dirty="0"/>
              <a:t>The summary allows a review of all the problems initially identified and encourages continuity of care for the patient.</a:t>
            </a:r>
          </a:p>
        </p:txBody>
      </p:sp>
    </p:spTree>
    <p:extLst>
      <p:ext uri="{BB962C8B-B14F-4D97-AF65-F5344CB8AC3E}">
        <p14:creationId xmlns:p14="http://schemas.microsoft.com/office/powerpoint/2010/main" val="198740864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307173"/>
            <a:ext cx="8610600" cy="1293028"/>
          </a:xfrm>
        </p:spPr>
        <p:txBody>
          <a:bodyPr/>
          <a:lstStyle/>
          <a:p>
            <a:r>
              <a:rPr lang="en-US" dirty="0"/>
              <a:t>POMR ETIQUETTE</a:t>
            </a:r>
          </a:p>
        </p:txBody>
      </p:sp>
      <p:sp>
        <p:nvSpPr>
          <p:cNvPr id="3" name="Content Placeholder 2"/>
          <p:cNvSpPr>
            <a:spLocks noGrp="1"/>
          </p:cNvSpPr>
          <p:nvPr>
            <p:ph idx="1"/>
          </p:nvPr>
        </p:nvSpPr>
        <p:spPr>
          <a:xfrm>
            <a:off x="685800" y="1930400"/>
            <a:ext cx="10820400" cy="4288285"/>
          </a:xfrm>
        </p:spPr>
        <p:txBody>
          <a:bodyPr>
            <a:normAutofit/>
          </a:bodyPr>
          <a:lstStyle/>
          <a:p>
            <a:pPr marL="0" indent="0" algn="ctr">
              <a:buNone/>
            </a:pPr>
            <a:r>
              <a:rPr lang="en-US" dirty="0"/>
              <a:t>Use proper </a:t>
            </a:r>
            <a:r>
              <a:rPr lang="en-US" dirty="0" smtClean="0"/>
              <a:t>abbreviations</a:t>
            </a:r>
          </a:p>
          <a:p>
            <a:pPr marL="0" indent="0" algn="ctr">
              <a:buNone/>
            </a:pPr>
            <a:endParaRPr lang="en-US" dirty="0" smtClean="0"/>
          </a:p>
          <a:p>
            <a:pPr algn="ctr"/>
            <a:r>
              <a:rPr lang="en-US" dirty="0" smtClean="0"/>
              <a:t>Every </a:t>
            </a:r>
            <a:r>
              <a:rPr lang="en-US" dirty="0"/>
              <a:t>institution will have its own policy as to what abbreviations are acceptable and which are not</a:t>
            </a:r>
            <a:r>
              <a:rPr lang="en-US" dirty="0" smtClean="0"/>
              <a:t>.</a:t>
            </a:r>
          </a:p>
          <a:p>
            <a:pPr marL="0" indent="0" algn="ctr">
              <a:buNone/>
            </a:pPr>
            <a:endParaRPr lang="en-US" dirty="0" smtClean="0"/>
          </a:p>
          <a:p>
            <a:pPr marL="0" indent="0" algn="ctr">
              <a:buNone/>
            </a:pPr>
            <a:r>
              <a:rPr lang="en-US" dirty="0" smtClean="0"/>
              <a:t>Documentation </a:t>
            </a:r>
            <a:r>
              <a:rPr lang="en-US" dirty="0"/>
              <a:t>should be signed (manually or electronically</a:t>
            </a:r>
            <a:r>
              <a:rPr lang="en-US" dirty="0" smtClean="0"/>
              <a:t>)</a:t>
            </a:r>
          </a:p>
          <a:p>
            <a:pPr algn="ctr"/>
            <a:r>
              <a:rPr lang="en-US" dirty="0" smtClean="0"/>
              <a:t>Use </a:t>
            </a:r>
            <a:r>
              <a:rPr lang="en-US" dirty="0"/>
              <a:t>your first initial and last </a:t>
            </a:r>
            <a:r>
              <a:rPr lang="en-US" dirty="0" smtClean="0"/>
              <a:t>name</a:t>
            </a:r>
          </a:p>
          <a:p>
            <a:pPr algn="ctr"/>
            <a:r>
              <a:rPr lang="en-US" dirty="0" smtClean="0"/>
              <a:t>A </a:t>
            </a:r>
            <a:r>
              <a:rPr lang="en-US" dirty="0"/>
              <a:t>master list of individuals should be kept at each health care </a:t>
            </a:r>
            <a:r>
              <a:rPr lang="en-US" dirty="0" smtClean="0"/>
              <a:t>facility.</a:t>
            </a:r>
          </a:p>
          <a:p>
            <a:pPr marL="0" indent="0" algn="ctr">
              <a:buNone/>
            </a:pPr>
            <a:endParaRPr lang="en-US" dirty="0" smtClean="0"/>
          </a:p>
          <a:p>
            <a:pPr marL="0" indent="0" algn="ctr">
              <a:buNone/>
            </a:pPr>
            <a:r>
              <a:rPr lang="en-US" dirty="0" smtClean="0"/>
              <a:t>Documentation </a:t>
            </a:r>
            <a:r>
              <a:rPr lang="en-US" dirty="0"/>
              <a:t>should include the credentials of the person making the note.</a:t>
            </a:r>
          </a:p>
        </p:txBody>
      </p:sp>
    </p:spTree>
    <p:extLst>
      <p:ext uri="{BB962C8B-B14F-4D97-AF65-F5344CB8AC3E}">
        <p14:creationId xmlns:p14="http://schemas.microsoft.com/office/powerpoint/2010/main" val="294201793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434173"/>
            <a:ext cx="8610600" cy="1293028"/>
          </a:xfrm>
        </p:spPr>
        <p:txBody>
          <a:bodyPr/>
          <a:lstStyle/>
          <a:p>
            <a:r>
              <a:rPr lang="en-US" dirty="0"/>
              <a:t>ADVANTAGES OF POMR DOCUMENTATION</a:t>
            </a:r>
          </a:p>
        </p:txBody>
      </p:sp>
      <p:sp>
        <p:nvSpPr>
          <p:cNvPr id="3" name="Content Placeholder 2"/>
          <p:cNvSpPr>
            <a:spLocks noGrp="1"/>
          </p:cNvSpPr>
          <p:nvPr>
            <p:ph idx="1"/>
          </p:nvPr>
        </p:nvSpPr>
        <p:spPr/>
        <p:txBody>
          <a:bodyPr>
            <a:normAutofit/>
          </a:bodyPr>
          <a:lstStyle/>
          <a:p>
            <a:r>
              <a:rPr lang="en-US" sz="2800" dirty="0"/>
              <a:t>Information about each problem is organized into specific categories that all caregivers can understand</a:t>
            </a:r>
            <a:r>
              <a:rPr lang="en-US" sz="2800" dirty="0" smtClean="0"/>
              <a:t>.</a:t>
            </a:r>
          </a:p>
          <a:p>
            <a:endParaRPr lang="en-US" sz="2800" dirty="0" smtClean="0"/>
          </a:p>
          <a:p>
            <a:r>
              <a:rPr lang="en-US" sz="2800" dirty="0" smtClean="0"/>
              <a:t>Continuity </a:t>
            </a:r>
            <a:r>
              <a:rPr lang="en-US" sz="2800" dirty="0"/>
              <a:t>of care is demonstrated by combining the Plan of Care and Progress Notes into a complete record of the care that is planned and the care that is delivered</a:t>
            </a:r>
            <a:r>
              <a:rPr lang="en-US" sz="2800" dirty="0" smtClean="0"/>
              <a:t>.</a:t>
            </a:r>
          </a:p>
          <a:p>
            <a:endParaRPr lang="en-US" sz="2800" dirty="0" smtClean="0"/>
          </a:p>
          <a:p>
            <a:r>
              <a:rPr lang="en-US" sz="2800" dirty="0" smtClean="0"/>
              <a:t>Documentation </a:t>
            </a:r>
            <a:r>
              <a:rPr lang="en-US" sz="2800" dirty="0"/>
              <a:t>is consistent.</a:t>
            </a:r>
          </a:p>
        </p:txBody>
      </p:sp>
    </p:spTree>
    <p:extLst>
      <p:ext uri="{BB962C8B-B14F-4D97-AF65-F5344CB8AC3E}">
        <p14:creationId xmlns:p14="http://schemas.microsoft.com/office/powerpoint/2010/main" val="101061758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DISADVANTAGES OF THE POMR DOCUMENTATION FORMAT</a:t>
            </a:r>
          </a:p>
        </p:txBody>
      </p:sp>
      <p:sp>
        <p:nvSpPr>
          <p:cNvPr id="3" name="Content Placeholder 2"/>
          <p:cNvSpPr>
            <a:spLocks noGrp="1"/>
          </p:cNvSpPr>
          <p:nvPr>
            <p:ph idx="1"/>
          </p:nvPr>
        </p:nvSpPr>
        <p:spPr/>
        <p:txBody>
          <a:bodyPr>
            <a:normAutofit/>
          </a:bodyPr>
          <a:lstStyle/>
          <a:p>
            <a:endParaRPr lang="en-US" sz="2800" dirty="0" smtClean="0"/>
          </a:p>
          <a:p>
            <a:r>
              <a:rPr lang="en-US" sz="2800" dirty="0" smtClean="0"/>
              <a:t>Documentation </a:t>
            </a:r>
            <a:r>
              <a:rPr lang="en-US" sz="2800" dirty="0"/>
              <a:t>is chronological rather than by priority</a:t>
            </a:r>
            <a:r>
              <a:rPr lang="en-US" sz="2800" dirty="0" smtClean="0"/>
              <a:t>.</a:t>
            </a:r>
          </a:p>
          <a:p>
            <a:endParaRPr lang="en-US" sz="2800" dirty="0" smtClean="0"/>
          </a:p>
          <a:p>
            <a:r>
              <a:rPr lang="en-US" sz="2800" dirty="0" smtClean="0"/>
              <a:t>Both </a:t>
            </a:r>
            <a:r>
              <a:rPr lang="en-US" sz="2800" dirty="0"/>
              <a:t>assessments and interventions may apply to more than 1 problem; therefore documentation especially using the SOAP format may be repetitious</a:t>
            </a:r>
            <a:r>
              <a:rPr lang="en-US" sz="2800" dirty="0" smtClean="0"/>
              <a:t>.</a:t>
            </a:r>
          </a:p>
          <a:p>
            <a:endParaRPr lang="en-US" sz="2800" dirty="0" smtClean="0"/>
          </a:p>
          <a:p>
            <a:r>
              <a:rPr lang="en-US" sz="2800" dirty="0" smtClean="0"/>
              <a:t>Documentation </a:t>
            </a:r>
            <a:r>
              <a:rPr lang="en-US" sz="2800" dirty="0"/>
              <a:t>using this methodology takes time.</a:t>
            </a:r>
          </a:p>
        </p:txBody>
      </p:sp>
    </p:spTree>
    <p:extLst>
      <p:ext uri="{BB962C8B-B14F-4D97-AF65-F5344CB8AC3E}">
        <p14:creationId xmlns:p14="http://schemas.microsoft.com/office/powerpoint/2010/main" val="386654113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Problem List</a:t>
            </a:r>
            <a:endParaRPr lang="en-US" dirty="0"/>
          </a:p>
        </p:txBody>
      </p:sp>
      <p:pic>
        <p:nvPicPr>
          <p:cNvPr id="4" name="k2LWXXS3eu0"/>
          <p:cNvPicPr>
            <a:picLocks noGrp="1" noRot="1" noChangeAspect="1"/>
          </p:cNvPicPr>
          <p:nvPr>
            <p:ph idx="1"/>
            <a:videoFile r:link="rId1"/>
          </p:nvPr>
        </p:nvPicPr>
        <p:blipFill>
          <a:blip r:embed="rId3"/>
          <a:stretch>
            <a:fillRect/>
          </a:stretch>
        </p:blipFill>
        <p:spPr>
          <a:xfrm>
            <a:off x="3810000" y="2919413"/>
            <a:ext cx="4572000" cy="2571750"/>
          </a:xfrm>
          <a:prstGeom prst="rect">
            <a:avLst/>
          </a:prstGeom>
        </p:spPr>
      </p:pic>
    </p:spTree>
    <p:extLst>
      <p:ext uri="{BB962C8B-B14F-4D97-AF65-F5344CB8AC3E}">
        <p14:creationId xmlns:p14="http://schemas.microsoft.com/office/powerpoint/2010/main" val="38071824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cTn>
                <p:tgtEl>
                  <p:spTgt spid="4"/>
                </p:tgtEl>
              </p:cMediaNode>
            </p:vide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6000" y="660232"/>
            <a:ext cx="11023600" cy="1293028"/>
          </a:xfrm>
        </p:spPr>
        <p:txBody>
          <a:bodyPr>
            <a:normAutofit/>
          </a:bodyPr>
          <a:lstStyle/>
          <a:p>
            <a:r>
              <a:rPr lang="en-US" sz="3200" dirty="0"/>
              <a:t>POMR is Problem Oriented Medical </a:t>
            </a:r>
            <a:r>
              <a:rPr lang="en-US" sz="3200" dirty="0" smtClean="0"/>
              <a:t>Records</a:t>
            </a:r>
            <a:endParaRPr lang="en-US" sz="3200" dirty="0"/>
          </a:p>
        </p:txBody>
      </p:sp>
      <p:sp>
        <p:nvSpPr>
          <p:cNvPr id="3" name="Content Placeholder 2"/>
          <p:cNvSpPr>
            <a:spLocks noGrp="1"/>
          </p:cNvSpPr>
          <p:nvPr>
            <p:ph idx="1"/>
          </p:nvPr>
        </p:nvSpPr>
        <p:spPr/>
        <p:txBody>
          <a:bodyPr/>
          <a:lstStyle/>
          <a:p>
            <a:pPr marL="0" indent="0">
              <a:buNone/>
            </a:pPr>
            <a:endParaRPr lang="en-US" dirty="0"/>
          </a:p>
          <a:p>
            <a:pPr marL="0" indent="0" algn="ctr">
              <a:buNone/>
            </a:pPr>
            <a:endParaRPr lang="en-US" sz="2800" dirty="0" smtClean="0"/>
          </a:p>
          <a:p>
            <a:pPr marL="0" indent="0" algn="ctr">
              <a:buNone/>
            </a:pPr>
            <a:r>
              <a:rPr lang="en-US" sz="2800" dirty="0" smtClean="0"/>
              <a:t>A </a:t>
            </a:r>
            <a:r>
              <a:rPr lang="en-US" sz="2800" dirty="0" smtClean="0"/>
              <a:t>method of recording data about the health status of a patient in a problem-solving </a:t>
            </a:r>
            <a:r>
              <a:rPr lang="en-US" sz="2800" dirty="0" smtClean="0"/>
              <a:t>methodology</a:t>
            </a:r>
            <a:r>
              <a:rPr lang="en-US" sz="2800" dirty="0" smtClean="0"/>
              <a:t>.</a:t>
            </a:r>
            <a:endParaRPr lang="en-US" sz="2800" dirty="0" smtClean="0"/>
          </a:p>
        </p:txBody>
      </p:sp>
    </p:spTree>
    <p:extLst>
      <p:ext uri="{BB962C8B-B14F-4D97-AF65-F5344CB8AC3E}">
        <p14:creationId xmlns:p14="http://schemas.microsoft.com/office/powerpoint/2010/main" val="29808770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Preserves</a:t>
            </a:r>
            <a:endParaRPr lang="en-US" dirty="0"/>
          </a:p>
        </p:txBody>
      </p:sp>
      <p:sp>
        <p:nvSpPr>
          <p:cNvPr id="3" name="Content Placeholder 2"/>
          <p:cNvSpPr>
            <a:spLocks noGrp="1"/>
          </p:cNvSpPr>
          <p:nvPr>
            <p:ph idx="1"/>
          </p:nvPr>
        </p:nvSpPr>
        <p:spPr/>
        <p:txBody>
          <a:bodyPr/>
          <a:lstStyle/>
          <a:p>
            <a:pPr marL="0" indent="0" algn="ctr">
              <a:buNone/>
            </a:pPr>
            <a:endParaRPr lang="en-US" dirty="0" smtClean="0"/>
          </a:p>
          <a:p>
            <a:pPr marL="0" indent="0" algn="ctr">
              <a:buNone/>
            </a:pPr>
            <a:endParaRPr lang="en-US" dirty="0"/>
          </a:p>
          <a:p>
            <a:pPr marL="0" indent="0" algn="ctr">
              <a:buNone/>
            </a:pPr>
            <a:r>
              <a:rPr lang="en-US" dirty="0" smtClean="0"/>
              <a:t>The </a:t>
            </a:r>
            <a:r>
              <a:rPr lang="en-US" dirty="0" smtClean="0"/>
              <a:t>POMR </a:t>
            </a:r>
            <a:r>
              <a:rPr lang="en-US" dirty="0" smtClean="0"/>
              <a:t>format preserves </a:t>
            </a:r>
            <a:r>
              <a:rPr lang="en-US" dirty="0" smtClean="0"/>
              <a:t>the data in </a:t>
            </a:r>
            <a:r>
              <a:rPr lang="en-US" dirty="0" smtClean="0"/>
              <a:t>a way </a:t>
            </a:r>
            <a:r>
              <a:rPr lang="en-US" dirty="0" smtClean="0"/>
              <a:t>that encourages ongoing assessment and revision of the health care </a:t>
            </a:r>
            <a:r>
              <a:rPr lang="en-US" dirty="0" smtClean="0"/>
              <a:t>plan. It encourages a team approach to patient care. </a:t>
            </a:r>
            <a:endParaRPr lang="en-US" dirty="0"/>
          </a:p>
        </p:txBody>
      </p:sp>
    </p:spTree>
    <p:extLst>
      <p:ext uri="{BB962C8B-B14F-4D97-AF65-F5344CB8AC3E}">
        <p14:creationId xmlns:p14="http://schemas.microsoft.com/office/powerpoint/2010/main" val="9417985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Format</a:t>
            </a:r>
            <a:endParaRPr lang="en-US" dirty="0"/>
          </a:p>
        </p:txBody>
      </p:sp>
      <p:sp>
        <p:nvSpPr>
          <p:cNvPr id="3" name="Content Placeholder 2"/>
          <p:cNvSpPr>
            <a:spLocks noGrp="1"/>
          </p:cNvSpPr>
          <p:nvPr>
            <p:ph idx="1"/>
          </p:nvPr>
        </p:nvSpPr>
        <p:spPr/>
        <p:txBody>
          <a:bodyPr/>
          <a:lstStyle/>
          <a:p>
            <a:pPr marL="0" indent="0" algn="ctr">
              <a:buNone/>
            </a:pPr>
            <a:r>
              <a:rPr lang="en-US" sz="2400" dirty="0"/>
              <a:t>The format of the POMR system varies from setting to setting, but the parts of the system are consistent</a:t>
            </a:r>
            <a:r>
              <a:rPr lang="en-US" sz="2400" dirty="0" smtClean="0"/>
              <a:t>.</a:t>
            </a:r>
          </a:p>
          <a:p>
            <a:pPr marL="0" indent="0" algn="ctr">
              <a:buNone/>
            </a:pPr>
            <a:endParaRPr lang="en-US" sz="2400" dirty="0"/>
          </a:p>
          <a:p>
            <a:pPr marL="0" indent="0" algn="ctr">
              <a:buNone/>
            </a:pPr>
            <a:r>
              <a:rPr lang="en-US" sz="2400" dirty="0"/>
              <a:t>The POMR is divided into 5 parts</a:t>
            </a:r>
            <a:r>
              <a:rPr lang="en-US" sz="2400" dirty="0" smtClean="0"/>
              <a:t>:</a:t>
            </a:r>
            <a:endParaRPr lang="en-US" sz="2400" dirty="0"/>
          </a:p>
          <a:p>
            <a:pPr algn="ctr"/>
            <a:r>
              <a:rPr lang="en-US" dirty="0" smtClean="0"/>
              <a:t>Database</a:t>
            </a:r>
          </a:p>
          <a:p>
            <a:pPr algn="ctr"/>
            <a:r>
              <a:rPr lang="en-US" dirty="0" smtClean="0"/>
              <a:t>Problem list</a:t>
            </a:r>
          </a:p>
          <a:p>
            <a:pPr algn="ctr"/>
            <a:r>
              <a:rPr lang="en-US" dirty="0" smtClean="0"/>
              <a:t>Care </a:t>
            </a:r>
            <a:r>
              <a:rPr lang="en-US" dirty="0"/>
              <a:t>Plan for each </a:t>
            </a:r>
            <a:r>
              <a:rPr lang="en-US" dirty="0" smtClean="0"/>
              <a:t>problem</a:t>
            </a:r>
          </a:p>
          <a:p>
            <a:pPr algn="ctr"/>
            <a:r>
              <a:rPr lang="en-US" dirty="0" smtClean="0"/>
              <a:t>Progress notes</a:t>
            </a:r>
          </a:p>
          <a:p>
            <a:pPr algn="ctr"/>
            <a:r>
              <a:rPr lang="en-US" dirty="0" smtClean="0"/>
              <a:t>Discharge </a:t>
            </a:r>
            <a:r>
              <a:rPr lang="en-US" dirty="0"/>
              <a:t>summary</a:t>
            </a:r>
            <a:endParaRPr lang="en-US" dirty="0"/>
          </a:p>
        </p:txBody>
      </p:sp>
    </p:spTree>
    <p:extLst>
      <p:ext uri="{BB962C8B-B14F-4D97-AF65-F5344CB8AC3E}">
        <p14:creationId xmlns:p14="http://schemas.microsoft.com/office/powerpoint/2010/main" val="18277664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371600" y="1143005"/>
            <a:ext cx="9448800" cy="1825096"/>
          </a:xfrm>
        </p:spPr>
        <p:txBody>
          <a:bodyPr>
            <a:noAutofit/>
          </a:bodyPr>
          <a:lstStyle/>
          <a:p>
            <a:pPr algn="ctr"/>
            <a:r>
              <a:rPr lang="en-US" sz="6600" dirty="0" smtClean="0"/>
              <a:t>PART 1</a:t>
            </a:r>
            <a:endParaRPr lang="en-US" sz="6600" dirty="0"/>
          </a:p>
        </p:txBody>
      </p:sp>
      <p:sp>
        <p:nvSpPr>
          <p:cNvPr id="5" name="Subtitle 4"/>
          <p:cNvSpPr>
            <a:spLocks noGrp="1"/>
          </p:cNvSpPr>
          <p:nvPr>
            <p:ph type="subTitle" idx="1"/>
          </p:nvPr>
        </p:nvSpPr>
        <p:spPr>
          <a:xfrm>
            <a:off x="1371600" y="2968101"/>
            <a:ext cx="9448800" cy="685800"/>
          </a:xfrm>
        </p:spPr>
        <p:txBody>
          <a:bodyPr>
            <a:noAutofit/>
          </a:bodyPr>
          <a:lstStyle/>
          <a:p>
            <a:pPr algn="ctr"/>
            <a:r>
              <a:rPr lang="en-US" sz="2800" dirty="0" smtClean="0"/>
              <a:t>The </a:t>
            </a:r>
            <a:r>
              <a:rPr lang="en-US" sz="2800" dirty="0"/>
              <a:t>POMR format includes developing a DATA BASE of information</a:t>
            </a:r>
          </a:p>
        </p:txBody>
      </p:sp>
    </p:spTree>
    <p:extLst>
      <p:ext uri="{BB962C8B-B14F-4D97-AF65-F5344CB8AC3E}">
        <p14:creationId xmlns:p14="http://schemas.microsoft.com/office/powerpoint/2010/main" val="41000326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a:t>
            </a:r>
            <a:r>
              <a:rPr lang="en-US" dirty="0" smtClean="0"/>
              <a:t>Collection</a:t>
            </a:r>
            <a:endParaRPr lang="en-US" dirty="0"/>
          </a:p>
        </p:txBody>
      </p:sp>
      <p:sp>
        <p:nvSpPr>
          <p:cNvPr id="3" name="Content Placeholder 2"/>
          <p:cNvSpPr>
            <a:spLocks noGrp="1"/>
          </p:cNvSpPr>
          <p:nvPr>
            <p:ph idx="1"/>
          </p:nvPr>
        </p:nvSpPr>
        <p:spPr/>
        <p:txBody>
          <a:bodyPr>
            <a:normAutofit/>
          </a:bodyPr>
          <a:lstStyle/>
          <a:p>
            <a:pPr marL="0" indent="0">
              <a:buNone/>
            </a:pPr>
            <a:endParaRPr lang="en-US" sz="2800" dirty="0" smtClean="0"/>
          </a:p>
          <a:p>
            <a:pPr marL="0" indent="0">
              <a:buNone/>
            </a:pPr>
            <a:endParaRPr lang="en-US" sz="2800" dirty="0"/>
          </a:p>
          <a:p>
            <a:pPr marL="0" indent="0" algn="ctr">
              <a:buNone/>
            </a:pPr>
            <a:r>
              <a:rPr lang="en-US" sz="2800" dirty="0" smtClean="0"/>
              <a:t>A </a:t>
            </a:r>
            <a:r>
              <a:rPr lang="en-US" sz="2800" dirty="0" smtClean="0"/>
              <a:t>data </a:t>
            </a:r>
            <a:r>
              <a:rPr lang="en-US" sz="2800" dirty="0" smtClean="0"/>
              <a:t>base of information </a:t>
            </a:r>
            <a:r>
              <a:rPr lang="en-US" sz="2800" dirty="0" smtClean="0"/>
              <a:t>is collected before beginning the process of identifying the patient’s problems.</a:t>
            </a:r>
            <a:endParaRPr lang="en-US" sz="2800" dirty="0"/>
          </a:p>
        </p:txBody>
      </p:sp>
    </p:spTree>
    <p:extLst>
      <p:ext uri="{BB962C8B-B14F-4D97-AF65-F5344CB8AC3E}">
        <p14:creationId xmlns:p14="http://schemas.microsoft.com/office/powerpoint/2010/main" val="2230452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98500" y="1435100"/>
            <a:ext cx="10820400" cy="4656585"/>
          </a:xfrm>
        </p:spPr>
        <p:txBody>
          <a:bodyPr>
            <a:normAutofit/>
          </a:bodyPr>
          <a:lstStyle/>
          <a:p>
            <a:pPr marL="0" indent="0" algn="ctr">
              <a:buNone/>
            </a:pPr>
            <a:endParaRPr lang="en-US" sz="3600" dirty="0" smtClean="0"/>
          </a:p>
          <a:p>
            <a:pPr marL="0" indent="0" algn="ctr">
              <a:buNone/>
            </a:pPr>
            <a:r>
              <a:rPr lang="en-US" sz="3600" dirty="0" smtClean="0"/>
              <a:t>The </a:t>
            </a:r>
            <a:r>
              <a:rPr lang="en-US" sz="3600" dirty="0"/>
              <a:t>database is the foundation for the patient's plan of care.  It is a collection of subjective and objective information about the patient, the medical history, allergies, medication regimen, physical and psychological findings and the present complaint.  The database is usually completed by the physician.</a:t>
            </a:r>
          </a:p>
        </p:txBody>
      </p:sp>
    </p:spTree>
    <p:extLst>
      <p:ext uri="{BB962C8B-B14F-4D97-AF65-F5344CB8AC3E}">
        <p14:creationId xmlns:p14="http://schemas.microsoft.com/office/powerpoint/2010/main" val="1047272705"/>
      </p:ext>
    </p:extLst>
  </p:cSld>
  <p:clrMapOvr>
    <a:masterClrMapping/>
  </p:clrMapOvr>
  <p:timing>
    <p:tnLst>
      <p:par>
        <p:cTn id="1" dur="indefinite" restart="never" nodeType="tmRoot"/>
      </p:par>
    </p:tnLst>
  </p:timing>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docProps/app.xml><?xml version="1.0" encoding="utf-8"?>
<Properties xmlns="http://schemas.openxmlformats.org/officeDocument/2006/extended-properties" xmlns:vt="http://schemas.openxmlformats.org/officeDocument/2006/docPropsVTypes">
  <Template>TC104033937[[fn=Vapor Trail]]</Template>
  <TotalTime>138</TotalTime>
  <Words>1056</Words>
  <Application>Microsoft Office PowerPoint</Application>
  <PresentationFormat>Widescreen</PresentationFormat>
  <Paragraphs>147</Paragraphs>
  <Slides>37</Slides>
  <Notes>0</Notes>
  <HiddenSlides>0</HiddenSlides>
  <MMClips>1</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37</vt:i4>
      </vt:variant>
    </vt:vector>
  </HeadingPairs>
  <TitlesOfParts>
    <vt:vector size="40" baseType="lpstr">
      <vt:lpstr>Arial</vt:lpstr>
      <vt:lpstr>Century Gothic</vt:lpstr>
      <vt:lpstr>Vapor Trail</vt:lpstr>
      <vt:lpstr>Problem Oriented Medical Record</vt:lpstr>
      <vt:lpstr>PowerPoint Presentation</vt:lpstr>
      <vt:lpstr>MEDICAL RECORD FORMAT:</vt:lpstr>
      <vt:lpstr>POMR is Problem Oriented Medical Records</vt:lpstr>
      <vt:lpstr>Preserves</vt:lpstr>
      <vt:lpstr>Format</vt:lpstr>
      <vt:lpstr>PART 1</vt:lpstr>
      <vt:lpstr>Data Collection</vt:lpstr>
      <vt:lpstr>PowerPoint Presentation</vt:lpstr>
      <vt:lpstr>All Information </vt:lpstr>
      <vt:lpstr>Complete</vt:lpstr>
      <vt:lpstr>The Database in POMR format includes completing an INTERVIEW</vt:lpstr>
      <vt:lpstr>History</vt:lpstr>
      <vt:lpstr>Description  (and more history)</vt:lpstr>
      <vt:lpstr>The database in the POMR format includes completing a Physical Examination</vt:lpstr>
      <vt:lpstr>Physical Examination</vt:lpstr>
      <vt:lpstr>Extent</vt:lpstr>
      <vt:lpstr>PART 2</vt:lpstr>
      <vt:lpstr>Formulation</vt:lpstr>
      <vt:lpstr>Identification</vt:lpstr>
      <vt:lpstr>Definition</vt:lpstr>
      <vt:lpstr>Includes</vt:lpstr>
      <vt:lpstr>Index</vt:lpstr>
      <vt:lpstr>Changes</vt:lpstr>
      <vt:lpstr>Part 3</vt:lpstr>
      <vt:lpstr>PowerPoint Presentation</vt:lpstr>
      <vt:lpstr>PowerPoint Presentation</vt:lpstr>
      <vt:lpstr>Part 4</vt:lpstr>
      <vt:lpstr>PowerPoint Presentation</vt:lpstr>
      <vt:lpstr>PowerPoint Presentation</vt:lpstr>
      <vt:lpstr>Following</vt:lpstr>
      <vt:lpstr>Part 5</vt:lpstr>
      <vt:lpstr>Summary</vt:lpstr>
      <vt:lpstr>POMR ETIQUETTE</vt:lpstr>
      <vt:lpstr>ADVANTAGES OF POMR DOCUMENTATION</vt:lpstr>
      <vt:lpstr>DISADVANTAGES OF THE POMR DOCUMENTATION FORMAT</vt:lpstr>
      <vt:lpstr>The Problem List</vt:lpstr>
    </vt:vector>
  </TitlesOfParts>
  <Company>LBCC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Problem Oriented Medical Record</dc:title>
  <dc:creator>Jennifer M. Clark</dc:creator>
  <cp:lastModifiedBy>Bethany Wright</cp:lastModifiedBy>
  <cp:revision>14</cp:revision>
  <dcterms:created xsi:type="dcterms:W3CDTF">2014-07-28T21:42:15Z</dcterms:created>
  <dcterms:modified xsi:type="dcterms:W3CDTF">2014-10-17T18:15:11Z</dcterms:modified>
</cp:coreProperties>
</file>