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Oswald" panose="020B0604020202020204" charset="0"/>
      <p:regular r:id="rId20"/>
      <p:bold r:id="rId21"/>
    </p:embeddedFont>
    <p:embeddedFont>
      <p:font typeface="Average" panose="020B0604020202020204" charset="0"/>
      <p:regular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8" name="Shape 10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2" name="Shape 13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 name="Shape 14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0" name="Shape 15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 name="Shape 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8" name="Shape 6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78" y="2855377"/>
            <a:ext cx="443588" cy="105632"/>
            <a:chOff x="4137525" y="2915950"/>
            <a:chExt cx="869100" cy="207000"/>
          </a:xfrm>
        </p:grpSpPr>
        <p:sp>
          <p:nvSpPr>
            <p:cNvPr id="11" name="Shape 11"/>
            <p:cNvSpPr/>
            <p:nvPr/>
          </p:nvSpPr>
          <p:spPr>
            <a:xfrm>
              <a:off x="446857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2" name="Shape 12"/>
            <p:cNvSpPr/>
            <p:nvPr/>
          </p:nvSpPr>
          <p:spPr>
            <a:xfrm>
              <a:off x="47996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3" name="Shape 13"/>
            <p:cNvSpPr/>
            <p:nvPr/>
          </p:nvSpPr>
          <p:spPr>
            <a:xfrm>
              <a:off x="4137525" y="2915950"/>
              <a:ext cx="207000" cy="207000"/>
            </a:xfrm>
            <a:prstGeom prst="ellipse">
              <a:avLst/>
            </a:prstGeom>
            <a:solidFill>
              <a:schemeClr val="dk1"/>
            </a:solidFill>
            <a:ln>
              <a:noFill/>
            </a:ln>
          </p:spPr>
          <p:txBody>
            <a:bodyPr lIns="91425" tIns="91425" rIns="91425" bIns="91425" anchor="ctr" anchorCtr="0">
              <a:noAutofit/>
            </a:bodyPr>
            <a:lstStyle/>
            <a:p>
              <a:pPr lvl="0">
                <a:spcBef>
                  <a:spcPts val="0"/>
                </a:spcBef>
                <a:buNone/>
              </a:pPr>
              <a:endParaRPr/>
            </a:p>
          </p:txBody>
        </p:sp>
      </p:grpSp>
      <p:sp>
        <p:nvSpPr>
          <p:cNvPr id="14" name="Shape 14"/>
          <p:cNvSpPr txBox="1">
            <a:spLocks noGrp="1"/>
          </p:cNvSpPr>
          <p:nvPr>
            <p:ph type="ctrTitle"/>
          </p:nvPr>
        </p:nvSpPr>
        <p:spPr>
          <a:xfrm>
            <a:off x="671257" y="990800"/>
            <a:ext cx="7801500" cy="1730100"/>
          </a:xfrm>
          <a:prstGeom prst="rect">
            <a:avLst/>
          </a:prstGeom>
        </p:spPr>
        <p:txBody>
          <a:bodyPr lIns="91425" tIns="91425" rIns="91425" bIns="91425" anchor="b"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ubTitle" idx="1"/>
          </p:nvPr>
        </p:nvSpPr>
        <p:spPr>
          <a:xfrm>
            <a:off x="671250" y="3174875"/>
            <a:ext cx="78015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16" name="Shape 16"/>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255275"/>
            <a:ext cx="8520600" cy="18906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71250" y="2141250"/>
            <a:ext cx="7852200" cy="8610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9" name="Shape 19"/>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6227100" cy="4090800"/>
          </a:xfrm>
          <a:prstGeom prst="rect">
            <a:avLst/>
          </a:prstGeom>
        </p:spPr>
        <p:txBody>
          <a:bodyPr lIns="91425" tIns="91425" rIns="91425" bIns="91425" anchor="ctr"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38" name="Shape 3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2" name="Shape 42"/>
          <p:cNvSpPr txBox="1">
            <a:spLocks noGrp="1"/>
          </p:cNvSpPr>
          <p:nvPr>
            <p:ph type="title"/>
          </p:nvPr>
        </p:nvSpPr>
        <p:spPr>
          <a:xfrm>
            <a:off x="265500" y="1081400"/>
            <a:ext cx="4045200" cy="1710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3" name="Shape 43"/>
          <p:cNvSpPr txBox="1">
            <a:spLocks noGrp="1"/>
          </p:cNvSpPr>
          <p:nvPr>
            <p:ph type="subTitle" idx="1"/>
          </p:nvPr>
        </p:nvSpPr>
        <p:spPr>
          <a:xfrm>
            <a:off x="265500" y="2845200"/>
            <a:ext cx="4045200" cy="1345500"/>
          </a:xfrm>
          <a:prstGeom prst="rect">
            <a:avLst/>
          </a:prstGeom>
        </p:spPr>
        <p:txBody>
          <a:bodyPr lIns="91425" tIns="91425" rIns="91425" bIns="91425" anchor="t" anchorCtr="0"/>
          <a:lstStyle>
            <a:lvl1pPr lvl="0" algn="ctr">
              <a:lnSpc>
                <a:spcPct val="100000"/>
              </a:lnSpc>
              <a:spcBef>
                <a:spcPts val="0"/>
              </a:spcBef>
              <a:spcAft>
                <a:spcPts val="0"/>
              </a:spcAft>
              <a:buClr>
                <a:schemeClr val="dk1"/>
              </a:buClr>
              <a:buSzPct val="100000"/>
              <a:buNone/>
              <a:defRPr sz="2100">
                <a:solidFill>
                  <a:schemeClr val="dk1"/>
                </a:solidFill>
              </a:defRPr>
            </a:lvl1pPr>
            <a:lvl2pPr lvl="1" algn="ctr">
              <a:lnSpc>
                <a:spcPct val="100000"/>
              </a:lnSpc>
              <a:spcBef>
                <a:spcPts val="0"/>
              </a:spcBef>
              <a:spcAft>
                <a:spcPts val="0"/>
              </a:spcAft>
              <a:buClr>
                <a:schemeClr val="dk1"/>
              </a:buClr>
              <a:buSzPct val="100000"/>
              <a:buNone/>
              <a:defRPr sz="2100">
                <a:solidFill>
                  <a:schemeClr val="dk1"/>
                </a:solidFill>
              </a:defRPr>
            </a:lvl2pPr>
            <a:lvl3pPr lvl="2" algn="ctr">
              <a:lnSpc>
                <a:spcPct val="100000"/>
              </a:lnSpc>
              <a:spcBef>
                <a:spcPts val="0"/>
              </a:spcBef>
              <a:spcAft>
                <a:spcPts val="0"/>
              </a:spcAft>
              <a:buClr>
                <a:schemeClr val="dk1"/>
              </a:buClr>
              <a:buSzPct val="100000"/>
              <a:buNone/>
              <a:defRPr sz="2100">
                <a:solidFill>
                  <a:schemeClr val="dk1"/>
                </a:solidFill>
              </a:defRPr>
            </a:lvl3pPr>
            <a:lvl4pPr lvl="3" algn="ctr">
              <a:lnSpc>
                <a:spcPct val="100000"/>
              </a:lnSpc>
              <a:spcBef>
                <a:spcPts val="0"/>
              </a:spcBef>
              <a:spcAft>
                <a:spcPts val="0"/>
              </a:spcAft>
              <a:buClr>
                <a:schemeClr val="dk1"/>
              </a:buClr>
              <a:buSzPct val="100000"/>
              <a:buNone/>
              <a:defRPr sz="2100">
                <a:solidFill>
                  <a:schemeClr val="dk1"/>
                </a:solidFill>
              </a:defRPr>
            </a:lvl4pPr>
            <a:lvl5pPr lvl="4" algn="ctr">
              <a:lnSpc>
                <a:spcPct val="100000"/>
              </a:lnSpc>
              <a:spcBef>
                <a:spcPts val="0"/>
              </a:spcBef>
              <a:spcAft>
                <a:spcPts val="0"/>
              </a:spcAft>
              <a:buClr>
                <a:schemeClr val="dk1"/>
              </a:buClr>
              <a:buSzPct val="100000"/>
              <a:buNone/>
              <a:defRPr sz="2100">
                <a:solidFill>
                  <a:schemeClr val="dk1"/>
                </a:solidFill>
              </a:defRPr>
            </a:lvl5pPr>
            <a:lvl6pPr lvl="5" algn="ctr">
              <a:lnSpc>
                <a:spcPct val="100000"/>
              </a:lnSpc>
              <a:spcBef>
                <a:spcPts val="0"/>
              </a:spcBef>
              <a:spcAft>
                <a:spcPts val="0"/>
              </a:spcAft>
              <a:buClr>
                <a:schemeClr val="dk1"/>
              </a:buClr>
              <a:buSzPct val="100000"/>
              <a:buNone/>
              <a:defRPr sz="2100">
                <a:solidFill>
                  <a:schemeClr val="dk1"/>
                </a:solidFill>
              </a:defRPr>
            </a:lvl6pPr>
            <a:lvl7pPr lvl="6" algn="ctr">
              <a:lnSpc>
                <a:spcPct val="100000"/>
              </a:lnSpc>
              <a:spcBef>
                <a:spcPts val="0"/>
              </a:spcBef>
              <a:spcAft>
                <a:spcPts val="0"/>
              </a:spcAft>
              <a:buClr>
                <a:schemeClr val="dk1"/>
              </a:buClr>
              <a:buSzPct val="100000"/>
              <a:buNone/>
              <a:defRPr sz="2100">
                <a:solidFill>
                  <a:schemeClr val="dk1"/>
                </a:solidFill>
              </a:defRPr>
            </a:lvl7pPr>
            <a:lvl8pPr lvl="7" algn="ctr">
              <a:lnSpc>
                <a:spcPct val="100000"/>
              </a:lnSpc>
              <a:spcBef>
                <a:spcPts val="0"/>
              </a:spcBef>
              <a:spcAft>
                <a:spcPts val="0"/>
              </a:spcAft>
              <a:buClr>
                <a:schemeClr val="dk1"/>
              </a:buClr>
              <a:buSzPct val="100000"/>
              <a:buNone/>
              <a:defRPr sz="2100">
                <a:solidFill>
                  <a:schemeClr val="dk1"/>
                </a:solidFill>
              </a:defRPr>
            </a:lvl8pPr>
            <a:lvl9pPr lvl="8" algn="ctr">
              <a:lnSpc>
                <a:spcPct val="100000"/>
              </a:lnSpc>
              <a:spcBef>
                <a:spcPts val="0"/>
              </a:spcBef>
              <a:spcAft>
                <a:spcPts val="0"/>
              </a:spcAft>
              <a:buClr>
                <a:schemeClr val="dk1"/>
              </a:buClr>
              <a:buSzPct val="100000"/>
              <a:buNone/>
              <a:defRPr sz="2100">
                <a:solidFill>
                  <a:schemeClr val="dk1"/>
                </a:solidFill>
              </a:defRPr>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5" name="Shape 45"/>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Clr>
                <a:schemeClr val="dk1"/>
              </a:buClr>
              <a:buSzPct val="1000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4681009"/>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Oswald"/>
              <a:buNone/>
              <a:defRPr sz="3000">
                <a:solidFill>
                  <a:schemeClr val="dk1"/>
                </a:solidFill>
                <a:latin typeface="Oswald"/>
                <a:ea typeface="Oswald"/>
                <a:cs typeface="Oswald"/>
                <a:sym typeface="Oswald"/>
              </a:defRPr>
            </a:lvl1pPr>
            <a:lvl2pPr lvl="1">
              <a:spcBef>
                <a:spcPts val="0"/>
              </a:spcBef>
              <a:buClr>
                <a:schemeClr val="dk1"/>
              </a:buClr>
              <a:buSzPct val="100000"/>
              <a:buFont typeface="Oswald"/>
              <a:buNone/>
              <a:defRPr sz="3000">
                <a:solidFill>
                  <a:schemeClr val="dk1"/>
                </a:solidFill>
                <a:latin typeface="Oswald"/>
                <a:ea typeface="Oswald"/>
                <a:cs typeface="Oswald"/>
                <a:sym typeface="Oswald"/>
              </a:defRPr>
            </a:lvl2pPr>
            <a:lvl3pPr lvl="2">
              <a:spcBef>
                <a:spcPts val="0"/>
              </a:spcBef>
              <a:buClr>
                <a:schemeClr val="dk1"/>
              </a:buClr>
              <a:buSzPct val="100000"/>
              <a:buFont typeface="Oswald"/>
              <a:buNone/>
              <a:defRPr sz="3000">
                <a:solidFill>
                  <a:schemeClr val="dk1"/>
                </a:solidFill>
                <a:latin typeface="Oswald"/>
                <a:ea typeface="Oswald"/>
                <a:cs typeface="Oswald"/>
                <a:sym typeface="Oswald"/>
              </a:defRPr>
            </a:lvl3pPr>
            <a:lvl4pPr lvl="3">
              <a:spcBef>
                <a:spcPts val="0"/>
              </a:spcBef>
              <a:buClr>
                <a:schemeClr val="dk1"/>
              </a:buClr>
              <a:buSzPct val="100000"/>
              <a:buFont typeface="Oswald"/>
              <a:buNone/>
              <a:defRPr sz="3000">
                <a:solidFill>
                  <a:schemeClr val="dk1"/>
                </a:solidFill>
                <a:latin typeface="Oswald"/>
                <a:ea typeface="Oswald"/>
                <a:cs typeface="Oswald"/>
                <a:sym typeface="Oswald"/>
              </a:defRPr>
            </a:lvl4pPr>
            <a:lvl5pPr lvl="4">
              <a:spcBef>
                <a:spcPts val="0"/>
              </a:spcBef>
              <a:buClr>
                <a:schemeClr val="dk1"/>
              </a:buClr>
              <a:buSzPct val="100000"/>
              <a:buFont typeface="Oswald"/>
              <a:buNone/>
              <a:defRPr sz="3000">
                <a:solidFill>
                  <a:schemeClr val="dk1"/>
                </a:solidFill>
                <a:latin typeface="Oswald"/>
                <a:ea typeface="Oswald"/>
                <a:cs typeface="Oswald"/>
                <a:sym typeface="Oswald"/>
              </a:defRPr>
            </a:lvl5pPr>
            <a:lvl6pPr lvl="5">
              <a:spcBef>
                <a:spcPts val="0"/>
              </a:spcBef>
              <a:buClr>
                <a:schemeClr val="dk1"/>
              </a:buClr>
              <a:buSzPct val="100000"/>
              <a:buFont typeface="Oswald"/>
              <a:buNone/>
              <a:defRPr sz="3000">
                <a:solidFill>
                  <a:schemeClr val="dk1"/>
                </a:solidFill>
                <a:latin typeface="Oswald"/>
                <a:ea typeface="Oswald"/>
                <a:cs typeface="Oswald"/>
                <a:sym typeface="Oswald"/>
              </a:defRPr>
            </a:lvl6pPr>
            <a:lvl7pPr lvl="6">
              <a:spcBef>
                <a:spcPts val="0"/>
              </a:spcBef>
              <a:buClr>
                <a:schemeClr val="dk1"/>
              </a:buClr>
              <a:buSzPct val="100000"/>
              <a:buFont typeface="Oswald"/>
              <a:buNone/>
              <a:defRPr sz="3000">
                <a:solidFill>
                  <a:schemeClr val="dk1"/>
                </a:solidFill>
                <a:latin typeface="Oswald"/>
                <a:ea typeface="Oswald"/>
                <a:cs typeface="Oswald"/>
                <a:sym typeface="Oswald"/>
              </a:defRPr>
            </a:lvl7pPr>
            <a:lvl8pPr lvl="7">
              <a:spcBef>
                <a:spcPts val="0"/>
              </a:spcBef>
              <a:buClr>
                <a:schemeClr val="dk1"/>
              </a:buClr>
              <a:buSzPct val="100000"/>
              <a:buFont typeface="Oswald"/>
              <a:buNone/>
              <a:defRPr sz="3000">
                <a:solidFill>
                  <a:schemeClr val="dk1"/>
                </a:solidFill>
                <a:latin typeface="Oswald"/>
                <a:ea typeface="Oswald"/>
                <a:cs typeface="Oswald"/>
                <a:sym typeface="Oswald"/>
              </a:defRPr>
            </a:lvl8pPr>
            <a:lvl9pPr lvl="8">
              <a:spcBef>
                <a:spcPts val="0"/>
              </a:spcBef>
              <a:buClr>
                <a:schemeClr val="dk1"/>
              </a:buClr>
              <a:buSzPct val="100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Average"/>
              <a:defRPr sz="1800">
                <a:solidFill>
                  <a:schemeClr val="accent3"/>
                </a:solidFill>
                <a:latin typeface="Average"/>
                <a:ea typeface="Average"/>
                <a:cs typeface="Average"/>
                <a:sym typeface="Average"/>
              </a:defRPr>
            </a:lvl1pPr>
            <a:lvl2pPr lvl="1">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2pPr>
            <a:lvl3pPr lvl="2">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3pPr>
            <a:lvl4pPr lvl="3">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4pPr>
            <a:lvl5pPr lvl="4">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5pPr>
            <a:lvl6pPr lvl="5">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6pPr>
            <a:lvl7pPr lvl="6">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7pPr>
            <a:lvl8pPr lvl="7">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8pPr>
            <a:lvl9pPr lvl="8">
              <a:lnSpc>
                <a:spcPct val="115000"/>
              </a:lnSpc>
              <a:spcBef>
                <a:spcPts val="0"/>
              </a:spcBef>
              <a:spcAft>
                <a:spcPts val="1600"/>
              </a:spcAft>
              <a:buClr>
                <a:schemeClr val="accent3"/>
              </a:buClr>
              <a:buFont typeface="Average"/>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4681009"/>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accent3"/>
                </a:solidFill>
                <a:latin typeface="Average"/>
                <a:ea typeface="Average"/>
                <a:cs typeface="Average"/>
                <a:sym typeface="Average"/>
              </a:rPr>
              <a:t>‹#›</a:t>
            </a:fld>
            <a:endParaRPr lang="en" sz="1000">
              <a:solidFill>
                <a:schemeClr val="accent3"/>
              </a:solidFill>
              <a:latin typeface="Average"/>
              <a:ea typeface="Average"/>
              <a:cs typeface="Average"/>
              <a:sym typeface="Average"/>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a:t>What is a Scribe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sz="2700"/>
              <a:t>LEGAL CONSIDERATIONS AND CHALLENGES OF USING A SCRIBE</a:t>
            </a:r>
          </a:p>
        </p:txBody>
      </p:sp>
      <p:sp>
        <p:nvSpPr>
          <p:cNvPr id="111" name="Shape 11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Verbal orders can not be given to a scribe.</a:t>
            </a:r>
          </a:p>
          <a:p>
            <a:pPr marL="457200" lvl="0" indent="-228600" rtl="0">
              <a:spcBef>
                <a:spcPts val="0"/>
              </a:spcBef>
            </a:pPr>
            <a:r>
              <a:rPr lang="en"/>
              <a:t>They technically can’t access the Computerized Provider Order Entry (CPOE) system which allows for the ordering of medication, laboratory, and radiology orders. </a:t>
            </a:r>
          </a:p>
          <a:p>
            <a:pPr marL="457200" lvl="0" indent="-228600" rtl="0">
              <a:spcBef>
                <a:spcPts val="0"/>
              </a:spcBef>
            </a:pPr>
            <a:r>
              <a:rPr lang="en"/>
              <a:t>Chart note closing and signing MUST be done by the provider. </a:t>
            </a:r>
          </a:p>
          <a:p>
            <a:pPr marL="457200" lvl="0" indent="-228600" rtl="0">
              <a:spcBef>
                <a:spcPts val="0"/>
              </a:spcBef>
            </a:pPr>
            <a:r>
              <a:rPr lang="en"/>
              <a:t>HIPAA, HITECH, ARRA protect the patient's right to confidentiality which means that there has to be a STRICT patient’s rights compliance. </a:t>
            </a:r>
          </a:p>
          <a:p>
            <a:pPr marL="457200" lvl="0" indent="-228600">
              <a:spcBef>
                <a:spcPts val="0"/>
              </a:spcBef>
            </a:pPr>
            <a:r>
              <a:rPr lang="en"/>
              <a:t>What is the status for a scribe? Employee or Contractor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OTHER CONSIDERATIONS </a:t>
            </a:r>
          </a:p>
        </p:txBody>
      </p:sp>
      <p:sp>
        <p:nvSpPr>
          <p:cNvPr id="117" name="Shape 117"/>
          <p:cNvSpPr txBox="1">
            <a:spLocks noGrp="1"/>
          </p:cNvSpPr>
          <p:nvPr>
            <p:ph type="body" idx="1"/>
          </p:nvPr>
        </p:nvSpPr>
        <p:spPr>
          <a:xfrm>
            <a:off x="311700" y="1152475"/>
            <a:ext cx="3999900" cy="3416400"/>
          </a:xfrm>
          <a:prstGeom prst="rect">
            <a:avLst/>
          </a:prstGeom>
        </p:spPr>
        <p:txBody>
          <a:bodyPr lIns="91425" tIns="91425" rIns="91425" bIns="91425" anchor="t" anchorCtr="0">
            <a:noAutofit/>
          </a:bodyPr>
          <a:lstStyle/>
          <a:p>
            <a:pPr lvl="0">
              <a:spcBef>
                <a:spcPts val="0"/>
              </a:spcBef>
              <a:buNone/>
            </a:pPr>
            <a:r>
              <a:rPr lang="en" sz="1800"/>
              <a:t>Who has the training to do the job?</a:t>
            </a:r>
          </a:p>
          <a:p>
            <a:pPr lvl="0">
              <a:spcBef>
                <a:spcPts val="0"/>
              </a:spcBef>
              <a:buNone/>
            </a:pPr>
            <a:r>
              <a:rPr lang="en"/>
              <a:t>This is the BIG question, because remember….According to the Joint Commission, they don’t have to be certified, but obviously some medical terminology or experience is necessary</a:t>
            </a:r>
          </a:p>
        </p:txBody>
      </p:sp>
      <p:sp>
        <p:nvSpPr>
          <p:cNvPr id="118" name="Shape 118"/>
          <p:cNvSpPr txBox="1">
            <a:spLocks noGrp="1"/>
          </p:cNvSpPr>
          <p:nvPr>
            <p:ph type="body" idx="2"/>
          </p:nvPr>
        </p:nvSpPr>
        <p:spPr>
          <a:xfrm>
            <a:off x="4832400" y="1152475"/>
            <a:ext cx="3999900" cy="3416400"/>
          </a:xfrm>
          <a:prstGeom prst="rect">
            <a:avLst/>
          </a:prstGeom>
        </p:spPr>
        <p:txBody>
          <a:bodyPr lIns="91425" tIns="91425" rIns="91425" bIns="91425" anchor="t" anchorCtr="0">
            <a:noAutofit/>
          </a:bodyPr>
          <a:lstStyle/>
          <a:p>
            <a:pPr lvl="0">
              <a:spcBef>
                <a:spcPts val="0"/>
              </a:spcBef>
              <a:buNone/>
            </a:pPr>
            <a:r>
              <a:rPr lang="en" sz="1800"/>
              <a:t>Who is currently doing the job?</a:t>
            </a:r>
          </a:p>
          <a:p>
            <a:pPr marL="457200" lvl="0" indent="-228600" rtl="0">
              <a:spcBef>
                <a:spcPts val="0"/>
              </a:spcBef>
            </a:pPr>
            <a:r>
              <a:rPr lang="en"/>
              <a:t>Certified Medical Assistants</a:t>
            </a:r>
          </a:p>
          <a:p>
            <a:pPr marL="457200" lvl="0" indent="-228600" rtl="0">
              <a:spcBef>
                <a:spcPts val="0"/>
              </a:spcBef>
            </a:pPr>
            <a:r>
              <a:rPr lang="en"/>
              <a:t>Medical Students</a:t>
            </a:r>
          </a:p>
          <a:p>
            <a:pPr marL="457200" lvl="0" indent="-228600" rtl="0">
              <a:spcBef>
                <a:spcPts val="0"/>
              </a:spcBef>
            </a:pPr>
            <a:r>
              <a:rPr lang="en"/>
              <a:t>Certified Coders</a:t>
            </a:r>
          </a:p>
          <a:p>
            <a:pPr marL="457200" lvl="0" indent="-228600" rtl="0">
              <a:spcBef>
                <a:spcPts val="0"/>
              </a:spcBef>
            </a:pPr>
            <a:r>
              <a:rPr lang="en"/>
              <a:t>Physician Assistant Students </a:t>
            </a:r>
          </a:p>
          <a:p>
            <a:pPr marL="457200" lvl="0" indent="-228600">
              <a:spcBef>
                <a:spcPts val="0"/>
              </a:spcBef>
            </a:pPr>
            <a:r>
              <a:rPr lang="en"/>
              <a:t>Non-Certified Medical Assistants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a:t>WHO IS CURRENTLY HIRING?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SAMARITAN HEALTH SERVICES:</a:t>
            </a:r>
          </a:p>
        </p:txBody>
      </p:sp>
      <p:sp>
        <p:nvSpPr>
          <p:cNvPr id="129" name="Shape 12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Officially, Samaritan is only using scribes in the ER due to the scribe limitations with the Computerized Provider Order Entry System (CPOE) which is a major drawback. However, many new medical assistants (MA’s) are being hired and moving into positions which require some or all of their job to be scribing.</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CORVALLIS CLINIC</a:t>
            </a:r>
          </a:p>
        </p:txBody>
      </p:sp>
      <p:sp>
        <p:nvSpPr>
          <p:cNvPr id="135" name="Shape 13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Officially, they are still evaluating the idea. They, like Samaritan are leery of the role due to the limitations imposed by the CPOE. They will probably need to use MA’s in this role as they are the ONLY legal method of completing the job as the physicians would like it.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PORTLAND AREA</a:t>
            </a:r>
          </a:p>
        </p:txBody>
      </p:sp>
      <p:sp>
        <p:nvSpPr>
          <p:cNvPr id="141" name="Shape 14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Scribe-X Northwest is a company based in the Portland Oregon area who provides scribes for physician practices. </a:t>
            </a:r>
          </a:p>
          <a:p>
            <a:pPr lvl="0">
              <a:spcBef>
                <a:spcPts val="0"/>
              </a:spcBef>
              <a:buNone/>
            </a:pPr>
            <a:r>
              <a:rPr lang="en"/>
              <a:t>The success of Scribe-X Northwest is a testimony to how fast the field is growing. Scribe-X has no real comment concerning whether or not their scribes are following the Medicare Directive for CPOE and licensed or certified use… they do however cite the ruling in favor of their scribes having legal access. </a:t>
            </a:r>
          </a:p>
          <a:p>
            <a:pPr lvl="0">
              <a:spcBef>
                <a:spcPts val="0"/>
              </a:spcBef>
              <a:buNone/>
            </a:pPr>
            <a:r>
              <a:rPr lang="en"/>
              <a:t>The jury is still out, but their business is growing, so…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265500" y="1081400"/>
            <a:ext cx="4045200" cy="1710300"/>
          </a:xfrm>
          <a:prstGeom prst="rect">
            <a:avLst/>
          </a:prstGeom>
        </p:spPr>
        <p:txBody>
          <a:bodyPr lIns="91425" tIns="91425" rIns="91425" bIns="91425" anchor="b" anchorCtr="0">
            <a:noAutofit/>
          </a:bodyPr>
          <a:lstStyle/>
          <a:p>
            <a:pPr lvl="0">
              <a:spcBef>
                <a:spcPts val="0"/>
              </a:spcBef>
              <a:buNone/>
            </a:pPr>
            <a:r>
              <a:rPr lang="en"/>
              <a:t>THE FINAL WORD</a:t>
            </a:r>
          </a:p>
        </p:txBody>
      </p:sp>
      <p:sp>
        <p:nvSpPr>
          <p:cNvPr id="147" name="Shape 147"/>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Scribing is an interesting, but difficult and fast-paced, job. It is very challenging, but makes pretty good money. The legal environment for this career is a bit murky and those betting on positive resolution are already profiting. The emergence of the EHR has created this secondary need.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p:nvPr/>
        </p:nvSpPr>
        <p:spPr>
          <a:xfrm>
            <a:off x="1109625" y="978025"/>
            <a:ext cx="67557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222222"/>
                </a:solidFill>
                <a:highlight>
                  <a:srgbClr val="FFFFFF"/>
                </a:highlight>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222222"/>
                </a:solidFill>
                <a:highlight>
                  <a:srgbClr val="FFFFFF"/>
                </a:highlight>
              </a:rPr>
              <a:t>Documents also licensed under Creative Commons 4.0 International (CCBY)</a:t>
            </a:r>
          </a:p>
        </p:txBody>
      </p:sp>
      <p:pic>
        <p:nvPicPr>
          <p:cNvPr id="153" name="Shape 153"/>
          <p:cNvPicPr preferRelativeResize="0"/>
          <p:nvPr/>
        </p:nvPicPr>
        <p:blipFill>
          <a:blip r:embed="rId3">
            <a:alphaModFix/>
          </a:blip>
          <a:stretch>
            <a:fillRect/>
          </a:stretch>
        </p:blipFill>
        <p:spPr>
          <a:xfrm>
            <a:off x="1213525" y="2934050"/>
            <a:ext cx="704850" cy="247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DEFINITIONS</a:t>
            </a:r>
          </a:p>
        </p:txBody>
      </p:sp>
      <p:sp>
        <p:nvSpPr>
          <p:cNvPr id="65" name="Shape 6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The Joint Commission defines a medical scribe as an unlicensed individual hired to enter information into the electronic health record (EHR) or chart at the direction of a physician or license independent practitioner.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311700" y="626625"/>
            <a:ext cx="8520600" cy="3942300"/>
          </a:xfrm>
          <a:prstGeom prst="rect">
            <a:avLst/>
          </a:prstGeom>
        </p:spPr>
        <p:txBody>
          <a:bodyPr lIns="91425" tIns="91425" rIns="91425" bIns="91425" anchor="t" anchorCtr="0">
            <a:noAutofit/>
          </a:bodyPr>
          <a:lstStyle/>
          <a:p>
            <a:pPr lvl="0">
              <a:spcBef>
                <a:spcPts val="0"/>
              </a:spcBef>
              <a:buNone/>
            </a:pPr>
            <a:r>
              <a:rPr lang="en"/>
              <a:t>“Envision working side-by-side with a physician as an integral part of the patient care team. Your role as a medical scribe is to capture the patient encounter and enter all of the details into the Electronic Medical Record (EMR). You will serve as a catalyst for a more personalized level of patient care and have a hands-on role in making American healthcare more efficient and effective. Medical scribe experience is so valuable that many medical schools give preference to applicants with this background.”</a:t>
            </a:r>
          </a:p>
          <a:p>
            <a:pPr lvl="0">
              <a:spcBef>
                <a:spcPts val="0"/>
              </a:spcBef>
              <a:buNone/>
            </a:pPr>
            <a:r>
              <a:rPr lang="en" sz="1200"/>
              <a:t>(Scribe-X Northwest web page)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a:t>Scribes are to be seen and not heard in the patient exam room</a:t>
            </a:r>
          </a:p>
        </p:txBody>
      </p:sp>
      <p:sp>
        <p:nvSpPr>
          <p:cNvPr id="76" name="Shape 76"/>
          <p:cNvSpPr txBox="1">
            <a:spLocks noGrp="1"/>
          </p:cNvSpPr>
          <p:nvPr>
            <p:ph type="subTitle" idx="1"/>
          </p:nvPr>
        </p:nvSpPr>
        <p:spPr>
          <a:xfrm>
            <a:off x="671250" y="3174875"/>
            <a:ext cx="7801500" cy="792600"/>
          </a:xfrm>
          <a:prstGeom prst="rect">
            <a:avLst/>
          </a:prstGeom>
        </p:spPr>
        <p:txBody>
          <a:bodyPr lIns="91425" tIns="91425" rIns="91425" bIns="91425" anchor="t" anchorCtr="0">
            <a:noAutofit/>
          </a:bodyPr>
          <a:lstStyle/>
          <a:p>
            <a:pPr lvl="0">
              <a:spcBef>
                <a:spcPts val="0"/>
              </a:spcBef>
              <a:buNone/>
            </a:pPr>
            <a:r>
              <a:rPr lang="en"/>
              <a:t>“A medical scribe is the eyes and ears of a physician. They shadow physicians as they care for patients, perform exams and procedures, and review medical tests.”</a:t>
            </a:r>
          </a:p>
          <a:p>
            <a:pPr lvl="0">
              <a:spcBef>
                <a:spcPts val="0"/>
              </a:spcBef>
              <a:buNone/>
            </a:pPr>
            <a:r>
              <a:rPr lang="en" sz="900"/>
              <a:t>(Scribe-X Northwest Website)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sz="2600"/>
              <a:t>Scribes are to accurately document the entire proceeding of the office visit keeping</a:t>
            </a:r>
          </a:p>
          <a:p>
            <a:pPr lvl="0">
              <a:spcBef>
                <a:spcPts val="0"/>
              </a:spcBef>
              <a:buNone/>
            </a:pPr>
            <a:r>
              <a:rPr lang="en" sz="2600"/>
              <a:t>up with both sides of the conversation and organizing everything into a proper clinical Evaluation and Management (E&amp;M) note. </a:t>
            </a:r>
          </a:p>
        </p:txBody>
      </p:sp>
      <p:sp>
        <p:nvSpPr>
          <p:cNvPr id="82" name="Shape 82"/>
          <p:cNvSpPr txBox="1">
            <a:spLocks noGrp="1"/>
          </p:cNvSpPr>
          <p:nvPr>
            <p:ph type="subTitle" idx="1"/>
          </p:nvPr>
        </p:nvSpPr>
        <p:spPr>
          <a:xfrm>
            <a:off x="671250" y="3174875"/>
            <a:ext cx="7801500" cy="792600"/>
          </a:xfrm>
          <a:prstGeom prst="rect">
            <a:avLst/>
          </a:prstGeom>
        </p:spPr>
        <p:txBody>
          <a:bodyPr lIns="91425" tIns="91425" rIns="91425" bIns="91425" anchor="t" anchorCtr="0">
            <a:noAutofit/>
          </a:bodyPr>
          <a:lstStyle/>
          <a:p>
            <a:pPr lvl="0">
              <a:spcBef>
                <a:spcPts val="0"/>
              </a:spcBef>
              <a:buNone/>
            </a:pPr>
            <a:r>
              <a:rPr lang="en"/>
              <a:t>“..you will record all pertinent elements of the patient encounter, enabling physicians to be reimbursed for the services they provide.”</a:t>
            </a:r>
          </a:p>
          <a:p>
            <a:pPr lvl="0">
              <a:spcBef>
                <a:spcPts val="0"/>
              </a:spcBef>
              <a:buNone/>
            </a:pPr>
            <a:r>
              <a:rPr lang="en" sz="900"/>
              <a:t>(Scribe-X Northwest Website)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ctrTitle"/>
          </p:nvPr>
        </p:nvSpPr>
        <p:spPr>
          <a:xfrm>
            <a:off x="671257" y="990800"/>
            <a:ext cx="7801500" cy="1730100"/>
          </a:xfrm>
          <a:prstGeom prst="rect">
            <a:avLst/>
          </a:prstGeom>
        </p:spPr>
        <p:txBody>
          <a:bodyPr lIns="91425" tIns="91425" rIns="91425" bIns="91425" anchor="b" anchorCtr="0">
            <a:noAutofit/>
          </a:bodyPr>
          <a:lstStyle/>
          <a:p>
            <a:pPr lvl="0">
              <a:spcBef>
                <a:spcPts val="0"/>
              </a:spcBef>
              <a:buNone/>
            </a:pPr>
            <a:r>
              <a:rPr lang="en" sz="2400"/>
              <a:t>Scribes may be asked to produce orders, find data, and do on-the-spot research as directed by the physician. This ability to computer multi-task is critical and should be practice. It is somewhat akin to being a court reporter. </a:t>
            </a:r>
          </a:p>
        </p:txBody>
      </p:sp>
      <p:sp>
        <p:nvSpPr>
          <p:cNvPr id="88" name="Shape 88"/>
          <p:cNvSpPr txBox="1">
            <a:spLocks noGrp="1"/>
          </p:cNvSpPr>
          <p:nvPr>
            <p:ph type="subTitle" idx="1"/>
          </p:nvPr>
        </p:nvSpPr>
        <p:spPr>
          <a:xfrm>
            <a:off x="671250" y="3174875"/>
            <a:ext cx="7801500" cy="792600"/>
          </a:xfrm>
          <a:prstGeom prst="rect">
            <a:avLst/>
          </a:prstGeom>
        </p:spPr>
        <p:txBody>
          <a:bodyPr lIns="91425" tIns="91425" rIns="91425" bIns="91425" anchor="t" anchorCtr="0">
            <a:noAutofit/>
          </a:bodyPr>
          <a:lstStyle/>
          <a:p>
            <a:pPr lvl="0">
              <a:spcBef>
                <a:spcPts val="0"/>
              </a:spcBef>
              <a:buNone/>
            </a:pPr>
            <a:r>
              <a:rPr lang="en" sz="1800"/>
              <a:t>“Prior to a patient’s visit, you’ll review the medical history and help prepare the physician for the patient encounter. During the visit, you’ll record the details of the patient’s complaint and examination. And finally, you’ll review the test, treatment, and follow-up plan with the physician.”</a:t>
            </a:r>
            <a:r>
              <a:rPr lang="en"/>
              <a:t> </a:t>
            </a:r>
          </a:p>
          <a:p>
            <a:pPr lvl="0">
              <a:spcBef>
                <a:spcPts val="0"/>
              </a:spcBef>
              <a:buNone/>
            </a:pPr>
            <a:r>
              <a:rPr lang="en" sz="900"/>
              <a:t>(Scribe-X Northwest Website)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671250" y="2141250"/>
            <a:ext cx="7852200" cy="861000"/>
          </a:xfrm>
          <a:prstGeom prst="rect">
            <a:avLst/>
          </a:prstGeom>
        </p:spPr>
        <p:txBody>
          <a:bodyPr lIns="91425" tIns="91425" rIns="91425" bIns="91425" anchor="ctr" anchorCtr="0">
            <a:noAutofit/>
          </a:bodyPr>
          <a:lstStyle/>
          <a:p>
            <a:pPr lvl="0">
              <a:spcBef>
                <a:spcPts val="0"/>
              </a:spcBef>
              <a:buNone/>
            </a:pPr>
            <a:r>
              <a:rPr lang="en" sz="2600"/>
              <a:t>If you miss something or make a mistake, you must press on and continue to get as much as you can; then go back to the physician later and ask for help filling in the blanks. </a:t>
            </a:r>
          </a:p>
          <a:p>
            <a:pPr lvl="0">
              <a:spcBef>
                <a:spcPts val="0"/>
              </a:spcBef>
              <a:buNone/>
            </a:pPr>
            <a:endParaRPr sz="2600"/>
          </a:p>
          <a:p>
            <a:pPr lvl="0">
              <a:spcBef>
                <a:spcPts val="0"/>
              </a:spcBef>
              <a:buNone/>
            </a:pPr>
            <a:r>
              <a:rPr lang="en" sz="2600"/>
              <a:t>This will feel like a lot of pressure to perform. You just need to practice and then relax the best you can during the visit while you focus on capturing the very fabric and essence of the visit in your documentation.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BASIC DUTIES OF A SCRIBE</a:t>
            </a:r>
          </a:p>
        </p:txBody>
      </p:sp>
      <p:sp>
        <p:nvSpPr>
          <p:cNvPr id="99" name="Shape 9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marL="457200" lvl="0" indent="-228600" rtl="0">
              <a:spcBef>
                <a:spcPts val="0"/>
              </a:spcBef>
            </a:pPr>
            <a:r>
              <a:rPr lang="en"/>
              <a:t>Assist provider in navigating the electronic health record (EHR)</a:t>
            </a:r>
          </a:p>
          <a:p>
            <a:pPr marL="457200" lvl="0" indent="-228600" rtl="0">
              <a:spcBef>
                <a:spcPts val="0"/>
              </a:spcBef>
            </a:pPr>
            <a:r>
              <a:rPr lang="en"/>
              <a:t>Respond to clinical and administrative messages as directed by the provider</a:t>
            </a:r>
          </a:p>
          <a:p>
            <a:pPr marL="457200" lvl="0" indent="-228600" rtl="0">
              <a:spcBef>
                <a:spcPts val="0"/>
              </a:spcBef>
            </a:pPr>
            <a:r>
              <a:rPr lang="en"/>
              <a:t>Locate information for the provider to review and consider including clinical research</a:t>
            </a:r>
          </a:p>
          <a:p>
            <a:pPr marL="457200" lvl="0" indent="-228600">
              <a:spcBef>
                <a:spcPts val="0"/>
              </a:spcBef>
            </a:pPr>
            <a:r>
              <a:rPr lang="en"/>
              <a:t>Enter information in the EHR as directed by the provider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BASIC DOCUMENTATION DUTIES OF A SCRIBE</a:t>
            </a:r>
          </a:p>
        </p:txBody>
      </p:sp>
      <p:sp>
        <p:nvSpPr>
          <p:cNvPr id="105" name="Shape 10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ENTER INFORMATION INTO THE EHR IN REGARD TO:</a:t>
            </a:r>
          </a:p>
          <a:p>
            <a:pPr marL="457200" lvl="0" indent="-228600" rtl="0">
              <a:spcBef>
                <a:spcPts val="0"/>
              </a:spcBef>
            </a:pPr>
            <a:r>
              <a:rPr lang="en"/>
              <a:t>History of the patient’s present illness (HPI)</a:t>
            </a:r>
          </a:p>
          <a:p>
            <a:pPr marL="457200" lvl="0" indent="-228600" rtl="0">
              <a:spcBef>
                <a:spcPts val="0"/>
              </a:spcBef>
            </a:pPr>
            <a:r>
              <a:rPr lang="en"/>
              <a:t>Review-of-system (ROS) and physical examination </a:t>
            </a:r>
          </a:p>
          <a:p>
            <a:pPr marL="457200" lvl="0" indent="-228600" rtl="0">
              <a:spcBef>
                <a:spcPts val="0"/>
              </a:spcBef>
            </a:pPr>
            <a:r>
              <a:rPr lang="en"/>
              <a:t>Vital signs and lab values</a:t>
            </a:r>
          </a:p>
          <a:p>
            <a:pPr marL="457200" lvl="0" indent="-228600" rtl="0">
              <a:spcBef>
                <a:spcPts val="0"/>
              </a:spcBef>
            </a:pPr>
            <a:r>
              <a:rPr lang="en"/>
              <a:t>Results of imaging studies </a:t>
            </a:r>
          </a:p>
          <a:p>
            <a:pPr marL="457200" lvl="0" indent="-228600" rtl="0">
              <a:spcBef>
                <a:spcPts val="0"/>
              </a:spcBef>
            </a:pPr>
            <a:r>
              <a:rPr lang="en"/>
              <a:t>Progress notes</a:t>
            </a:r>
          </a:p>
          <a:p>
            <a:pPr marL="457200" lvl="0" indent="-228600">
              <a:spcBef>
                <a:spcPts val="0"/>
              </a:spcBef>
            </a:pPr>
            <a:r>
              <a:rPr lang="en"/>
              <a:t>Continued care plan and medication lists</a:t>
            </a: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1062</Words>
  <Application>Microsoft Office PowerPoint</Application>
  <PresentationFormat>On-screen Show (16:9)</PresentationFormat>
  <Paragraphs>60</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Oswald</vt:lpstr>
      <vt:lpstr>Average</vt:lpstr>
      <vt:lpstr>Arial</vt:lpstr>
      <vt:lpstr>slate</vt:lpstr>
      <vt:lpstr>What is a Scribe</vt:lpstr>
      <vt:lpstr>DEFINITIONS</vt:lpstr>
      <vt:lpstr>PowerPoint Presentation</vt:lpstr>
      <vt:lpstr>Scribes are to be seen and not heard in the patient exam room</vt:lpstr>
      <vt:lpstr>Scribes are to accurately document the entire proceeding of the office visit keeping up with both sides of the conversation and organizing everything into a proper clinical Evaluation and Management (E&amp;M) note. </vt:lpstr>
      <vt:lpstr>Scribes may be asked to produce orders, find data, and do on-the-spot research as directed by the physician. This ability to computer multi-task is critical and should be practice. It is somewhat akin to being a court reporter. </vt:lpstr>
      <vt:lpstr>If you miss something or make a mistake, you must press on and continue to get as much as you can; then go back to the physician later and ask for help filling in the blanks.   This will feel like a lot of pressure to perform. You just need to practice and then relax the best you can during the visit while you focus on capturing the very fabric and essence of the visit in your documentation. </vt:lpstr>
      <vt:lpstr>BASIC DUTIES OF A SCRIBE</vt:lpstr>
      <vt:lpstr>BASIC DOCUMENTATION DUTIES OF A SCRIBE</vt:lpstr>
      <vt:lpstr>LEGAL CONSIDERATIONS AND CHALLENGES OF USING A SCRIBE</vt:lpstr>
      <vt:lpstr>OTHER CONSIDERATIONS </vt:lpstr>
      <vt:lpstr>WHO IS CURRENTLY HIRING? </vt:lpstr>
      <vt:lpstr>SAMARITAN HEALTH SERVICES:</vt:lpstr>
      <vt:lpstr>CORVALLIS CLINIC</vt:lpstr>
      <vt:lpstr>PORTLAND AREA</vt:lpstr>
      <vt:lpstr>THE FINAL WORD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Scribe</dc:title>
  <dc:creator>Nichole M. Hollon</dc:creator>
  <cp:lastModifiedBy>Nichole M. Hollon</cp:lastModifiedBy>
  <cp:revision>1</cp:revision>
  <dcterms:modified xsi:type="dcterms:W3CDTF">2016-09-21T23:56:07Z</dcterms:modified>
</cp:coreProperties>
</file>