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8" r:id="rId22"/>
    <p:sldId id="276" r:id="rId23"/>
    <p:sldId id="27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9476AC9-6EFE-4668-B09A-2F710A91375E}" type="datetimeFigureOut">
              <a:rPr lang="en-US" smtClean="0"/>
              <a:t>9/18/2014</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8E073133-D842-403D-8F0B-2B4ABD0A5D30}"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476AC9-6EFE-4668-B09A-2F710A91375E}" type="datetimeFigureOut">
              <a:rPr lang="en-US" smtClean="0"/>
              <a:t>9/18/2014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73133-D842-403D-8F0B-2B4ABD0A5D3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9476AC9-6EFE-4668-B09A-2F710A91375E}" type="datetimeFigureOut">
              <a:rPr lang="en-US" smtClean="0"/>
              <a:t>9/18/2014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73133-D842-403D-8F0B-2B4ABD0A5D3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476AC9-6EFE-4668-B09A-2F710A91375E}" type="datetimeFigureOut">
              <a:rPr lang="en-US" smtClean="0"/>
              <a:t>9/18/2014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73133-D842-403D-8F0B-2B4ABD0A5D3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9476AC9-6EFE-4668-B09A-2F710A91375E}" type="datetimeFigureOut">
              <a:rPr lang="en-US" smtClean="0"/>
              <a:t>9/18/2014</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73133-D842-403D-8F0B-2B4ABD0A5D30}"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9476AC9-6EFE-4668-B09A-2F710A91375E}" type="datetimeFigureOut">
              <a:rPr lang="en-US" smtClean="0"/>
              <a:t>9/18/2014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073133-D842-403D-8F0B-2B4ABD0A5D3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9476AC9-6EFE-4668-B09A-2F710A91375E}" type="datetimeFigureOut">
              <a:rPr lang="en-US" smtClean="0"/>
              <a:t>9/18/2014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073133-D842-403D-8F0B-2B4ABD0A5D3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476AC9-6EFE-4668-B09A-2F710A91375E}" type="datetimeFigureOut">
              <a:rPr lang="en-US" smtClean="0"/>
              <a:t>9/18/2014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073133-D842-403D-8F0B-2B4ABD0A5D3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9476AC9-6EFE-4668-B09A-2F710A91375E}" type="datetimeFigureOut">
              <a:rPr lang="en-US" smtClean="0"/>
              <a:t>9/18/2014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073133-D842-403D-8F0B-2B4ABD0A5D3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9476AC9-6EFE-4668-B09A-2F710A91375E}" type="datetimeFigureOut">
              <a:rPr lang="en-US" smtClean="0"/>
              <a:t>9/18/2014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073133-D842-403D-8F0B-2B4ABD0A5D30}"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C9476AC9-6EFE-4668-B09A-2F710A91375E}" type="datetimeFigureOut">
              <a:rPr lang="en-US" smtClean="0"/>
              <a:t>9/18/2014</a:t>
            </a:fld>
            <a:endParaRPr lang="en-US"/>
          </a:p>
        </p:txBody>
      </p:sp>
      <p:sp>
        <p:nvSpPr>
          <p:cNvPr id="7" name="Slide Number Placeholder 6"/>
          <p:cNvSpPr>
            <a:spLocks noGrp="1"/>
          </p:cNvSpPr>
          <p:nvPr>
            <p:ph type="sldNum" sz="quarter" idx="12"/>
          </p:nvPr>
        </p:nvSpPr>
        <p:spPr/>
        <p:txBody>
          <a:bodyPr/>
          <a:lstStyle/>
          <a:p>
            <a:fld id="{8E073133-D842-403D-8F0B-2B4ABD0A5D30}"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C9476AC9-6EFE-4668-B09A-2F710A91375E}" type="datetimeFigureOut">
              <a:rPr lang="en-US" smtClean="0"/>
              <a:t>9/18/2014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8E073133-D842-403D-8F0B-2B4ABD0A5D30}"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Icd-9 and icd-10</a:t>
            </a:r>
            <a:endParaRPr lang="en-US" dirty="0"/>
          </a:p>
        </p:txBody>
      </p:sp>
      <p:sp>
        <p:nvSpPr>
          <p:cNvPr id="2" name="Title 1"/>
          <p:cNvSpPr>
            <a:spLocks noGrp="1"/>
          </p:cNvSpPr>
          <p:nvPr>
            <p:ph type="ctrTitle"/>
          </p:nvPr>
        </p:nvSpPr>
        <p:spPr/>
        <p:txBody>
          <a:bodyPr/>
          <a:lstStyle/>
          <a:p>
            <a:r>
              <a:rPr lang="en-US" dirty="0" smtClean="0"/>
              <a:t>The Winds of change</a:t>
            </a:r>
            <a:endParaRPr lang="en-US" dirty="0"/>
          </a:p>
        </p:txBody>
      </p:sp>
    </p:spTree>
    <p:extLst>
      <p:ext uri="{BB962C8B-B14F-4D97-AF65-F5344CB8AC3E}">
        <p14:creationId xmlns:p14="http://schemas.microsoft.com/office/powerpoint/2010/main" val="7795010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04800" y="457200"/>
            <a:ext cx="8534400" cy="3048000"/>
          </a:xfrm>
        </p:spPr>
        <p:txBody>
          <a:bodyPr>
            <a:normAutofit fontScale="85000" lnSpcReduction="10000"/>
          </a:bodyPr>
          <a:lstStyle/>
          <a:p>
            <a:r>
              <a:rPr lang="en-US" dirty="0"/>
              <a:t>1983 - Work begins on </a:t>
            </a:r>
            <a:r>
              <a:rPr lang="en-US" dirty="0" smtClean="0"/>
              <a:t>ICD-10</a:t>
            </a:r>
          </a:p>
          <a:p>
            <a:endParaRPr lang="en-US" dirty="0" smtClean="0"/>
          </a:p>
          <a:p>
            <a:r>
              <a:rPr lang="en-US" dirty="0" smtClean="0"/>
              <a:t>1990 </a:t>
            </a:r>
            <a:r>
              <a:rPr lang="en-US" dirty="0"/>
              <a:t>- Who endorses new revisions on </a:t>
            </a:r>
            <a:r>
              <a:rPr lang="en-US" dirty="0" smtClean="0"/>
              <a:t>ICD-10</a:t>
            </a:r>
          </a:p>
          <a:p>
            <a:endParaRPr lang="en-US" dirty="0" smtClean="0"/>
          </a:p>
          <a:p>
            <a:r>
              <a:rPr lang="en-US" dirty="0" smtClean="0"/>
              <a:t>1994 </a:t>
            </a:r>
            <a:r>
              <a:rPr lang="en-US" dirty="0"/>
              <a:t>- WHO member states begin using ICD-10, adoption is relatively swift in MOST of the </a:t>
            </a:r>
            <a:r>
              <a:rPr lang="en-US" dirty="0" smtClean="0"/>
              <a:t>world</a:t>
            </a:r>
          </a:p>
          <a:p>
            <a:endParaRPr lang="en-US" dirty="0"/>
          </a:p>
          <a:p>
            <a:r>
              <a:rPr lang="en-US" dirty="0" smtClean="0"/>
              <a:t>1999 </a:t>
            </a:r>
            <a:r>
              <a:rPr lang="en-US" dirty="0"/>
              <a:t>- American bureaucracy prevails and America uses ICD-10 for reporting mortality but continues using ICD-9 for morbidity</a:t>
            </a:r>
          </a:p>
        </p:txBody>
      </p:sp>
      <p:pic>
        <p:nvPicPr>
          <p:cNvPr id="4" name="Picture 3" descr="Cartoon-like Photo with notes/statements on each of the five doors within the cartoon. Only a few easily read.&#10;&#10;&quot;Chairman of the task force to reduce government bureaucracy&quot;&#10;&#10;&quot;Vice chairman of the task force to....&#10;&#10;&quot;Assistant Vice Chairman....&quot;&#10;&#10;etc" title="CMA 111 - ICD 9 American Bureaucracy (slid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0" y="3505200"/>
            <a:ext cx="4156220" cy="2984996"/>
          </a:xfrm>
          <a:prstGeom prst="rect">
            <a:avLst/>
          </a:prstGeom>
        </p:spPr>
      </p:pic>
    </p:spTree>
    <p:extLst>
      <p:ext uri="{BB962C8B-B14F-4D97-AF65-F5344CB8AC3E}">
        <p14:creationId xmlns:p14="http://schemas.microsoft.com/office/powerpoint/2010/main" val="28474445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304800"/>
            <a:ext cx="4267200" cy="6324600"/>
          </a:xfrm>
        </p:spPr>
        <p:txBody>
          <a:bodyPr>
            <a:normAutofit/>
          </a:bodyPr>
          <a:lstStyle/>
          <a:p>
            <a:r>
              <a:rPr lang="en-US" dirty="0"/>
              <a:t>2008 - HHS proposes new code set to be used for reporting diagnoses and procedures.  The plan: ICD-9-CM codes will be replaced with ICD-10-CM codes starting October 1, </a:t>
            </a:r>
            <a:r>
              <a:rPr lang="en-US" dirty="0" smtClean="0"/>
              <a:t>2013</a:t>
            </a:r>
          </a:p>
          <a:p>
            <a:endParaRPr lang="en-US" dirty="0"/>
          </a:p>
          <a:p>
            <a:r>
              <a:rPr lang="en-US" dirty="0" smtClean="0"/>
              <a:t>2012 </a:t>
            </a:r>
            <a:r>
              <a:rPr lang="en-US" dirty="0"/>
              <a:t>- On April 17, HHS proposes rule delaying implementation until October 1, 2014.  </a:t>
            </a:r>
            <a:endParaRPr lang="en-US" dirty="0" smtClean="0"/>
          </a:p>
          <a:p>
            <a:pPr lvl="2"/>
            <a:endParaRPr lang="en-US" dirty="0"/>
          </a:p>
          <a:p>
            <a:pPr marL="685800" lvl="2" indent="0">
              <a:buNone/>
            </a:pPr>
            <a:r>
              <a:rPr lang="en-US" dirty="0" smtClean="0"/>
              <a:t>Once </a:t>
            </a:r>
            <a:r>
              <a:rPr lang="en-US" dirty="0"/>
              <a:t>again, implementation is delayed and rescheduled to begin October 1, 2015</a:t>
            </a:r>
          </a:p>
        </p:txBody>
      </p:sp>
      <p:pic>
        <p:nvPicPr>
          <p:cNvPr id="4" name="Picture 3" descr="Cartoon photo with two individuals holding signs portraying the delay of the ICD 10" title="CMA 111 - ICD 9 Photo of the ICD 10 delay (slid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8200" y="1600200"/>
            <a:ext cx="4076700" cy="3706091"/>
          </a:xfrm>
          <a:prstGeom prst="rect">
            <a:avLst/>
          </a:prstGeom>
        </p:spPr>
      </p:pic>
    </p:spTree>
    <p:extLst>
      <p:ext uri="{BB962C8B-B14F-4D97-AF65-F5344CB8AC3E}">
        <p14:creationId xmlns:p14="http://schemas.microsoft.com/office/powerpoint/2010/main" val="34545163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u="sng" dirty="0" smtClean="0"/>
              <a:t>Explaining icd-10 </a:t>
            </a:r>
            <a:endParaRPr lang="en-US" sz="4800" b="1" u="sng" dirty="0"/>
          </a:p>
        </p:txBody>
      </p:sp>
      <p:sp>
        <p:nvSpPr>
          <p:cNvPr id="3" name="Content Placeholder 2"/>
          <p:cNvSpPr>
            <a:spLocks noGrp="1"/>
          </p:cNvSpPr>
          <p:nvPr>
            <p:ph idx="1"/>
          </p:nvPr>
        </p:nvSpPr>
        <p:spPr>
          <a:xfrm>
            <a:off x="180975" y="1752600"/>
            <a:ext cx="8763000" cy="2057400"/>
          </a:xfrm>
        </p:spPr>
        <p:txBody>
          <a:bodyPr>
            <a:noAutofit/>
          </a:bodyPr>
          <a:lstStyle/>
          <a:p>
            <a:r>
              <a:rPr lang="en-US" sz="2000" dirty="0"/>
              <a:t>Codes can have a set of 3, 4, 5, 6, or 7 </a:t>
            </a:r>
            <a:r>
              <a:rPr lang="en-US" sz="2000" dirty="0" smtClean="0"/>
              <a:t>characters</a:t>
            </a:r>
          </a:p>
          <a:p>
            <a:endParaRPr lang="en-US" sz="2000" dirty="0"/>
          </a:p>
          <a:p>
            <a:r>
              <a:rPr lang="en-US" sz="2000" dirty="0" smtClean="0"/>
              <a:t>Most </a:t>
            </a:r>
            <a:r>
              <a:rPr lang="en-US" sz="2000" dirty="0"/>
              <a:t>3 digit codes are used as headings for categories of </a:t>
            </a:r>
            <a:r>
              <a:rPr lang="en-US" sz="2000" dirty="0" smtClean="0"/>
              <a:t>codes</a:t>
            </a:r>
          </a:p>
          <a:p>
            <a:endParaRPr lang="en-US" sz="2000" dirty="0"/>
          </a:p>
          <a:p>
            <a:r>
              <a:rPr lang="en-US" sz="2000" dirty="0" smtClean="0"/>
              <a:t>3 </a:t>
            </a:r>
            <a:r>
              <a:rPr lang="en-US" sz="2000" dirty="0"/>
              <a:t>digit codes expand to get more specific</a:t>
            </a:r>
          </a:p>
        </p:txBody>
      </p:sp>
      <p:pic>
        <p:nvPicPr>
          <p:cNvPr id="4" name="Picture 3" descr="Cartoon photo&#10;&#10;Quote:&#10;&#10;&quot;Unspecified balloon accident injuring occupant sequela&quot;" title="CMA 111 - ICD - 9 {V96.00XS} (Explaining ICD-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3810000"/>
            <a:ext cx="5924550" cy="2867025"/>
          </a:xfrm>
          <a:prstGeom prst="rect">
            <a:avLst/>
          </a:prstGeom>
        </p:spPr>
      </p:pic>
    </p:spTree>
    <p:extLst>
      <p:ext uri="{BB962C8B-B14F-4D97-AF65-F5344CB8AC3E}">
        <p14:creationId xmlns:p14="http://schemas.microsoft.com/office/powerpoint/2010/main" val="17548675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4294967295"/>
          </p:nvPr>
        </p:nvSpPr>
        <p:spPr>
          <a:xfrm>
            <a:off x="419100" y="304800"/>
            <a:ext cx="8458200" cy="1535710"/>
          </a:xfrm>
        </p:spPr>
        <p:txBody>
          <a:bodyPr>
            <a:normAutofit/>
          </a:bodyPr>
          <a:lstStyle/>
          <a:p>
            <a:r>
              <a:rPr lang="en-US" sz="1500" dirty="0" smtClean="0"/>
              <a:t>First 3 characters = category of </a:t>
            </a:r>
            <a:r>
              <a:rPr lang="en-US" sz="1500" dirty="0" err="1" smtClean="0"/>
              <a:t>diagnosisIn</a:t>
            </a:r>
            <a:r>
              <a:rPr lang="en-US" sz="1500" dirty="0" smtClean="0"/>
              <a:t> this example, S = injuries, poisonings, or consequences of external causes related to single body regions</a:t>
            </a:r>
            <a:endParaRPr lang="en-US" sz="1500" dirty="0"/>
          </a:p>
        </p:txBody>
      </p:sp>
      <p:sp>
        <p:nvSpPr>
          <p:cNvPr id="6" name="Content Placeholder 5"/>
          <p:cNvSpPr>
            <a:spLocks noGrp="1"/>
          </p:cNvSpPr>
          <p:nvPr>
            <p:ph sz="half" idx="4294967295"/>
          </p:nvPr>
        </p:nvSpPr>
        <p:spPr>
          <a:xfrm>
            <a:off x="152400" y="3124200"/>
            <a:ext cx="5943600" cy="3276600"/>
          </a:xfrm>
        </p:spPr>
        <p:txBody>
          <a:bodyPr>
            <a:noAutofit/>
          </a:bodyPr>
          <a:lstStyle/>
          <a:p>
            <a:r>
              <a:rPr lang="en-US" sz="1500" dirty="0"/>
              <a:t>S +8 +6 (S86) is indicative that the diagnosis is in the "injury of muscle, fascia and tendon at lower leg" </a:t>
            </a:r>
            <a:r>
              <a:rPr lang="en-US" sz="1500" dirty="0" smtClean="0"/>
              <a:t>category</a:t>
            </a:r>
          </a:p>
          <a:p>
            <a:r>
              <a:rPr lang="en-US" sz="1500" dirty="0" smtClean="0"/>
              <a:t>3 </a:t>
            </a:r>
            <a:r>
              <a:rPr lang="en-US" sz="1500" dirty="0"/>
              <a:t>digit characters can stand </a:t>
            </a:r>
            <a:r>
              <a:rPr lang="en-US" sz="1500" dirty="0" smtClean="0"/>
              <a:t>alone</a:t>
            </a:r>
          </a:p>
          <a:p>
            <a:pPr marL="114300" indent="0">
              <a:buNone/>
            </a:pPr>
            <a:r>
              <a:rPr lang="en-US" sz="1500" dirty="0"/>
              <a:t>	</a:t>
            </a:r>
            <a:r>
              <a:rPr lang="en-US" sz="1500" dirty="0" smtClean="0"/>
              <a:t>In </a:t>
            </a:r>
            <a:r>
              <a:rPr lang="en-US" sz="1500" dirty="0"/>
              <a:t>this instance, the 3 digits can be more specific, </a:t>
            </a:r>
            <a:r>
              <a:rPr lang="en-US" sz="1500" dirty="0" smtClean="0"/>
              <a:t>	and </a:t>
            </a:r>
            <a:r>
              <a:rPr lang="en-US" sz="1500" dirty="0"/>
              <a:t>as </a:t>
            </a:r>
            <a:r>
              <a:rPr lang="en-US" sz="1500" dirty="0" smtClean="0"/>
              <a:t>many </a:t>
            </a:r>
            <a:r>
              <a:rPr lang="en-US" sz="1500" dirty="0"/>
              <a:t>blanks as </a:t>
            </a:r>
            <a:r>
              <a:rPr lang="en-US" sz="1500" dirty="0" smtClean="0"/>
              <a:t>possible </a:t>
            </a:r>
            <a:r>
              <a:rPr lang="en-US" sz="1500" dirty="0"/>
              <a:t>should be filled </a:t>
            </a:r>
            <a:r>
              <a:rPr lang="en-US" sz="1500" dirty="0" smtClean="0"/>
              <a:t>in</a:t>
            </a:r>
          </a:p>
          <a:p>
            <a:r>
              <a:rPr lang="en-US" sz="1500" dirty="0" smtClean="0"/>
              <a:t>The </a:t>
            </a:r>
            <a:r>
              <a:rPr lang="en-US" sz="1500" dirty="0"/>
              <a:t>next three characters (characters 3 through 6) give the corresponding etiology, for example, the cause, manner of causation of disease or condition, anatomic site, severity or other vital clinical </a:t>
            </a:r>
            <a:r>
              <a:rPr lang="en-US" sz="1500" dirty="0" smtClean="0"/>
              <a:t>details</a:t>
            </a:r>
          </a:p>
          <a:p>
            <a:pPr marL="114300" indent="0">
              <a:buNone/>
            </a:pPr>
            <a:r>
              <a:rPr lang="en-US" sz="1500" dirty="0" smtClean="0"/>
              <a:t>	So</a:t>
            </a:r>
            <a:r>
              <a:rPr lang="en-US" sz="1500" dirty="0"/>
              <a:t>, in the above example, the numbers 0, 1 and 1, </a:t>
            </a:r>
            <a:r>
              <a:rPr lang="en-US" sz="1500" dirty="0" smtClean="0"/>
              <a:t>	indicate </a:t>
            </a:r>
            <a:r>
              <a:rPr lang="en-US" sz="1500" dirty="0"/>
              <a:t>a diagnosis </a:t>
            </a:r>
            <a:r>
              <a:rPr lang="en-US" sz="1500" dirty="0" smtClean="0"/>
              <a:t>of "strain </a:t>
            </a:r>
            <a:r>
              <a:rPr lang="en-US" sz="1500" dirty="0"/>
              <a:t>of the right Achilles </a:t>
            </a:r>
            <a:r>
              <a:rPr lang="en-US" sz="1500" dirty="0" smtClean="0"/>
              <a:t>	tendon</a:t>
            </a:r>
            <a:r>
              <a:rPr lang="en-US" sz="1500" dirty="0"/>
              <a:t>"</a:t>
            </a:r>
          </a:p>
        </p:txBody>
      </p:sp>
      <p:pic>
        <p:nvPicPr>
          <p:cNvPr id="7" name="Picture 6" title="CMA 111 - ICD - 9 Characterizing (slid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8964" y="1022927"/>
            <a:ext cx="7620000" cy="1786445"/>
          </a:xfrm>
          <a:prstGeom prst="rect">
            <a:avLst/>
          </a:prstGeom>
        </p:spPr>
      </p:pic>
      <p:pic>
        <p:nvPicPr>
          <p:cNvPr id="8" name="Picture 7" title="CMA 111 - ICD - 9 Achilles (Slid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3600" y="3048000"/>
            <a:ext cx="2938463" cy="3394291"/>
          </a:xfrm>
          <a:prstGeom prst="rect">
            <a:avLst/>
          </a:prstGeom>
        </p:spPr>
      </p:pic>
    </p:spTree>
    <p:extLst>
      <p:ext uri="{BB962C8B-B14F-4D97-AF65-F5344CB8AC3E}">
        <p14:creationId xmlns:p14="http://schemas.microsoft.com/office/powerpoint/2010/main" val="10033426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u="sng" dirty="0" smtClean="0"/>
              <a:t>Lucky #7</a:t>
            </a:r>
            <a:endParaRPr lang="en-US" sz="6000" b="1" u="sng" dirty="0"/>
          </a:p>
        </p:txBody>
      </p:sp>
      <p:sp>
        <p:nvSpPr>
          <p:cNvPr id="3" name="Content Placeholder 2"/>
          <p:cNvSpPr>
            <a:spLocks noGrp="1"/>
          </p:cNvSpPr>
          <p:nvPr>
            <p:ph idx="1"/>
          </p:nvPr>
        </p:nvSpPr>
        <p:spPr>
          <a:xfrm>
            <a:off x="3200400" y="1752600"/>
            <a:ext cx="5486400" cy="4800600"/>
          </a:xfrm>
        </p:spPr>
        <p:txBody>
          <a:bodyPr>
            <a:normAutofit/>
          </a:bodyPr>
          <a:lstStyle/>
          <a:p>
            <a:r>
              <a:rPr lang="en-US" dirty="0"/>
              <a:t>It turns out, lucky number seven, in this case, is often referred to as "tricky" number </a:t>
            </a:r>
            <a:r>
              <a:rPr lang="en-US" dirty="0" smtClean="0"/>
              <a:t>7</a:t>
            </a:r>
          </a:p>
          <a:p>
            <a:endParaRPr lang="en-US" dirty="0"/>
          </a:p>
          <a:p>
            <a:r>
              <a:rPr lang="en-US" dirty="0" smtClean="0"/>
              <a:t>The </a:t>
            </a:r>
            <a:r>
              <a:rPr lang="en-US" dirty="0"/>
              <a:t>7th character serves as one of the most significant differences between ICD-9 and </a:t>
            </a:r>
            <a:r>
              <a:rPr lang="en-US" dirty="0" smtClean="0"/>
              <a:t>ICD-10</a:t>
            </a:r>
          </a:p>
          <a:p>
            <a:endParaRPr lang="en-US" dirty="0"/>
          </a:p>
          <a:p>
            <a:r>
              <a:rPr lang="en-US" dirty="0" smtClean="0"/>
              <a:t>ICD-9 </a:t>
            </a:r>
            <a:r>
              <a:rPr lang="en-US" dirty="0"/>
              <a:t>does not have the ability to provide the details that the lucky #7 adds to ICD-10</a:t>
            </a:r>
          </a:p>
        </p:txBody>
      </p:sp>
      <p:pic>
        <p:nvPicPr>
          <p:cNvPr id="4" name="Picture 3" descr="Picture with the captions:&#10;&#10;&quot;The Lucky Meme&quot;" title="CMA 111 - ICD - 9 Lucky Meme (slid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2438400"/>
            <a:ext cx="2834640" cy="2834640"/>
          </a:xfrm>
          <a:prstGeom prst="rect">
            <a:avLst/>
          </a:prstGeom>
        </p:spPr>
      </p:pic>
    </p:spTree>
    <p:extLst>
      <p:ext uri="{BB962C8B-B14F-4D97-AF65-F5344CB8AC3E}">
        <p14:creationId xmlns:p14="http://schemas.microsoft.com/office/powerpoint/2010/main" val="39211311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304800"/>
            <a:ext cx="8763000" cy="4373563"/>
          </a:xfrm>
        </p:spPr>
        <p:txBody>
          <a:bodyPr>
            <a:normAutofit fontScale="92500" lnSpcReduction="10000"/>
          </a:bodyPr>
          <a:lstStyle/>
          <a:p>
            <a:r>
              <a:rPr lang="en-US" dirty="0"/>
              <a:t>A 7th character code in some ICD-10-CM categories, as noted in the Tabular List of Codes, must be </a:t>
            </a:r>
            <a:r>
              <a:rPr lang="en-US" dirty="0" smtClean="0"/>
              <a:t>assigned</a:t>
            </a:r>
          </a:p>
          <a:p>
            <a:r>
              <a:rPr lang="en-US" dirty="0" smtClean="0"/>
              <a:t>Chapter </a:t>
            </a:r>
            <a:r>
              <a:rPr lang="en-US" dirty="0"/>
              <a:t>9 of the ICD-10 code is on injury, poisoning and other consequences of external causes, along with Chapter 15 on pregnancy, childbirth and the </a:t>
            </a:r>
            <a:r>
              <a:rPr lang="en-US" dirty="0" err="1"/>
              <a:t>puerperium</a:t>
            </a:r>
            <a:r>
              <a:rPr lang="en-US" dirty="0"/>
              <a:t> are instances of codes that will require a character in the 7th </a:t>
            </a:r>
            <a:r>
              <a:rPr lang="en-US" dirty="0" smtClean="0"/>
              <a:t>position</a:t>
            </a:r>
          </a:p>
          <a:p>
            <a:r>
              <a:rPr lang="en-US" dirty="0" smtClean="0"/>
              <a:t>This </a:t>
            </a:r>
            <a:r>
              <a:rPr lang="en-US" dirty="0"/>
              <a:t>character must always be in the 7th position, if a code has fewer than 6 characters and requires a 7th character extension, you must fill in all of the empty character spaces with a placeholder "</a:t>
            </a:r>
            <a:r>
              <a:rPr lang="en-US" dirty="0" smtClean="0"/>
              <a:t>X“</a:t>
            </a:r>
          </a:p>
          <a:p>
            <a:r>
              <a:rPr lang="en-US" dirty="0" smtClean="0"/>
              <a:t>Fractures </a:t>
            </a:r>
            <a:r>
              <a:rPr lang="en-US" dirty="0"/>
              <a:t>have their own special set of 7th character extensions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4334" y="4267200"/>
            <a:ext cx="4629150" cy="2324100"/>
          </a:xfrm>
          <a:prstGeom prst="rect">
            <a:avLst/>
          </a:prstGeom>
        </p:spPr>
      </p:pic>
    </p:spTree>
    <p:extLst>
      <p:ext uri="{BB962C8B-B14F-4D97-AF65-F5344CB8AC3E}">
        <p14:creationId xmlns:p14="http://schemas.microsoft.com/office/powerpoint/2010/main" val="27825618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7</a:t>
            </a:r>
            <a:r>
              <a:rPr lang="en-US" b="1" u="sng" baseline="30000" dirty="0" smtClean="0"/>
              <a:t>th</a:t>
            </a:r>
            <a:r>
              <a:rPr lang="en-US" b="1" u="sng" dirty="0" smtClean="0"/>
              <a:t> Character extension for injuries:</a:t>
            </a:r>
            <a:endParaRPr lang="en-US" b="1" u="sng" dirty="0"/>
          </a:p>
        </p:txBody>
      </p:sp>
      <p:sp>
        <p:nvSpPr>
          <p:cNvPr id="3" name="Content Placeholder 2"/>
          <p:cNvSpPr>
            <a:spLocks noGrp="1"/>
          </p:cNvSpPr>
          <p:nvPr>
            <p:ph idx="1"/>
          </p:nvPr>
        </p:nvSpPr>
        <p:spPr>
          <a:xfrm>
            <a:off x="152400" y="1752600"/>
            <a:ext cx="8763000" cy="3124200"/>
          </a:xfrm>
        </p:spPr>
        <p:txBody>
          <a:bodyPr>
            <a:normAutofit fontScale="62500" lnSpcReduction="20000"/>
          </a:bodyPr>
          <a:lstStyle/>
          <a:p>
            <a:pPr marL="114300" indent="0">
              <a:buNone/>
            </a:pPr>
            <a:r>
              <a:rPr lang="en-US" dirty="0"/>
              <a:t>A - Initial encounter.  This describes the entire period in which a patient is receiving active treatment for the injury, poisoning, or other consequences of an external cause.  So </a:t>
            </a:r>
            <a:r>
              <a:rPr lang="en-US" dirty="0" smtClean="0"/>
              <a:t>you </a:t>
            </a:r>
            <a:r>
              <a:rPr lang="en-US" dirty="0"/>
              <a:t>can use "A" as the 7th "lucky" character on multiple </a:t>
            </a:r>
            <a:r>
              <a:rPr lang="en-US" dirty="0" smtClean="0"/>
              <a:t>claims</a:t>
            </a:r>
          </a:p>
          <a:p>
            <a:endParaRPr lang="en-US" dirty="0"/>
          </a:p>
          <a:p>
            <a:pPr marL="114300" indent="0">
              <a:buNone/>
            </a:pPr>
            <a:r>
              <a:rPr lang="en-US" dirty="0" smtClean="0"/>
              <a:t>D </a:t>
            </a:r>
            <a:r>
              <a:rPr lang="en-US" dirty="0"/>
              <a:t>- Subsequent encounter, </a:t>
            </a:r>
            <a:r>
              <a:rPr lang="en-US" dirty="0" smtClean="0"/>
              <a:t>this </a:t>
            </a:r>
            <a:r>
              <a:rPr lang="en-US" dirty="0"/>
              <a:t>describes any encounter after the active phase of treatment, when the patient is receiving routine care for the injury during the period of healing or recovery.  This includes rehab therapies - In the previous Achilles tendon example, if the patient was referred out for physical therapy, this would be considered part of the healing and recovery stage and thus, would be coded for "subsequent encounter" - assigning the lucky #7 character as "</a:t>
            </a:r>
            <a:r>
              <a:rPr lang="en-US" dirty="0" smtClean="0"/>
              <a:t>D“</a:t>
            </a:r>
          </a:p>
          <a:p>
            <a:pPr marL="114300" indent="0">
              <a:buNone/>
            </a:pPr>
            <a:endParaRPr lang="en-US" dirty="0"/>
          </a:p>
          <a:p>
            <a:pPr marL="114300" indent="0">
              <a:buNone/>
            </a:pPr>
            <a:r>
              <a:rPr lang="en-US" dirty="0" smtClean="0"/>
              <a:t>S </a:t>
            </a:r>
            <a:r>
              <a:rPr lang="en-US" dirty="0"/>
              <a:t>- </a:t>
            </a:r>
            <a:r>
              <a:rPr lang="en-US" dirty="0" err="1"/>
              <a:t>Sequela</a:t>
            </a:r>
            <a:r>
              <a:rPr lang="en-US" dirty="0"/>
              <a:t>.  The 7th character extension "S" indicates a complication or condition that arises as a direct result of an injury.  </a:t>
            </a:r>
            <a:endParaRPr lang="en-US" dirty="0" smtClean="0"/>
          </a:p>
          <a:p>
            <a:pPr marL="114300" indent="0">
              <a:buNone/>
            </a:pPr>
            <a:r>
              <a:rPr lang="en-US" dirty="0"/>
              <a:t>	</a:t>
            </a:r>
            <a:r>
              <a:rPr lang="en-US" dirty="0" smtClean="0"/>
              <a:t>Example</a:t>
            </a:r>
            <a:r>
              <a:rPr lang="en-US" dirty="0"/>
              <a:t>: A scar that resulted from a burn</a:t>
            </a:r>
          </a:p>
        </p:txBody>
      </p:sp>
      <p:pic>
        <p:nvPicPr>
          <p:cNvPr id="4" name="Picture 3" descr="{V61.6xxD}&#10;&#10;&quot;Passenger in heavy transport vehicle injured in collision with pedal cycle in traffic accident subsequent encounter&quot;" title="CMA 111 - ICD - 9 7th Character Injuries (slid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800" y="4724400"/>
            <a:ext cx="3886200" cy="1876926"/>
          </a:xfrm>
          <a:prstGeom prst="rect">
            <a:avLst/>
          </a:prstGeom>
        </p:spPr>
      </p:pic>
    </p:spTree>
    <p:extLst>
      <p:ext uri="{BB962C8B-B14F-4D97-AF65-F5344CB8AC3E}">
        <p14:creationId xmlns:p14="http://schemas.microsoft.com/office/powerpoint/2010/main" val="33264462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u="sng" dirty="0" smtClean="0"/>
              <a:t>Multiple codes, single Condition</a:t>
            </a:r>
            <a:endParaRPr lang="en-US" sz="3200" b="1" u="sng" dirty="0"/>
          </a:p>
        </p:txBody>
      </p:sp>
      <p:sp>
        <p:nvSpPr>
          <p:cNvPr id="3" name="Content Placeholder 2"/>
          <p:cNvSpPr>
            <a:spLocks noGrp="1"/>
          </p:cNvSpPr>
          <p:nvPr>
            <p:ph idx="1"/>
          </p:nvPr>
        </p:nvSpPr>
        <p:spPr>
          <a:xfrm>
            <a:off x="457200" y="1752600"/>
            <a:ext cx="4800600" cy="4800600"/>
          </a:xfrm>
        </p:spPr>
        <p:txBody>
          <a:bodyPr>
            <a:normAutofit/>
          </a:bodyPr>
          <a:lstStyle/>
          <a:p>
            <a:r>
              <a:rPr lang="en-US" dirty="0"/>
              <a:t>Sometimes multiple codes may be necessary for a single condition.  The Tabular List will lets you know if reporting more than one is </a:t>
            </a:r>
            <a:r>
              <a:rPr lang="en-US" dirty="0" smtClean="0"/>
              <a:t>needed</a:t>
            </a:r>
          </a:p>
          <a:p>
            <a:r>
              <a:rPr lang="en-US" dirty="0" smtClean="0"/>
              <a:t>Indicating </a:t>
            </a:r>
            <a:r>
              <a:rPr lang="en-US" dirty="0"/>
              <a:t>more than one code is done by saying "use additional code", or "code first" indicating the underlying condition should be coded first</a:t>
            </a:r>
          </a:p>
        </p:txBody>
      </p:sp>
      <p:pic>
        <p:nvPicPr>
          <p:cNvPr id="4" name="Picture 3" descr="Cartoon photograph&#10;&#10;&quot;I'm a 10&#10;&#10;V9107XA: burn due to water skis on fire&#10;&#10;I Expect the Unexpected, I'm ICD-10 Ready&#10;&#10;Conifer &#10;Health Solutions&quot;" title="CMA 111 - ICD - 9 'I'm a 10' (Mulitple Codes, Singles Conditio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8800" y="2362200"/>
            <a:ext cx="2247900" cy="3314700"/>
          </a:xfrm>
          <a:prstGeom prst="rect">
            <a:avLst/>
          </a:prstGeom>
        </p:spPr>
      </p:pic>
    </p:spTree>
    <p:extLst>
      <p:ext uri="{BB962C8B-B14F-4D97-AF65-F5344CB8AC3E}">
        <p14:creationId xmlns:p14="http://schemas.microsoft.com/office/powerpoint/2010/main" val="26370809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b="1" u="sng" dirty="0" smtClean="0"/>
              <a:t>Combination codes</a:t>
            </a:r>
            <a:endParaRPr lang="en-US" sz="4800" b="1" u="sng" dirty="0"/>
          </a:p>
        </p:txBody>
      </p:sp>
      <p:sp>
        <p:nvSpPr>
          <p:cNvPr id="3" name="Content Placeholder 2"/>
          <p:cNvSpPr>
            <a:spLocks noGrp="1"/>
          </p:cNvSpPr>
          <p:nvPr>
            <p:ph idx="1"/>
          </p:nvPr>
        </p:nvSpPr>
        <p:spPr>
          <a:xfrm>
            <a:off x="3886200" y="1752600"/>
            <a:ext cx="4800600" cy="4800600"/>
          </a:xfrm>
        </p:spPr>
        <p:txBody>
          <a:bodyPr>
            <a:normAutofit/>
          </a:bodyPr>
          <a:lstStyle/>
          <a:p>
            <a:r>
              <a:rPr lang="en-US" dirty="0"/>
              <a:t>Several new "Combination Codes" are available.  </a:t>
            </a:r>
            <a:endParaRPr lang="en-US" dirty="0" smtClean="0"/>
          </a:p>
          <a:p>
            <a:endParaRPr lang="en-US" dirty="0"/>
          </a:p>
          <a:p>
            <a:r>
              <a:rPr lang="en-US" dirty="0" smtClean="0"/>
              <a:t>These </a:t>
            </a:r>
            <a:r>
              <a:rPr lang="en-US" dirty="0"/>
              <a:t>are single codes used to classify two or more conditions that typically occur </a:t>
            </a:r>
            <a:r>
              <a:rPr lang="en-US" dirty="0" smtClean="0"/>
              <a:t>together</a:t>
            </a:r>
          </a:p>
          <a:p>
            <a:endParaRPr lang="en-US" dirty="0" smtClean="0"/>
          </a:p>
          <a:p>
            <a:r>
              <a:rPr lang="en-US" dirty="0" smtClean="0"/>
              <a:t>Example</a:t>
            </a:r>
            <a:r>
              <a:rPr lang="en-US" dirty="0"/>
              <a:t>: E10.21 Type 1 </a:t>
            </a:r>
            <a:r>
              <a:rPr lang="en-US" dirty="0" smtClean="0"/>
              <a:t>Diabetes </a:t>
            </a:r>
            <a:r>
              <a:rPr lang="en-US" dirty="0"/>
              <a:t>Mellitus with </a:t>
            </a:r>
            <a:r>
              <a:rPr lang="en-US" dirty="0" smtClean="0"/>
              <a:t>Diabetic </a:t>
            </a:r>
            <a:r>
              <a:rPr lang="en-US" dirty="0"/>
              <a:t>Nephropathy</a:t>
            </a:r>
          </a:p>
        </p:txBody>
      </p:sp>
      <p:pic>
        <p:nvPicPr>
          <p:cNvPr id="4" name="Picture 3" descr="Quote:&#10;&#10;&quot;I don't always walk into a lamppost, twice&#10;&#10;but when I do, I use ICD 10 Code W22.02XD&quot;" title="CMA 111 - ICD - 9 Humor Photo ...but when I do... (Combination Cod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1981200"/>
            <a:ext cx="2875181" cy="3622733"/>
          </a:xfrm>
          <a:prstGeom prst="rect">
            <a:avLst/>
          </a:prstGeom>
        </p:spPr>
      </p:pic>
    </p:spTree>
    <p:extLst>
      <p:ext uri="{BB962C8B-B14F-4D97-AF65-F5344CB8AC3E}">
        <p14:creationId xmlns:p14="http://schemas.microsoft.com/office/powerpoint/2010/main" val="14901996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u="sng" dirty="0" smtClean="0"/>
              <a:t>Injury codes</a:t>
            </a:r>
            <a:endParaRPr lang="en-US" sz="5400" b="1" u="sng" dirty="0"/>
          </a:p>
        </p:txBody>
      </p:sp>
      <p:sp>
        <p:nvSpPr>
          <p:cNvPr id="3" name="Content Placeholder 2"/>
          <p:cNvSpPr>
            <a:spLocks noGrp="1"/>
          </p:cNvSpPr>
          <p:nvPr>
            <p:ph idx="1"/>
          </p:nvPr>
        </p:nvSpPr>
        <p:spPr>
          <a:xfrm>
            <a:off x="304800" y="1752600"/>
            <a:ext cx="4724400" cy="5029200"/>
          </a:xfrm>
        </p:spPr>
        <p:txBody>
          <a:bodyPr>
            <a:normAutofit fontScale="77500" lnSpcReduction="20000"/>
          </a:bodyPr>
          <a:lstStyle/>
          <a:p>
            <a:r>
              <a:rPr lang="en-US" dirty="0"/>
              <a:t>Injury codes will often be used with external codes to further describe the </a:t>
            </a:r>
            <a:r>
              <a:rPr lang="en-US" dirty="0" smtClean="0"/>
              <a:t>injury</a:t>
            </a:r>
          </a:p>
          <a:p>
            <a:endParaRPr lang="en-US" dirty="0"/>
          </a:p>
          <a:p>
            <a:r>
              <a:rPr lang="en-US" dirty="0" smtClean="0"/>
              <a:t>These </a:t>
            </a:r>
            <a:r>
              <a:rPr lang="en-US" dirty="0"/>
              <a:t>codes are listed in Chapter 20: External Cause </a:t>
            </a:r>
            <a:r>
              <a:rPr lang="en-US" dirty="0" smtClean="0"/>
              <a:t>Codes</a:t>
            </a:r>
          </a:p>
          <a:p>
            <a:endParaRPr lang="en-US" dirty="0"/>
          </a:p>
          <a:p>
            <a:r>
              <a:rPr lang="en-US" dirty="0" smtClean="0"/>
              <a:t>These </a:t>
            </a:r>
            <a:r>
              <a:rPr lang="en-US" dirty="0"/>
              <a:t>are secondary codes which means they further describe with the how (cause), intent (intentional or accidental), place, activity patient was engaged in at the time of event, and person's status (civilian or military</a:t>
            </a:r>
            <a:r>
              <a:rPr lang="en-US" dirty="0" smtClean="0"/>
              <a:t>)</a:t>
            </a:r>
          </a:p>
          <a:p>
            <a:endParaRPr lang="en-US" dirty="0"/>
          </a:p>
          <a:p>
            <a:r>
              <a:rPr lang="en-US" dirty="0" smtClean="0"/>
              <a:t>As </a:t>
            </a:r>
            <a:r>
              <a:rPr lang="en-US" dirty="0"/>
              <a:t>many external cause codes as necessary can and should be used to explain the patient's condition to the fullest extent possible</a:t>
            </a:r>
          </a:p>
        </p:txBody>
      </p:sp>
      <p:pic>
        <p:nvPicPr>
          <p:cNvPr id="4" name="Picture 3" descr="Cartoon Photo&#10;&#10;Quote:&#10;&#10;&quot;Lips stuck to instruments?&#10;&#10;There's a code for that!&#10;&#10;(ICD 10) Y93.J4" title="CMA 111 - ICD 9 'Lips stuck to instruments (Injury Cod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00" y="2362200"/>
            <a:ext cx="2971800" cy="2971800"/>
          </a:xfrm>
          <a:prstGeom prst="rect">
            <a:avLst/>
          </a:prstGeom>
        </p:spPr>
      </p:pic>
    </p:spTree>
    <p:extLst>
      <p:ext uri="{BB962C8B-B14F-4D97-AF65-F5344CB8AC3E}">
        <p14:creationId xmlns:p14="http://schemas.microsoft.com/office/powerpoint/2010/main" val="38880339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u="sng" dirty="0" smtClean="0"/>
              <a:t>ICD-9 CM</a:t>
            </a:r>
            <a:endParaRPr lang="en-US" sz="6000" b="1" u="sng" dirty="0"/>
          </a:p>
        </p:txBody>
      </p:sp>
      <p:sp>
        <p:nvSpPr>
          <p:cNvPr id="3" name="Content Placeholder 2"/>
          <p:cNvSpPr>
            <a:spLocks noGrp="1"/>
          </p:cNvSpPr>
          <p:nvPr>
            <p:ph idx="1"/>
          </p:nvPr>
        </p:nvSpPr>
        <p:spPr>
          <a:xfrm>
            <a:off x="457200" y="1752600"/>
            <a:ext cx="4114800" cy="4373563"/>
          </a:xfrm>
        </p:spPr>
        <p:txBody>
          <a:bodyPr>
            <a:normAutofit fontScale="85000" lnSpcReduction="20000"/>
          </a:bodyPr>
          <a:lstStyle/>
          <a:p>
            <a:pPr marL="114300" indent="0">
              <a:buNone/>
            </a:pPr>
            <a:r>
              <a:rPr lang="en-US" dirty="0" smtClean="0"/>
              <a:t>What it stands for: International Classification of Diseases, 9</a:t>
            </a:r>
            <a:r>
              <a:rPr lang="en-US" baseline="30000" dirty="0" smtClean="0"/>
              <a:t>th</a:t>
            </a:r>
            <a:r>
              <a:rPr lang="en-US" dirty="0" smtClean="0"/>
              <a:t> edition, Clinical Modification</a:t>
            </a:r>
          </a:p>
          <a:p>
            <a:pPr marL="114300" indent="0">
              <a:buNone/>
            </a:pPr>
            <a:endParaRPr lang="en-US" dirty="0"/>
          </a:p>
          <a:p>
            <a:pPr marL="114300" indent="0">
              <a:buNone/>
            </a:pPr>
            <a:r>
              <a:rPr lang="en-US" dirty="0" smtClean="0"/>
              <a:t>What it is: A set of codes used by physicians, hospital, and allied health worker to indicate diagnosis for all patient encounters. The ICD-9-CM is the HIPPA transaction code set for diagnosis coding</a:t>
            </a:r>
          </a:p>
          <a:p>
            <a:pPr marL="114300" indent="0">
              <a:buNone/>
            </a:pPr>
            <a:endParaRPr lang="en-US" dirty="0"/>
          </a:p>
          <a:p>
            <a:pPr marL="114300" indent="0">
              <a:buNone/>
            </a:pPr>
            <a:r>
              <a:rPr lang="en-US" dirty="0" smtClean="0"/>
              <a:t>In short: Codes assigned to medical diagnosis and procedures. </a:t>
            </a:r>
            <a:endParaRPr lang="en-US" dirty="0"/>
          </a:p>
        </p:txBody>
      </p:sp>
      <p:pic>
        <p:nvPicPr>
          <p:cNvPr id="4" name="Picture 3" descr="Picture of a table of content laid like a board with letter in bold above it saying ICD - 9" title="CMA 111 - ICD - 9 (magnifing glas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9200" y="2971800"/>
            <a:ext cx="3486150" cy="1743075"/>
          </a:xfrm>
          <a:prstGeom prst="rect">
            <a:avLst/>
          </a:prstGeom>
        </p:spPr>
      </p:pic>
    </p:spTree>
    <p:extLst>
      <p:ext uri="{BB962C8B-B14F-4D97-AF65-F5344CB8AC3E}">
        <p14:creationId xmlns:p14="http://schemas.microsoft.com/office/powerpoint/2010/main" val="18533163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28600" y="3886200"/>
            <a:ext cx="8763000" cy="2697163"/>
          </a:xfrm>
        </p:spPr>
        <p:txBody>
          <a:bodyPr>
            <a:normAutofit fontScale="70000" lnSpcReduction="20000"/>
          </a:bodyPr>
          <a:lstStyle/>
          <a:p>
            <a:pPr marL="114300" indent="0">
              <a:buNone/>
            </a:pPr>
            <a:r>
              <a:rPr lang="en-US" dirty="0"/>
              <a:t>In this case, the patient strained her Achilles tendon while running on a treadmill at a gym.  The proper items needed for coding would be, activity code, place of occurrence code, and an external cause code. </a:t>
            </a:r>
            <a:endParaRPr lang="en-US" dirty="0" smtClean="0"/>
          </a:p>
          <a:p>
            <a:pPr marL="114300" indent="0">
              <a:buNone/>
            </a:pPr>
            <a:endParaRPr lang="en-US" dirty="0"/>
          </a:p>
          <a:p>
            <a:pPr marL="114300" indent="0">
              <a:buNone/>
            </a:pPr>
            <a:r>
              <a:rPr lang="en-US" dirty="0" smtClean="0"/>
              <a:t>Running </a:t>
            </a:r>
            <a:r>
              <a:rPr lang="en-US" dirty="0"/>
              <a:t>on a treadmill is "Y93.A1.", place of occurrence code for a gym is "Y92.39", and the external cause code is "Y99.8", sporting while not income or while a student.  </a:t>
            </a:r>
            <a:endParaRPr lang="en-US" dirty="0" smtClean="0"/>
          </a:p>
          <a:p>
            <a:pPr marL="114300" indent="0">
              <a:buNone/>
            </a:pPr>
            <a:endParaRPr lang="en-US" dirty="0"/>
          </a:p>
          <a:p>
            <a:pPr marL="114300" indent="0">
              <a:buNone/>
            </a:pPr>
            <a:r>
              <a:rPr lang="en-US" dirty="0" smtClean="0"/>
              <a:t>For </a:t>
            </a:r>
            <a:r>
              <a:rPr lang="en-US" dirty="0"/>
              <a:t>this particular incident, a total of 4 ICD-10 codes would be required to describe a patient with an Achilles tendon sprain, on her right foot, an injury suffered while recreating on a treadmill at a gym.</a:t>
            </a:r>
          </a:p>
        </p:txBody>
      </p:sp>
      <p:pic>
        <p:nvPicPr>
          <p:cNvPr id="4" name="Picture 3" title="CMA 111 - ICD 9 Injury Code Bottom (slide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2097872"/>
            <a:ext cx="7086600" cy="1661394"/>
          </a:xfrm>
          <a:prstGeom prst="rect">
            <a:avLst/>
          </a:prstGeom>
        </p:spPr>
      </p:pic>
      <p:pic>
        <p:nvPicPr>
          <p:cNvPr id="5" name="Picture 4" title="CMA 111 - ICD 9 Injury Code Top (slid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52400"/>
            <a:ext cx="7086600" cy="1661394"/>
          </a:xfrm>
          <a:prstGeom prst="rect">
            <a:avLst/>
          </a:prstGeom>
        </p:spPr>
      </p:pic>
    </p:spTree>
    <p:extLst>
      <p:ext uri="{BB962C8B-B14F-4D97-AF65-F5344CB8AC3E}">
        <p14:creationId xmlns:p14="http://schemas.microsoft.com/office/powerpoint/2010/main" val="22386958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3105835"/>
            <a:ext cx="4572000" cy="369332"/>
          </a:xfrm>
          <a:prstGeom prst="rect">
            <a:avLst/>
          </a:prstGeom>
        </p:spPr>
        <p:txBody>
          <a:bodyPr>
            <a:spAutoFit/>
          </a:bodyPr>
          <a:lstStyle/>
          <a:p>
            <a:r>
              <a:rPr lang="en-US" dirty="0" smtClean="0"/>
              <a:t>PDF Document Goes Here</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3141" y="0"/>
            <a:ext cx="6137718" cy="6858000"/>
          </a:xfrm>
          <a:prstGeom prst="rect">
            <a:avLst/>
          </a:prstGeom>
        </p:spPr>
      </p:pic>
    </p:spTree>
    <p:extLst>
      <p:ext uri="{BB962C8B-B14F-4D97-AF65-F5344CB8AC3E}">
        <p14:creationId xmlns:p14="http://schemas.microsoft.com/office/powerpoint/2010/main" val="7686384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u="sng" dirty="0" smtClean="0"/>
              <a:t>Currently, the </a:t>
            </a:r>
            <a:r>
              <a:rPr lang="en-US" sz="3600" b="1" i="1" u="sng" dirty="0" smtClean="0"/>
              <a:t>who</a:t>
            </a:r>
            <a:r>
              <a:rPr lang="en-US" sz="3600" b="1" u="sng" dirty="0" smtClean="0"/>
              <a:t> is revising </a:t>
            </a:r>
            <a:r>
              <a:rPr lang="en-US" sz="3600" b="1" u="sng" dirty="0" err="1" smtClean="0"/>
              <a:t>icd</a:t>
            </a:r>
            <a:r>
              <a:rPr lang="en-US" sz="3600" b="1" u="sng" dirty="0" smtClean="0"/>
              <a:t> toward icd-11</a:t>
            </a:r>
            <a:endParaRPr lang="en-US" sz="3600" b="1" u="sng" dirty="0"/>
          </a:p>
        </p:txBody>
      </p:sp>
      <p:pic>
        <p:nvPicPr>
          <p:cNvPr id="3" name="Picture 2" descr="{Z73.4} &#10;&#10;Inadequate social skills, not elsewhere classified" title="CMA 111 - ICD 9 Future of ICD 11 (slide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2511628"/>
            <a:ext cx="7261101" cy="3508172"/>
          </a:xfrm>
          <a:prstGeom prst="rect">
            <a:avLst/>
          </a:prstGeom>
        </p:spPr>
      </p:pic>
    </p:spTree>
    <p:extLst>
      <p:ext uri="{BB962C8B-B14F-4D97-AF65-F5344CB8AC3E}">
        <p14:creationId xmlns:p14="http://schemas.microsoft.com/office/powerpoint/2010/main" val="16387901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r"/>
            <a:r>
              <a:rPr lang="en-US" dirty="0" smtClean="0"/>
              <a:t>End of the winds of change</a:t>
            </a:r>
            <a:endParaRPr lang="en-US" dirty="0"/>
          </a:p>
        </p:txBody>
      </p:sp>
      <p:sp>
        <p:nvSpPr>
          <p:cNvPr id="4" name="Text Placeholder 3"/>
          <p:cNvSpPr>
            <a:spLocks noGrp="1"/>
          </p:cNvSpPr>
          <p:nvPr>
            <p:ph type="body" idx="1"/>
          </p:nvPr>
        </p:nvSpPr>
        <p:spPr/>
        <p:txBody>
          <a:bodyPr/>
          <a:lstStyle/>
          <a:p>
            <a:pPr algn="r"/>
            <a:r>
              <a:rPr lang="en-US" dirty="0" smtClean="0"/>
              <a:t>ICD-9 and ICD-10</a:t>
            </a:r>
            <a:endParaRPr lang="en-US" dirty="0"/>
          </a:p>
        </p:txBody>
      </p:sp>
    </p:spTree>
    <p:extLst>
      <p:ext uri="{BB962C8B-B14F-4D97-AF65-F5344CB8AC3E}">
        <p14:creationId xmlns:p14="http://schemas.microsoft.com/office/powerpoint/2010/main" val="4036300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800" b="1" u="sng" dirty="0" smtClean="0"/>
              <a:t>History OF THE ICD</a:t>
            </a:r>
            <a:endParaRPr lang="en-US" sz="4800" b="1" u="sng" dirty="0"/>
          </a:p>
        </p:txBody>
      </p:sp>
      <p:sp>
        <p:nvSpPr>
          <p:cNvPr id="5" name="Content Placeholder 4" descr="1860 - Florence Nightingale (picture of her)&#10;" title="CMA 111 - ICD 9 Florence Nightingale (History of the ICD)"/>
          <p:cNvSpPr>
            <a:spLocks noGrp="1"/>
          </p:cNvSpPr>
          <p:nvPr>
            <p:ph sz="half" idx="1"/>
          </p:nvPr>
        </p:nvSpPr>
        <p:spPr>
          <a:xfrm>
            <a:off x="2743200" y="1834813"/>
            <a:ext cx="4038600" cy="2090929"/>
          </a:xfrm>
        </p:spPr>
        <p:txBody>
          <a:bodyPr>
            <a:normAutofit/>
          </a:bodyPr>
          <a:lstStyle/>
          <a:p>
            <a:pPr marL="114300" indent="0">
              <a:buNone/>
            </a:pPr>
            <a:r>
              <a:rPr lang="en-US" sz="2200" dirty="0"/>
              <a:t>1860 - Florence Nightingale proposes an idea which results in the first systematic collection of data from hospitals</a:t>
            </a:r>
          </a:p>
        </p:txBody>
      </p:sp>
      <p:sp>
        <p:nvSpPr>
          <p:cNvPr id="6" name="Content Placeholder 5"/>
          <p:cNvSpPr>
            <a:spLocks noGrp="1"/>
          </p:cNvSpPr>
          <p:nvPr>
            <p:ph sz="half" idx="2"/>
          </p:nvPr>
        </p:nvSpPr>
        <p:spPr>
          <a:xfrm>
            <a:off x="2971800" y="4312921"/>
            <a:ext cx="5410200" cy="2164079"/>
          </a:xfrm>
        </p:spPr>
        <p:txBody>
          <a:bodyPr>
            <a:noAutofit/>
          </a:bodyPr>
          <a:lstStyle/>
          <a:p>
            <a:pPr marL="114300" indent="0">
              <a:buNone/>
            </a:pPr>
            <a:r>
              <a:rPr lang="en-US" sz="2200" dirty="0"/>
              <a:t>1893 - French Doctor Jacques Bertillon gives the "Bertillon Classification of Causes of Death", then, over subsequent years, several countries and major cities adopt the Bertillon System</a:t>
            </a:r>
          </a:p>
        </p:txBody>
      </p:sp>
      <p:pic>
        <p:nvPicPr>
          <p:cNvPr id="7" name="Picture 6" title="CMA 111 - ICD 9 Florence Nightingale (History of the IC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4200" y="1491672"/>
            <a:ext cx="1866900" cy="2447925"/>
          </a:xfrm>
          <a:prstGeom prst="rect">
            <a:avLst/>
          </a:prstGeom>
        </p:spPr>
      </p:pic>
      <p:pic>
        <p:nvPicPr>
          <p:cNvPr id="8" name="Picture 7" descr="Photo of French Doctor Jacques Bertillon" title="CMA 111 - ICD 9 French Doctor Jacques Bertillon (History of the IC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3110633"/>
            <a:ext cx="2095500" cy="3352800"/>
          </a:xfrm>
          <a:prstGeom prst="rect">
            <a:avLst/>
          </a:prstGeom>
        </p:spPr>
      </p:pic>
    </p:spTree>
    <p:extLst>
      <p:ext uri="{BB962C8B-B14F-4D97-AF65-F5344CB8AC3E}">
        <p14:creationId xmlns:p14="http://schemas.microsoft.com/office/powerpoint/2010/main" val="31872677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olored picture of Canada, Mexico and America as a whole" title="CMA 111 - ICD 9 Canada, Mexico and America (Slide 4 Unnamed)"/>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1000" y="228600"/>
            <a:ext cx="4523509" cy="5262928"/>
          </a:xfrm>
          <a:prstGeom prst="rect">
            <a:avLst/>
          </a:prstGeom>
        </p:spPr>
      </p:pic>
      <p:sp>
        <p:nvSpPr>
          <p:cNvPr id="9" name="Content Placeholder 8"/>
          <p:cNvSpPr>
            <a:spLocks noGrp="1"/>
          </p:cNvSpPr>
          <p:nvPr>
            <p:ph sz="half" idx="4294967295"/>
          </p:nvPr>
        </p:nvSpPr>
        <p:spPr>
          <a:xfrm>
            <a:off x="152400" y="457200"/>
            <a:ext cx="4038600" cy="3946236"/>
          </a:xfrm>
        </p:spPr>
        <p:txBody>
          <a:bodyPr>
            <a:normAutofit/>
          </a:bodyPr>
          <a:lstStyle/>
          <a:p>
            <a:pPr marL="114300" indent="0">
              <a:buNone/>
            </a:pPr>
            <a:r>
              <a:rPr lang="en-US" sz="3200" dirty="0">
                <a:solidFill>
                  <a:schemeClr val="tx1">
                    <a:lumMod val="65000"/>
                    <a:lumOff val="35000"/>
                  </a:schemeClr>
                </a:solidFill>
              </a:rPr>
              <a:t>1898 - Canada, Mexico and America join in and recommend a revision of the system take place every 10 </a:t>
            </a:r>
            <a:r>
              <a:rPr lang="en-US" sz="3200" dirty="0" smtClean="0">
                <a:solidFill>
                  <a:schemeClr val="tx1">
                    <a:lumMod val="65000"/>
                    <a:lumOff val="35000"/>
                  </a:schemeClr>
                </a:solidFill>
              </a:rPr>
              <a:t>years</a:t>
            </a:r>
          </a:p>
          <a:p>
            <a:pPr marL="114300" indent="0">
              <a:buNone/>
            </a:pPr>
            <a:endParaRPr lang="en-US" sz="3200" dirty="0"/>
          </a:p>
        </p:txBody>
      </p:sp>
      <p:sp>
        <p:nvSpPr>
          <p:cNvPr id="12" name="Content Placeholder 11"/>
          <p:cNvSpPr>
            <a:spLocks noGrp="1"/>
          </p:cNvSpPr>
          <p:nvPr>
            <p:ph sz="half" idx="4294967295"/>
          </p:nvPr>
        </p:nvSpPr>
        <p:spPr>
          <a:xfrm>
            <a:off x="228600" y="4724400"/>
            <a:ext cx="8305800" cy="1676400"/>
          </a:xfrm>
        </p:spPr>
        <p:txBody>
          <a:bodyPr>
            <a:normAutofit/>
          </a:bodyPr>
          <a:lstStyle/>
          <a:p>
            <a:pPr marL="114300" indent="0">
              <a:buNone/>
            </a:pPr>
            <a:r>
              <a:rPr lang="en-US" sz="3200" dirty="0">
                <a:solidFill>
                  <a:schemeClr val="tx1">
                    <a:lumMod val="65000"/>
                    <a:lumOff val="35000"/>
                  </a:schemeClr>
                </a:solidFill>
              </a:rPr>
              <a:t>1900 - First ever conference to revise the International Classification of Causes of Death, with revisions every 10 years after</a:t>
            </a:r>
          </a:p>
          <a:p>
            <a:pPr marL="114300" indent="0">
              <a:buNone/>
            </a:pPr>
            <a:endParaRPr lang="en-US" dirty="0"/>
          </a:p>
        </p:txBody>
      </p:sp>
    </p:spTree>
    <p:extLst>
      <p:ext uri="{BB962C8B-B14F-4D97-AF65-F5344CB8AC3E}">
        <p14:creationId xmlns:p14="http://schemas.microsoft.com/office/powerpoint/2010/main" val="32780089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u="sng" dirty="0" smtClean="0"/>
              <a:t>The 6</a:t>
            </a:r>
            <a:r>
              <a:rPr lang="en-US" sz="4800" b="1" u="sng" baseline="30000" dirty="0" smtClean="0"/>
              <a:t>th</a:t>
            </a:r>
            <a:r>
              <a:rPr lang="en-US" sz="4800" b="1" u="sng" dirty="0" smtClean="0"/>
              <a:t> revision</a:t>
            </a:r>
            <a:endParaRPr lang="en-US" sz="4800" b="1" u="sng" dirty="0"/>
          </a:p>
        </p:txBody>
      </p:sp>
      <p:sp>
        <p:nvSpPr>
          <p:cNvPr id="3" name="Content Placeholder 2"/>
          <p:cNvSpPr>
            <a:spLocks noGrp="1"/>
          </p:cNvSpPr>
          <p:nvPr>
            <p:ph sz="half" idx="1"/>
          </p:nvPr>
        </p:nvSpPr>
        <p:spPr>
          <a:xfrm>
            <a:off x="426128" y="1719070"/>
            <a:ext cx="4038600" cy="4910329"/>
          </a:xfrm>
        </p:spPr>
        <p:txBody>
          <a:bodyPr>
            <a:normAutofit fontScale="92500" lnSpcReduction="10000"/>
          </a:bodyPr>
          <a:lstStyle/>
          <a:p>
            <a:pPr marL="114300" indent="0">
              <a:buNone/>
            </a:pPr>
            <a:r>
              <a:rPr lang="en-US" dirty="0"/>
              <a:t>The 6th Revision divided the classification system into 2 </a:t>
            </a:r>
            <a:r>
              <a:rPr lang="en-US" dirty="0" err="1"/>
              <a:t>volumes:Morbidity</a:t>
            </a:r>
            <a:r>
              <a:rPr lang="en-US" dirty="0"/>
              <a:t> and </a:t>
            </a:r>
            <a:r>
              <a:rPr lang="en-US" dirty="0" smtClean="0"/>
              <a:t>Mortality</a:t>
            </a:r>
          </a:p>
          <a:p>
            <a:pPr marL="114300" indent="0">
              <a:buNone/>
            </a:pPr>
            <a:endParaRPr lang="en-US" dirty="0"/>
          </a:p>
          <a:p>
            <a:pPr marL="114300" indent="0">
              <a:buNone/>
            </a:pPr>
            <a:r>
              <a:rPr lang="en-US" dirty="0" smtClean="0"/>
              <a:t>Title </a:t>
            </a:r>
            <a:r>
              <a:rPr lang="en-US" dirty="0"/>
              <a:t>is changed to: International Statistical Classification of Diseases, Injuries and Causes of Death (ICD)</a:t>
            </a:r>
          </a:p>
        </p:txBody>
      </p:sp>
      <p:pic>
        <p:nvPicPr>
          <p:cNvPr id="5" name="Picture 4" descr="Humorous Photo&#10;&#10;&quot;Hello....&#10;&#10;my name is Inigo Montoya prepare to die&quot;" title="CMA 111 - ICD 9 Humor Quote 'Hello, my name...' (The 6th Revisio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8200" y="2209800"/>
            <a:ext cx="4006731" cy="3474720"/>
          </a:xfrm>
          <a:prstGeom prst="rect">
            <a:avLst/>
          </a:prstGeom>
        </p:spPr>
      </p:pic>
    </p:spTree>
    <p:extLst>
      <p:ext uri="{BB962C8B-B14F-4D97-AF65-F5344CB8AC3E}">
        <p14:creationId xmlns:p14="http://schemas.microsoft.com/office/powerpoint/2010/main" val="4594553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4294967295"/>
          </p:nvPr>
        </p:nvSpPr>
        <p:spPr>
          <a:xfrm>
            <a:off x="228600" y="3505200"/>
            <a:ext cx="8686800" cy="2438400"/>
          </a:xfrm>
        </p:spPr>
        <p:txBody>
          <a:bodyPr>
            <a:noAutofit/>
          </a:bodyPr>
          <a:lstStyle/>
          <a:p>
            <a:pPr marL="114300" indent="0" algn="ctr">
              <a:buNone/>
            </a:pPr>
            <a:r>
              <a:rPr lang="en-US" sz="3200" dirty="0"/>
              <a:t>1948 - The WHO assumes responsibility for the revisions every 10 years, WHO sponsors 7th edition in 1957 and the 8th edition in 1968.  It becomes clear that 10 years is too short a time.</a:t>
            </a:r>
          </a:p>
        </p:txBody>
      </p:sp>
      <p:pic>
        <p:nvPicPr>
          <p:cNvPr id="8" name="Picture 7" descr="The WHO symbol" title="CMA 111 - ICD 9 WHO (slid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0" y="762000"/>
            <a:ext cx="3420932" cy="2276475"/>
          </a:xfrm>
          <a:prstGeom prst="rect">
            <a:avLst/>
          </a:prstGeom>
        </p:spPr>
      </p:pic>
    </p:spTree>
    <p:extLst>
      <p:ext uri="{BB962C8B-B14F-4D97-AF65-F5344CB8AC3E}">
        <p14:creationId xmlns:p14="http://schemas.microsoft.com/office/powerpoint/2010/main" val="19486966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76200" y="152400"/>
            <a:ext cx="4495800" cy="6705600"/>
          </a:xfrm>
        </p:spPr>
        <p:txBody>
          <a:bodyPr>
            <a:normAutofit lnSpcReduction="10000"/>
          </a:bodyPr>
          <a:lstStyle/>
          <a:p>
            <a:r>
              <a:rPr lang="en-US" dirty="0"/>
              <a:t>1975 - The wide variety which exists between specialists and countries that only use simple codes presents a problem. </a:t>
            </a:r>
            <a:endParaRPr lang="en-US" dirty="0" smtClean="0"/>
          </a:p>
          <a:p>
            <a:r>
              <a:rPr lang="en-US" dirty="0" smtClean="0"/>
              <a:t>The </a:t>
            </a:r>
            <a:r>
              <a:rPr lang="en-US" dirty="0"/>
              <a:t>problem is met with a compromised solution; the basic structure of ICD will stay the same but ICD-9 will have additional digit subcategories (4 or 5 digits) added. </a:t>
            </a:r>
            <a:endParaRPr lang="en-US" dirty="0" smtClean="0"/>
          </a:p>
          <a:p>
            <a:r>
              <a:rPr lang="en-US" dirty="0" smtClean="0"/>
              <a:t>For </a:t>
            </a:r>
            <a:r>
              <a:rPr lang="en-US" dirty="0"/>
              <a:t>those who do not need this level of complexity, the three digit option remains. </a:t>
            </a:r>
            <a:endParaRPr lang="en-US" dirty="0" smtClean="0"/>
          </a:p>
          <a:p>
            <a:r>
              <a:rPr lang="en-US" dirty="0" smtClean="0"/>
              <a:t>The </a:t>
            </a:r>
            <a:r>
              <a:rPr lang="en-US" dirty="0"/>
              <a:t>goal of the 9th revision is to make ICD-9 flexible in a variety of situations.</a:t>
            </a:r>
          </a:p>
        </p:txBody>
      </p:sp>
      <p:pic>
        <p:nvPicPr>
          <p:cNvPr id="4" name="Picture 3" title="CMA 111 - ICD 9 1975 8 (slid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1540164"/>
            <a:ext cx="3810000" cy="3810000"/>
          </a:xfrm>
          <a:prstGeom prst="rect">
            <a:avLst/>
          </a:prstGeom>
        </p:spPr>
      </p:pic>
    </p:spTree>
    <p:extLst>
      <p:ext uri="{BB962C8B-B14F-4D97-AF65-F5344CB8AC3E}">
        <p14:creationId xmlns:p14="http://schemas.microsoft.com/office/powerpoint/2010/main" val="23736076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4" name="Content Placeholder 3"/>
          <p:cNvSpPr>
            <a:spLocks noGrp="1"/>
          </p:cNvSpPr>
          <p:nvPr>
            <p:ph idx="1"/>
          </p:nvPr>
        </p:nvSpPr>
        <p:spPr>
          <a:xfrm>
            <a:off x="3886200" y="152400"/>
            <a:ext cx="5105400" cy="6553200"/>
          </a:xfrm>
        </p:spPr>
        <p:txBody>
          <a:bodyPr>
            <a:noAutofit/>
          </a:bodyPr>
          <a:lstStyle/>
          <a:p>
            <a:r>
              <a:rPr lang="en-US" sz="1800" dirty="0"/>
              <a:t>Procedure codes are two digits, followed by a decimal.  This number is then followed by one or two digits, begins with 00.01 and ends with 99.99  </a:t>
            </a:r>
            <a:endParaRPr lang="en-US" sz="1800" dirty="0" smtClean="0"/>
          </a:p>
          <a:p>
            <a:r>
              <a:rPr lang="en-US" sz="1800" dirty="0" smtClean="0"/>
              <a:t>Arranged </a:t>
            </a:r>
            <a:r>
              <a:rPr lang="en-US" sz="1800" dirty="0"/>
              <a:t>by anatomical location, codes after the 00's such as the 01 through 05 are operations of the nervous system.  Codes 06 through 07 are operations of the endocrine system, etc</a:t>
            </a:r>
            <a:r>
              <a:rPr lang="en-US" sz="1800" dirty="0" smtClean="0"/>
              <a:t>.</a:t>
            </a:r>
          </a:p>
          <a:p>
            <a:r>
              <a:rPr lang="en-US" sz="1800" dirty="0" smtClean="0"/>
              <a:t>Volume </a:t>
            </a:r>
            <a:r>
              <a:rPr lang="en-US" sz="1800" dirty="0"/>
              <a:t>1: Numeric list of diseases, classified by etiology and anatomical system, with other reasons for encounters and causes of injury AKA "The Tabular Section". </a:t>
            </a:r>
            <a:r>
              <a:rPr lang="en-US" sz="1800" dirty="0" err="1" smtClean="0"/>
              <a:t>Vol</a:t>
            </a:r>
            <a:r>
              <a:rPr lang="en-US" sz="1800" dirty="0" smtClean="0"/>
              <a:t> </a:t>
            </a:r>
            <a:r>
              <a:rPr lang="en-US" sz="1800" dirty="0"/>
              <a:t>1 is used by all healthcare providers and </a:t>
            </a:r>
            <a:r>
              <a:rPr lang="en-US" sz="1800" dirty="0" smtClean="0"/>
              <a:t>facilities</a:t>
            </a:r>
          </a:p>
          <a:p>
            <a:r>
              <a:rPr lang="en-US" sz="1800" dirty="0" smtClean="0"/>
              <a:t>Volume </a:t>
            </a:r>
            <a:r>
              <a:rPr lang="en-US" sz="1800" dirty="0"/>
              <a:t>2: Alphabetic index used to locate the codes in </a:t>
            </a:r>
            <a:r>
              <a:rPr lang="en-US" sz="1800" dirty="0" err="1"/>
              <a:t>Vol</a:t>
            </a:r>
            <a:r>
              <a:rPr lang="en-US" sz="1800" dirty="0"/>
              <a:t> 1.  Volume 2 is used by all healthcare providers and </a:t>
            </a:r>
            <a:r>
              <a:rPr lang="en-US" sz="1800" dirty="0" smtClean="0"/>
              <a:t>facilities</a:t>
            </a:r>
          </a:p>
          <a:p>
            <a:r>
              <a:rPr lang="en-US" sz="1800" dirty="0" smtClean="0"/>
              <a:t>Volume </a:t>
            </a:r>
            <a:r>
              <a:rPr lang="en-US" sz="1800" dirty="0"/>
              <a:t>3: Classifies procedures with tabular section and an index.  This set of code is only used by hospitals to report services</a:t>
            </a:r>
          </a:p>
        </p:txBody>
      </p:sp>
      <p:sp>
        <p:nvSpPr>
          <p:cNvPr id="5" name="Text Placeholder 4"/>
          <p:cNvSpPr>
            <a:spLocks noGrp="1"/>
          </p:cNvSpPr>
          <p:nvPr>
            <p:ph type="body" sz="half" idx="2"/>
          </p:nvPr>
        </p:nvSpPr>
        <p:spPr/>
        <p:txBody>
          <a:bodyPr/>
          <a:lstStyle/>
          <a:p>
            <a:endParaRPr lang="en-US"/>
          </a:p>
        </p:txBody>
      </p:sp>
      <p:pic>
        <p:nvPicPr>
          <p:cNvPr id="6" name="Picture 5" descr="Second edition September 1980 cover" title="CMA 111 - ICD 9 Tabular list (slid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838200"/>
            <a:ext cx="3429000" cy="4953000"/>
          </a:xfrm>
          <a:prstGeom prst="rect">
            <a:avLst/>
          </a:prstGeom>
        </p:spPr>
      </p:pic>
    </p:spTree>
    <p:extLst>
      <p:ext uri="{BB962C8B-B14F-4D97-AF65-F5344CB8AC3E}">
        <p14:creationId xmlns:p14="http://schemas.microsoft.com/office/powerpoint/2010/main" val="4702786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sz="half" idx="4294967295"/>
          </p:nvPr>
        </p:nvSpPr>
        <p:spPr>
          <a:xfrm>
            <a:off x="228600" y="4572000"/>
            <a:ext cx="8534400" cy="2011363"/>
          </a:xfrm>
        </p:spPr>
        <p:txBody>
          <a:bodyPr>
            <a:normAutofit fontScale="92500" lnSpcReduction="20000"/>
          </a:bodyPr>
          <a:lstStyle/>
          <a:p>
            <a:pPr marL="114300" indent="0">
              <a:buNone/>
            </a:pPr>
            <a:r>
              <a:rPr lang="en-US" b="1" u="sng" dirty="0"/>
              <a:t>E codes</a:t>
            </a:r>
            <a:r>
              <a:rPr lang="en-US" dirty="0"/>
              <a:t>: Describe external causes of injuries, poisonings and adverse </a:t>
            </a:r>
            <a:r>
              <a:rPr lang="en-US" dirty="0" smtClean="0"/>
              <a:t>effects.</a:t>
            </a:r>
          </a:p>
          <a:p>
            <a:endParaRPr lang="en-US" dirty="0"/>
          </a:p>
          <a:p>
            <a:pPr marL="114300" indent="0">
              <a:buNone/>
            </a:pPr>
            <a:r>
              <a:rPr lang="en-US" b="1" dirty="0" smtClean="0"/>
              <a:t>Example</a:t>
            </a:r>
            <a:r>
              <a:rPr lang="en-US" dirty="0"/>
              <a:t>: Patient suffers a broken arm after being pushed into and locked in a catacomb during fraternity pledge week.</a:t>
            </a:r>
          </a:p>
        </p:txBody>
      </p:sp>
      <p:sp>
        <p:nvSpPr>
          <p:cNvPr id="12" name="Content Placeholder 11"/>
          <p:cNvSpPr>
            <a:spLocks noGrp="1"/>
          </p:cNvSpPr>
          <p:nvPr>
            <p:ph sz="half" idx="4294967295"/>
          </p:nvPr>
        </p:nvSpPr>
        <p:spPr>
          <a:xfrm>
            <a:off x="5029200" y="152400"/>
            <a:ext cx="4038600" cy="4297363"/>
          </a:xfrm>
        </p:spPr>
        <p:txBody>
          <a:bodyPr>
            <a:normAutofit fontScale="92500"/>
          </a:bodyPr>
          <a:lstStyle/>
          <a:p>
            <a:pPr marL="114300" indent="0">
              <a:buNone/>
            </a:pPr>
            <a:r>
              <a:rPr lang="en-US" b="1" u="sng" dirty="0"/>
              <a:t>V codes</a:t>
            </a:r>
            <a:r>
              <a:rPr lang="en-US" dirty="0"/>
              <a:t>: Describe factors influencing health status and contact with health services</a:t>
            </a:r>
            <a:r>
              <a:rPr lang="en-US" dirty="0" smtClean="0"/>
              <a:t>.</a:t>
            </a:r>
          </a:p>
          <a:p>
            <a:endParaRPr lang="en-US" dirty="0"/>
          </a:p>
          <a:p>
            <a:pPr marL="114300" indent="0">
              <a:buNone/>
            </a:pPr>
            <a:r>
              <a:rPr lang="en-US" b="1" dirty="0" smtClean="0"/>
              <a:t>Example</a:t>
            </a:r>
            <a:r>
              <a:rPr lang="en-US" dirty="0"/>
              <a:t>: Patient brought in for examination for medico-legal reason such as a person brought in by law enforcement for blood-alcohol test or jail clearance.</a:t>
            </a:r>
          </a:p>
        </p:txBody>
      </p:sp>
      <p:pic>
        <p:nvPicPr>
          <p:cNvPr id="13" name="Picture 12" descr="Guy (actor Jonah Hill)  in a hot dog outfit" title="CMA 111 - ICD 9 Fraternity Pledge (slid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799" y="914400"/>
            <a:ext cx="4136533" cy="2833688"/>
          </a:xfrm>
          <a:prstGeom prst="rect">
            <a:avLst/>
          </a:prstGeom>
        </p:spPr>
      </p:pic>
    </p:spTree>
    <p:extLst>
      <p:ext uri="{BB962C8B-B14F-4D97-AF65-F5344CB8AC3E}">
        <p14:creationId xmlns:p14="http://schemas.microsoft.com/office/powerpoint/2010/main" val="24401003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681</TotalTime>
  <Words>1434</Words>
  <Application>Microsoft Office PowerPoint</Application>
  <PresentationFormat>On-screen Show (4:3)</PresentationFormat>
  <Paragraphs>100</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Apothecary</vt:lpstr>
      <vt:lpstr>The Winds of change</vt:lpstr>
      <vt:lpstr>ICD-9 CM</vt:lpstr>
      <vt:lpstr>History OF THE ICD</vt:lpstr>
      <vt:lpstr>PowerPoint Presentation</vt:lpstr>
      <vt:lpstr>The 6th revision</vt:lpstr>
      <vt:lpstr>PowerPoint Presentation</vt:lpstr>
      <vt:lpstr>PowerPoint Presentation</vt:lpstr>
      <vt:lpstr>PowerPoint Presentation</vt:lpstr>
      <vt:lpstr>PowerPoint Presentation</vt:lpstr>
      <vt:lpstr>PowerPoint Presentation</vt:lpstr>
      <vt:lpstr>PowerPoint Presentation</vt:lpstr>
      <vt:lpstr>Explaining icd-10 </vt:lpstr>
      <vt:lpstr>PowerPoint Presentation</vt:lpstr>
      <vt:lpstr>Lucky #7</vt:lpstr>
      <vt:lpstr>PowerPoint Presentation</vt:lpstr>
      <vt:lpstr>7th Character extension for injuries:</vt:lpstr>
      <vt:lpstr>Multiple codes, single Condition</vt:lpstr>
      <vt:lpstr>Combination codes</vt:lpstr>
      <vt:lpstr>Injury codes</vt:lpstr>
      <vt:lpstr>PowerPoint Presentation</vt:lpstr>
      <vt:lpstr>PowerPoint Presentation</vt:lpstr>
      <vt:lpstr>Currently, the who is revising icd toward icd-11</vt:lpstr>
      <vt:lpstr>End of the winds of change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Winds of change</dc:title>
  <dc:creator>Windows User</dc:creator>
  <cp:lastModifiedBy>Windows User</cp:lastModifiedBy>
  <cp:revision>24</cp:revision>
  <dcterms:created xsi:type="dcterms:W3CDTF">2014-09-17T15:16:58Z</dcterms:created>
  <dcterms:modified xsi:type="dcterms:W3CDTF">2014-09-18T20:30:03Z</dcterms:modified>
</cp:coreProperties>
</file>