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1658975"/>
            <a:ext cx="8520600" cy="2052600"/>
          </a:xfrm>
          <a:prstGeom prst="rect">
            <a:avLst/>
          </a:prstGeom>
        </p:spPr>
        <p:txBody>
          <a:bodyPr lIns="91425" tIns="91425" rIns="91425" bIns="91425" anchor="b" anchorCtr="0">
            <a:noAutofit/>
          </a:bodyPr>
          <a:lstStyle/>
          <a:p>
            <a:pPr lvl="0">
              <a:spcBef>
                <a:spcPts val="0"/>
              </a:spcBef>
              <a:buNone/>
            </a:pPr>
            <a:r>
              <a:rPr lang="en"/>
              <a:t>10 </a:t>
            </a:r>
            <a:r>
              <a:rPr lang="en" sz="2400"/>
              <a:t>(or so)</a:t>
            </a:r>
            <a:r>
              <a:rPr lang="en"/>
              <a:t> Communication Tips for Dealing with Angry Patients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4. Express Concern</a:t>
            </a:r>
          </a:p>
        </p:txBody>
      </p:sp>
      <p:sp>
        <p:nvSpPr>
          <p:cNvPr id="105" name="Shape 10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Express concerns for the patient’s feelings.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5. Allow Time</a:t>
            </a:r>
          </a:p>
        </p:txBody>
      </p:sp>
      <p:sp>
        <p:nvSpPr>
          <p:cNvPr id="111" name="Shape 11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Allow the patient time to “cool off” or “calm down” if necessary.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6. Make the Right Statements</a:t>
            </a:r>
          </a:p>
        </p:txBody>
      </p:sp>
      <p:sp>
        <p:nvSpPr>
          <p:cNvPr id="117" name="Shape 11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Make statements that start with “I” rather than “You”. This seems to be easier to tolerate.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7. Remain at a Safe Distance</a:t>
            </a:r>
          </a:p>
        </p:txBody>
      </p:sp>
      <p:sp>
        <p:nvSpPr>
          <p:cNvPr id="123" name="Shape 12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Remain at a safe distance. Do not invade the patient’s personal space during the escalation of anger. </a:t>
            </a:r>
          </a:p>
          <a:p>
            <a:pPr lvl="0">
              <a:spcBef>
                <a:spcPts val="0"/>
              </a:spcBef>
              <a:buNone/>
            </a:pPr>
            <a:r>
              <a:rPr lang="en"/>
              <a:t>Never touch an angry patient.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8. Be Sensitive to Body Language</a:t>
            </a:r>
          </a:p>
        </p:txBody>
      </p:sp>
      <p:sp>
        <p:nvSpPr>
          <p:cNvPr id="129" name="Shape 12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Be sensitive to non-verbal communication. </a:t>
            </a:r>
          </a:p>
          <a:p>
            <a:pPr lvl="0">
              <a:spcBef>
                <a:spcPts val="0"/>
              </a:spcBef>
              <a:buNone/>
            </a:pPr>
            <a:r>
              <a:rPr lang="en"/>
              <a:t>Often non-verbal cues that the caregiver gives can further anger the patient.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9. Soften Requests</a:t>
            </a:r>
          </a:p>
        </p:txBody>
      </p:sp>
      <p:sp>
        <p:nvSpPr>
          <p:cNvPr id="135" name="Shape 13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Soften requests. For instance, when asking the patient to take a particular medication, use the following, “I would really appreciate it if you would take this medication. I want to help you,” versus “You really need to take this medication. The doctor has order it for you.”</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265500" y="1233175"/>
            <a:ext cx="4045200" cy="1482300"/>
          </a:xfrm>
          <a:prstGeom prst="rect">
            <a:avLst/>
          </a:prstGeom>
        </p:spPr>
        <p:txBody>
          <a:bodyPr lIns="91425" tIns="91425" rIns="91425" bIns="91425" anchor="b" anchorCtr="0">
            <a:noAutofit/>
          </a:bodyPr>
          <a:lstStyle/>
          <a:p>
            <a:pPr lvl="0">
              <a:spcBef>
                <a:spcPts val="0"/>
              </a:spcBef>
              <a:buNone/>
            </a:pPr>
            <a:r>
              <a:rPr lang="en"/>
              <a:t>10. REMEMBER “LEAPS”</a:t>
            </a:r>
          </a:p>
        </p:txBody>
      </p:sp>
      <p:sp>
        <p:nvSpPr>
          <p:cNvPr id="141" name="Shape 141"/>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LISTEN</a:t>
            </a:r>
          </a:p>
          <a:p>
            <a:pPr lvl="0">
              <a:spcBef>
                <a:spcPts val="0"/>
              </a:spcBef>
              <a:buNone/>
            </a:pPr>
            <a:r>
              <a:rPr lang="en"/>
              <a:t>EMPATHIZE</a:t>
            </a:r>
          </a:p>
          <a:p>
            <a:pPr lvl="0">
              <a:spcBef>
                <a:spcPts val="0"/>
              </a:spcBef>
              <a:buNone/>
            </a:pPr>
            <a:r>
              <a:rPr lang="en"/>
              <a:t>APOLOGIZE</a:t>
            </a:r>
          </a:p>
          <a:p>
            <a:pPr lvl="0">
              <a:spcBef>
                <a:spcPts val="0"/>
              </a:spcBef>
              <a:buNone/>
            </a:pPr>
            <a:r>
              <a:rPr lang="en"/>
              <a:t>POSITIVE (BE) </a:t>
            </a:r>
          </a:p>
          <a:p>
            <a:pPr lvl="0">
              <a:spcBef>
                <a:spcPts val="0"/>
              </a:spcBef>
              <a:buNone/>
            </a:pPr>
            <a:r>
              <a:rPr lang="en"/>
              <a:t>SOLVE PROBLEM</a:t>
            </a:r>
          </a:p>
        </p:txBody>
      </p:sp>
      <p:sp>
        <p:nvSpPr>
          <p:cNvPr id="142" name="Shape 142"/>
          <p:cNvSpPr txBox="1">
            <a:spLocks noGrp="1"/>
          </p:cNvSpPr>
          <p:nvPr>
            <p:ph type="subTitle" idx="1"/>
          </p:nvPr>
        </p:nvSpPr>
        <p:spPr>
          <a:xfrm>
            <a:off x="265500" y="2803075"/>
            <a:ext cx="4045200" cy="1235100"/>
          </a:xfrm>
          <a:prstGeom prst="rect">
            <a:avLst/>
          </a:prstGeom>
        </p:spPr>
        <p:txBody>
          <a:bodyPr lIns="91425" tIns="91425" rIns="91425" bIns="91425" anchor="t" anchorCtr="0">
            <a:noAutofit/>
          </a:bodyPr>
          <a:lstStyle/>
          <a:p>
            <a:pPr lvl="0" algn="l" rtl="0">
              <a:lnSpc>
                <a:spcPct val="115000"/>
              </a:lnSpc>
              <a:spcBef>
                <a:spcPts val="0"/>
              </a:spcBef>
              <a:spcAft>
                <a:spcPts val="1600"/>
              </a:spcAft>
              <a:buNone/>
            </a:pPr>
            <a:r>
              <a:rPr lang="en" sz="1800">
                <a:solidFill>
                  <a:schemeClr val="dk1"/>
                </a:solidFill>
              </a:rPr>
              <a:t>In order to resolve the problem follow the following 5 steps.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p:nvPr/>
        </p:nvSpPr>
        <p:spPr>
          <a:xfrm>
            <a:off x="1148800" y="1071750"/>
            <a:ext cx="65859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D9D9D9"/>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D9D9D9"/>
                </a:solidFill>
              </a:rPr>
              <a:t>Documents also licensed under Creative Commons 4.0 International (CCBY)</a:t>
            </a:r>
          </a:p>
        </p:txBody>
      </p:sp>
      <p:pic>
        <p:nvPicPr>
          <p:cNvPr id="148" name="Shape 148"/>
          <p:cNvPicPr preferRelativeResize="0"/>
          <p:nvPr/>
        </p:nvPicPr>
        <p:blipFill>
          <a:blip r:embed="rId3">
            <a:alphaModFix/>
          </a:blip>
          <a:stretch>
            <a:fillRect/>
          </a:stretch>
        </p:blipFill>
        <p:spPr>
          <a:xfrm>
            <a:off x="1252700" y="3005850"/>
            <a:ext cx="704850" cy="247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“Angry” Patient</a:t>
            </a:r>
          </a:p>
        </p:txBody>
      </p:sp>
      <p:sp>
        <p:nvSpPr>
          <p:cNvPr id="60" name="Shape 6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Dealing with an “angry” patient is an uncomfortable situation for any clinician.</a:t>
            </a:r>
          </a:p>
          <a:p>
            <a:pPr marL="457200" lvl="0" indent="-228600" rtl="0">
              <a:spcBef>
                <a:spcPts val="0"/>
              </a:spcBef>
            </a:pPr>
            <a:r>
              <a:rPr lang="en"/>
              <a:t>By nature, most people would prefer to avoid conflict. </a:t>
            </a:r>
          </a:p>
          <a:p>
            <a:pPr marL="457200" lvl="0" indent="-228600" rtl="0">
              <a:spcBef>
                <a:spcPts val="0"/>
              </a:spcBef>
            </a:pPr>
            <a:r>
              <a:rPr lang="en"/>
              <a:t>Conflict trigger tension, which, in turn, triggers one’s own fight-or-flight response. </a:t>
            </a:r>
          </a:p>
          <a:p>
            <a:pPr marL="457200" lvl="0" indent="-228600">
              <a:spcBef>
                <a:spcPts val="0"/>
              </a:spcBef>
            </a:pPr>
            <a:r>
              <a:rPr lang="en"/>
              <a:t>When met with anger, one tends to either react with anger or with the desire to flee.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a:t>Remaining calm, professional and empathetic to the emotions of the patients is sometimes very difficult, but there are communication skills that can be used to defuse anger.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There are many suggestion that may prove helpful when dealing with angry patients. </a:t>
            </a:r>
          </a:p>
        </p:txBody>
      </p:sp>
      <p:sp>
        <p:nvSpPr>
          <p:cNvPr id="71" name="Shape 71"/>
          <p:cNvSpPr txBox="1">
            <a:spLocks noGrp="1"/>
          </p:cNvSpPr>
          <p:nvPr>
            <p:ph type="body" idx="1"/>
          </p:nvPr>
        </p:nvSpPr>
        <p:spPr>
          <a:xfrm>
            <a:off x="311700" y="1736250"/>
            <a:ext cx="8520600" cy="2832600"/>
          </a:xfrm>
          <a:prstGeom prst="rect">
            <a:avLst/>
          </a:prstGeom>
        </p:spPr>
        <p:txBody>
          <a:bodyPr lIns="91425" tIns="91425" rIns="91425" bIns="91425" anchor="t" anchorCtr="0">
            <a:noAutofit/>
          </a:bodyPr>
          <a:lstStyle/>
          <a:p>
            <a:pPr marL="457200" lvl="0" indent="-228600" rtl="0">
              <a:spcBef>
                <a:spcPts val="0"/>
              </a:spcBef>
            </a:pPr>
            <a:r>
              <a:rPr lang="en"/>
              <a:t>It is important to remember that no two patient encounters will be the same. </a:t>
            </a:r>
          </a:p>
          <a:p>
            <a:pPr marL="457200" lvl="0" indent="-228600">
              <a:spcBef>
                <a:spcPts val="0"/>
              </a:spcBef>
            </a:pPr>
            <a:r>
              <a:rPr lang="en"/>
              <a:t>The best way to become comfortable is to practice, practice, practice! Roleplay what you will do when you encounter your next angry customer!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3000"/>
              <a:t>Handling unhappy and sometimes irate patients, unfortunately, comes with the territory.  Unfortunately,  a lot of us have never been trained on how to handle these situations.  Most experience has come from "trial by fire" as they say.  So the following, are some simple, common sense guidelines that may help you in situations like the one above, WHEN, not "if" they occur.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marL="228600" lvl="0">
              <a:spcBef>
                <a:spcPts val="0"/>
              </a:spcBef>
            </a:pPr>
            <a:r>
              <a:rPr lang="en" dirty="0" smtClean="0"/>
              <a:t>1. Recognize </a:t>
            </a:r>
            <a:r>
              <a:rPr lang="en" dirty="0"/>
              <a:t>Angry Signs</a:t>
            </a:r>
          </a:p>
        </p:txBody>
      </p:sp>
      <p:sp>
        <p:nvSpPr>
          <p:cNvPr id="82" name="Shape 8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dirty="0"/>
              <a:t>Recognize the signs of anger before it reaches its climax.</a:t>
            </a:r>
          </a:p>
          <a:p>
            <a:pPr lvl="0">
              <a:spcBef>
                <a:spcPts val="0"/>
              </a:spcBef>
              <a:buNone/>
            </a:pPr>
            <a:r>
              <a:rPr lang="en" dirty="0"/>
              <a:t>De-escalate as soon as you recognize the signs of anger!</a:t>
            </a:r>
          </a:p>
          <a:p>
            <a:pPr lvl="0">
              <a:spcBef>
                <a:spcPts val="0"/>
              </a:spcBef>
              <a:buNone/>
            </a:pPr>
            <a:r>
              <a:rPr lang="en" dirty="0"/>
              <a:t>MOVE! Get the irate patient away from other patients and to a place that is safe and neutral for you and him/her.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a:t>* An irate patient wants EVERYONE to hear the complaints!  Move them to a quiet, safe and neutral place.  This place is NOT your office, the implied power could actually escalate the customer.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2. Remain Calm</a:t>
            </a:r>
          </a:p>
        </p:txBody>
      </p:sp>
      <p:sp>
        <p:nvSpPr>
          <p:cNvPr id="93" name="Shape 9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Although the patient is angry, there are angry at what they feel has happened to them, not at you. </a:t>
            </a:r>
          </a:p>
          <a:p>
            <a:pPr lvl="0">
              <a:spcBef>
                <a:spcPts val="0"/>
              </a:spcBef>
              <a:buNone/>
            </a:pPr>
            <a:r>
              <a:rPr lang="en"/>
              <a:t>Your frame of mind and demeanor can greatly influence the conversation - either positively or negatively.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3. Show Empathy</a:t>
            </a:r>
          </a:p>
        </p:txBody>
      </p:sp>
      <p:sp>
        <p:nvSpPr>
          <p:cNvPr id="99" name="Shape 9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LISTEN, LISTEN, LISTEN!</a:t>
            </a:r>
          </a:p>
          <a:p>
            <a:pPr lvl="0">
              <a:spcBef>
                <a:spcPts val="0"/>
              </a:spcBef>
              <a:buNone/>
            </a:pPr>
            <a:r>
              <a:rPr lang="en"/>
              <a:t>Apologize! Be authentic in your apology, but do not ramble on apologize unnecessarily. </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709</Words>
  <Application>Microsoft Office PowerPoint</Application>
  <PresentationFormat>On-screen Show (16:9)</PresentationFormat>
  <Paragraphs>46</Paragraphs>
  <Slides>17</Slides>
  <Notes>17</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17</vt:i4>
      </vt:variant>
    </vt:vector>
  </HeadingPairs>
  <TitlesOfParts>
    <vt:vector size="19" baseType="lpstr">
      <vt:lpstr>Arial</vt:lpstr>
      <vt:lpstr>simple-dark-2</vt:lpstr>
      <vt:lpstr>10 (or so) Communication Tips for Dealing with Angry Patients</vt:lpstr>
      <vt:lpstr>The “Angry” Patient</vt:lpstr>
      <vt:lpstr>Remaining calm, professional and empathetic to the emotions of the patients is sometimes very difficult, but there are communication skills that can be used to defuse anger. </vt:lpstr>
      <vt:lpstr>There are many suggestion that may prove helpful when dealing with angry patients. </vt:lpstr>
      <vt:lpstr>Handling unhappy and sometimes irate patients, unfortunately, comes with the territory.  Unfortunately,  a lot of us have never been trained on how to handle these situations.  Most experience has come from "trial by fire" as they say.  So the following, are some simple, common sense guidelines that may help you in situations like the one above, WHEN, not "if" they occur.</vt:lpstr>
      <vt:lpstr>1. Recognize Angry Signs</vt:lpstr>
      <vt:lpstr>* An irate patient wants EVERYONE to hear the complaints!  Move them to a quiet, safe and neutral place.  This place is NOT your office, the implied power could actually escalate the customer.</vt:lpstr>
      <vt:lpstr>2. Remain Calm</vt:lpstr>
      <vt:lpstr>3. Show Empathy</vt:lpstr>
      <vt:lpstr>4. Express Concern</vt:lpstr>
      <vt:lpstr>5. Allow Time</vt:lpstr>
      <vt:lpstr>6. Make the Right Statements</vt:lpstr>
      <vt:lpstr>7. Remain at a Safe Distance</vt:lpstr>
      <vt:lpstr>8. Be Sensitive to Body Language</vt:lpstr>
      <vt:lpstr>9. Soften Requests</vt:lpstr>
      <vt:lpstr>10. REMEMBER “LEAPS”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(or so) Communication Tips for Dealing with Angry Patients</dc:title>
  <dc:creator>Nichole M. Hollon</dc:creator>
  <cp:lastModifiedBy>Nichole M. Hollon</cp:lastModifiedBy>
  <cp:revision>1</cp:revision>
  <dcterms:modified xsi:type="dcterms:W3CDTF">2016-09-30T00:55:00Z</dcterms:modified>
</cp:coreProperties>
</file>