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6" r:id="rId50"/>
    <p:sldId id="307" r:id="rId51"/>
    <p:sldId id="305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20" r:id="rId64"/>
    <p:sldId id="321" r:id="rId65"/>
    <p:sldId id="322" r:id="rId66"/>
    <p:sldId id="323" r:id="rId6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Telephone Triage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Sympotms</a:t>
            </a:r>
            <a:r>
              <a:rPr lang="en-US" dirty="0" smtClean="0"/>
              <a:t> in Adults (The basics)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130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Burns - depth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8500" y="2286000"/>
            <a:ext cx="109347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May take 48 hours to determine depth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Degree: Only superficial layer of skin affected.  Red, uncomfortable, warm.  Skin still intact.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Degree: Affects epidermis, but not nerves (partial-thickness burn). Most heal on own, but skin graft may be necessary for deep burns.  Skin is blistered and pink/white.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Degree: Affects all layers of skin down to fat, kills nerves (full-thickness burn).  Skin looks charred, white or black.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0784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Chest pain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1665" y="1993900"/>
            <a:ext cx="7810151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Possible causes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Coronary insufficiency (life-threatening)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Musculoskeletal pain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Aortic dissection (life-threatening)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Gastrointestinal diseases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Pericarditis (life-threatening)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Pulmonary embolus (life-threatening)</a:t>
            </a:r>
          </a:p>
          <a:p>
            <a:pPr lvl="1"/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41665" y="5010110"/>
            <a:ext cx="1109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Many of these disorders can be life threatening, so telephone triage should err on side of caution when diagnosing and admitting patients in for a visit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643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Coronary insufficiency	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984500"/>
            <a:ext cx="10501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Flow of blood myocardium is interrupted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02430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905000"/>
          </a:xfrm>
        </p:spPr>
        <p:txBody>
          <a:bodyPr/>
          <a:lstStyle/>
          <a:p>
            <a:r>
              <a:rPr lang="en-US" dirty="0" smtClean="0"/>
              <a:t>Myocardial infarction (heart attack)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374900"/>
            <a:ext cx="111379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Due to occlusion of coronary artery – Clot full of platelets develops on plaque in artery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blood can reach heart muscle, so cells die and scarring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Sometimes chest pain occurs at rest or during exercise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Feels like someone pressing on chest or tightening a band around chest – pain originates deep in middle of chest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Pain can travel to throat, jaw, shoulder, teeth, arm, back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Patient may: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Vomit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Feel nauseous, dizzy, warm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Break out in cold sweat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Lose consciousness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Palpitate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Have a hard time breathing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6068219"/>
            <a:ext cx="592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Pain usually only lasts a few hours, but it is intense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959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Unstable Angina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0200" y="2191434"/>
            <a:ext cx="11023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Often precedes 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Thrombi produced by platelets activated by atherosclerotic plaques; clots then make coronary artery more narrow and keep sufficient blood from flowing to myocardium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Mainly starts during exercise, but stays on even during rest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Can last days to weeks, but starts out lasting a few hours while at rest</a:t>
            </a:r>
          </a:p>
        </p:txBody>
      </p:sp>
    </p:spTree>
    <p:extLst>
      <p:ext uri="{BB962C8B-B14F-4D97-AF65-F5344CB8AC3E}">
        <p14:creationId xmlns:p14="http://schemas.microsoft.com/office/powerpoint/2010/main" val="615954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Stable angina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41401" y="2971800"/>
            <a:ext cx="10490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Brought on by consistent level of exertion, unlike unstable angina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Symptoms of MI are not seen in either type of angina (vomiting, nausea, etc.)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958530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pericarditis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4200" y="2153840"/>
            <a:ext cx="109347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Area around heart becomes inflamed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Produces fluid between heart membrane and heart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As fluid builds up (known as </a:t>
            </a:r>
            <a:r>
              <a:rPr lang="en-US" sz="2000" dirty="0" err="1" smtClean="0"/>
              <a:t>tamponade</a:t>
            </a:r>
            <a:r>
              <a:rPr lang="en-US" sz="2000" dirty="0" smtClean="0"/>
              <a:t>), can keep blood from filling heart; makes it hard to breath and causes low blood pressure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84200" y="3728640"/>
            <a:ext cx="7016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Gradual onset of pain, usually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Made worse by laying down or breathing deeply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84200" y="4687887"/>
            <a:ext cx="4009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Symptoms rarely similar to MI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66488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6781"/>
            <a:ext cx="8686800" cy="1468800"/>
          </a:xfrm>
        </p:spPr>
        <p:txBody>
          <a:bodyPr/>
          <a:lstStyle/>
          <a:p>
            <a:pPr algn="l"/>
            <a:r>
              <a:rPr lang="en-US" dirty="0" smtClean="0"/>
              <a:t>Aortic Dissection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2237380"/>
            <a:ext cx="8686801" cy="435391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Pain is severe; patient may complain of tearing in the chest that extends to the back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Channel forms between layers of the aorta wall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Varies in size from several centimeters to long segments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rupture aorta or prevent blood from traveling to some areas of body (if channel blocks arteries branching off aorta)</a:t>
            </a:r>
          </a:p>
          <a:p>
            <a:pPr lvl="1"/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Patients with weak aorta or who have had damage to aorta usually acquire dissection</a:t>
            </a:r>
          </a:p>
        </p:txBody>
      </p:sp>
    </p:spTree>
    <p:extLst>
      <p:ext uri="{BB962C8B-B14F-4D97-AF65-F5344CB8AC3E}">
        <p14:creationId xmlns:p14="http://schemas.microsoft.com/office/powerpoint/2010/main" val="3737445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6984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Pulmonary embolus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1397000"/>
            <a:ext cx="8676222" cy="43942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Blood clot blocks artery to lungs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Symptoms can include chest pain when breathing deeply or shortness of breath; not usually similar to MI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09539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possible 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26" y="2146299"/>
            <a:ext cx="9905998" cy="5511801"/>
          </a:xfrm>
        </p:spPr>
        <p:txBody>
          <a:bodyPr>
            <a:normAutofit/>
          </a:bodyPr>
          <a:lstStyle/>
          <a:p>
            <a:r>
              <a:rPr lang="en-US" dirty="0" smtClean="0"/>
              <a:t>Musculoskeletal pain – </a:t>
            </a:r>
            <a:r>
              <a:rPr lang="en-US" dirty="0" err="1" smtClean="0"/>
              <a:t>costochondritis</a:t>
            </a:r>
            <a:endParaRPr lang="en-US" dirty="0" smtClean="0"/>
          </a:p>
          <a:p>
            <a:pPr lvl="1"/>
            <a:r>
              <a:rPr lang="en-US" sz="2000" dirty="0" smtClean="0"/>
              <a:t>Rib cage becomes inflamed</a:t>
            </a:r>
          </a:p>
          <a:p>
            <a:r>
              <a:rPr lang="en-US" dirty="0" smtClean="0"/>
              <a:t>Gastrointestinal diseases</a:t>
            </a:r>
          </a:p>
          <a:p>
            <a:pPr lvl="1"/>
            <a:r>
              <a:rPr lang="en-US" sz="2000" dirty="0" smtClean="0"/>
              <a:t>Gallbladder becomes inflamed</a:t>
            </a:r>
          </a:p>
          <a:p>
            <a:pPr lvl="1"/>
            <a:r>
              <a:rPr lang="en-US" sz="2000" dirty="0" smtClean="0"/>
              <a:t>Stomach or esophagus disorders</a:t>
            </a:r>
          </a:p>
          <a:p>
            <a:r>
              <a:rPr lang="en-US" dirty="0" smtClean="0"/>
              <a:t>Anxiety</a:t>
            </a:r>
          </a:p>
          <a:p>
            <a:r>
              <a:rPr lang="en-US" dirty="0" smtClean="0"/>
              <a:t>Primary pulmonary hypertension</a:t>
            </a:r>
          </a:p>
          <a:p>
            <a:r>
              <a:rPr lang="en-US" dirty="0" smtClean="0"/>
              <a:t>Abnormal/irregular heart beats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5382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13" y="762000"/>
            <a:ext cx="9905998" cy="711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Abdominal pain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Sudden pain is more serious than chronic pain</a:t>
            </a:r>
            <a:br>
              <a:rPr lang="en-US" dirty="0" smtClean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 smtClean="0"/>
              <a:t>- If diagnosis is not clear upon explanation, do not attempt to determine the problem over the phone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 Could be a symptom of something trivial or life-threatening, telephone personnel must determine whether to set appointment or give home-care advice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117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241300"/>
            <a:ext cx="990599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Colds and Flu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00" y="660400"/>
            <a:ext cx="5626099" cy="61087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Colds</a:t>
            </a:r>
          </a:p>
          <a:p>
            <a:r>
              <a:rPr lang="en-US" dirty="0" smtClean="0"/>
              <a:t>Usually not serious, except in elderly and people with coexisting conditions that complicate symptoms</a:t>
            </a:r>
          </a:p>
          <a:p>
            <a:r>
              <a:rPr lang="en-US" dirty="0" smtClean="0"/>
              <a:t>Viruses most common cause of cold and flu</a:t>
            </a:r>
          </a:p>
          <a:p>
            <a:r>
              <a:rPr lang="en-US" dirty="0" smtClean="0"/>
              <a:t>Cold is most commonly known URI (upper respiratory infection)</a:t>
            </a:r>
          </a:p>
          <a:p>
            <a:r>
              <a:rPr lang="en-US" dirty="0" smtClean="0"/>
              <a:t>Symptoms:</a:t>
            </a:r>
          </a:p>
          <a:p>
            <a:pPr lvl="1"/>
            <a:r>
              <a:rPr lang="en-US" dirty="0" smtClean="0"/>
              <a:t>Stuffy nose</a:t>
            </a:r>
          </a:p>
          <a:p>
            <a:pPr lvl="1"/>
            <a:r>
              <a:rPr lang="en-US" dirty="0" smtClean="0"/>
              <a:t>Sore throat</a:t>
            </a:r>
          </a:p>
          <a:p>
            <a:pPr lvl="1"/>
            <a:r>
              <a:rPr lang="en-US" dirty="0" smtClean="0"/>
              <a:t>Possible fever</a:t>
            </a:r>
          </a:p>
          <a:p>
            <a:pPr lvl="1"/>
            <a:r>
              <a:rPr lang="en-US" dirty="0" smtClean="0"/>
              <a:t>Congestion</a:t>
            </a:r>
          </a:p>
          <a:p>
            <a:pPr lvl="1"/>
            <a:r>
              <a:rPr lang="en-US" dirty="0" smtClean="0"/>
              <a:t>Pain in sinuses</a:t>
            </a:r>
          </a:p>
          <a:p>
            <a:pPr lvl="1"/>
            <a:r>
              <a:rPr lang="en-US" dirty="0" smtClean="0"/>
              <a:t>Plugged/stuffy ears/popping</a:t>
            </a:r>
          </a:p>
          <a:p>
            <a:pPr lvl="1"/>
            <a:r>
              <a:rPr lang="en-US" dirty="0" smtClean="0"/>
              <a:t>Cough</a:t>
            </a:r>
          </a:p>
          <a:p>
            <a:r>
              <a:rPr lang="en-US" dirty="0" smtClean="0"/>
              <a:t>If symptoms are more serious, could indicate more serious infection (complication of URI); respond to antibiotics (normal URIs do not)</a:t>
            </a:r>
          </a:p>
          <a:p>
            <a:pPr lvl="1"/>
            <a:r>
              <a:rPr lang="en-US" dirty="0" smtClean="0"/>
              <a:t>Bacterial sinusitis – fever, green/brown nose drainage</a:t>
            </a:r>
          </a:p>
          <a:p>
            <a:pPr lvl="1"/>
            <a:r>
              <a:rPr lang="en-US" dirty="0" smtClean="0"/>
              <a:t>Ear infection – plugged ears become painful, fever</a:t>
            </a:r>
          </a:p>
          <a:p>
            <a:pPr lvl="1"/>
            <a:r>
              <a:rPr lang="en-US" dirty="0" smtClean="0"/>
              <a:t>Bronchitis/pneumonia – severe cough with green/brown sputum</a:t>
            </a:r>
          </a:p>
          <a:p>
            <a:r>
              <a:rPr lang="en-US" dirty="0" smtClean="0"/>
              <a:t>Peak during winter, but can occur during any time of year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4300" y="1066800"/>
            <a:ext cx="53213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FLU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Symptoms: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Fever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Muscle aches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Worsening  cough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Can be severely dangerous and even fatal in some circumstances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Elderly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People with heart/lung/chronic disease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If it becomes pneumonia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8612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813" y="101600"/>
            <a:ext cx="9905998" cy="48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constipation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62" y="584200"/>
            <a:ext cx="11950700" cy="6096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Common complaint with age</a:t>
            </a:r>
          </a:p>
          <a:p>
            <a:r>
              <a:rPr lang="en-US" dirty="0" smtClean="0"/>
              <a:t>Usually not serious or urgent, except in some cases</a:t>
            </a:r>
          </a:p>
          <a:p>
            <a:r>
              <a:rPr lang="en-US" dirty="0" smtClean="0"/>
              <a:t>Do not be too hasty in prescribing OTC drugs to patients</a:t>
            </a:r>
          </a:p>
          <a:p>
            <a:pPr marL="0" indent="0" algn="ctr">
              <a:buNone/>
            </a:pPr>
            <a:r>
              <a:rPr lang="en-US" b="1" dirty="0" smtClean="0"/>
              <a:t>URGENT CONSTIPATION</a:t>
            </a:r>
          </a:p>
          <a:p>
            <a:r>
              <a:rPr lang="en-US" dirty="0" smtClean="0"/>
              <a:t>Bowel obstruction</a:t>
            </a:r>
          </a:p>
          <a:p>
            <a:pPr lvl="1"/>
            <a:r>
              <a:rPr lang="en-US" dirty="0" smtClean="0"/>
              <a:t>Causes – narrowing of bowels, internal scarring from previous surgeries, malignancy, twisting of bowel loop (volvulus)</a:t>
            </a:r>
          </a:p>
          <a:p>
            <a:pPr lvl="1"/>
            <a:r>
              <a:rPr lang="en-US" dirty="0" smtClean="0"/>
              <a:t>Complete obstruction needs emergency surgery</a:t>
            </a:r>
          </a:p>
          <a:p>
            <a:pPr lvl="2"/>
            <a:r>
              <a:rPr lang="en-US" dirty="0" smtClean="0"/>
              <a:t>Serious cramping in abdomen, nausea/vomiting, cannot pass gas or stool through rectum</a:t>
            </a:r>
          </a:p>
          <a:p>
            <a:r>
              <a:rPr lang="en-US" dirty="0" smtClean="0"/>
              <a:t>Nerve dysfunction</a:t>
            </a:r>
          </a:p>
          <a:p>
            <a:pPr lvl="1"/>
            <a:r>
              <a:rPr lang="en-US" dirty="0" smtClean="0"/>
              <a:t>Smooth muscles/voluntary muscles lose efficiency, anus/rectum lose feeling</a:t>
            </a:r>
          </a:p>
          <a:p>
            <a:pPr lvl="1"/>
            <a:r>
              <a:rPr lang="en-US" dirty="0" smtClean="0"/>
              <a:t>If accompanied by back pain from cancer or injury, could mean spinal injury (emergency exam needed)</a:t>
            </a:r>
          </a:p>
          <a:p>
            <a:pPr lvl="1"/>
            <a:r>
              <a:rPr lang="en-US" dirty="0" smtClean="0"/>
              <a:t>If problems caused by coexisting health condition (MS, diabetes, spinal injury, neuropathy) constipation may be chronic</a:t>
            </a:r>
          </a:p>
          <a:p>
            <a:r>
              <a:rPr lang="en-US" dirty="0" smtClean="0"/>
              <a:t>Fecal impaction</a:t>
            </a:r>
          </a:p>
          <a:p>
            <a:pPr lvl="1"/>
            <a:r>
              <a:rPr lang="en-US" dirty="0" smtClean="0"/>
              <a:t>Patient cannot pass hard stool that has built up in rectum; liquid stool may leak out around hard stool</a:t>
            </a:r>
          </a:p>
          <a:p>
            <a:pPr lvl="1"/>
            <a:r>
              <a:rPr lang="en-US" dirty="0" smtClean="0"/>
              <a:t>Usually in elderly or people who are debilitated</a:t>
            </a:r>
          </a:p>
          <a:p>
            <a:pPr lvl="1"/>
            <a:r>
              <a:rPr lang="en-US" dirty="0" smtClean="0"/>
              <a:t>Must be corrected manually and carefully controlled so as not to repeat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6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Non-urgent constipation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879599"/>
            <a:ext cx="9905998" cy="466090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Diet – too little water/fluid, calcium-rich foods (cheese), too little fiber may all make it difficult to pass stool</a:t>
            </a:r>
          </a:p>
          <a:p>
            <a:r>
              <a:rPr lang="en-US" sz="2800" dirty="0" smtClean="0"/>
              <a:t>Drugs – prescription or OTC drugs (esp. opioids or calcium channel blockers); ask patient if they have changed medications or doses recently</a:t>
            </a:r>
          </a:p>
          <a:p>
            <a:r>
              <a:rPr lang="en-US" sz="2800" dirty="0" smtClean="0"/>
              <a:t>Abusing laxatives – patients who depend on laxatives build up tolerance to effects of laxatives when they are used too often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30388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65100"/>
            <a:ext cx="9905998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622300"/>
            <a:ext cx="9905998" cy="61087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When talking to patient on phone, be sure to ask about duration, severity, and nature of cough along with any other important symptoms/complaints</a:t>
            </a:r>
          </a:p>
          <a:p>
            <a:pPr lvl="1"/>
            <a:r>
              <a:rPr lang="en-US" dirty="0"/>
              <a:t>Is cough related to or exacerbated by previous known illness</a:t>
            </a:r>
            <a:r>
              <a:rPr lang="en-US" dirty="0" smtClean="0"/>
              <a:t>?</a:t>
            </a:r>
          </a:p>
          <a:p>
            <a:r>
              <a:rPr lang="en-US" dirty="0"/>
              <a:t>	</a:t>
            </a:r>
            <a:r>
              <a:rPr lang="en-US" dirty="0" smtClean="0"/>
              <a:t>If cough is persistent, interrupts sleep, and does not react to OTC medication, set appointment with patient.</a:t>
            </a:r>
          </a:p>
          <a:p>
            <a:r>
              <a:rPr lang="en-US" dirty="0" smtClean="0"/>
              <a:t>Have patient cough over phone to help with diagnosis</a:t>
            </a:r>
          </a:p>
          <a:p>
            <a:r>
              <a:rPr lang="en-US" dirty="0" smtClean="0"/>
              <a:t>Productive coughs:</a:t>
            </a:r>
          </a:p>
          <a:p>
            <a:pPr lvl="1"/>
            <a:r>
              <a:rPr lang="en-US" dirty="0" smtClean="0"/>
              <a:t>Sputum – may be due to infection, asthma</a:t>
            </a:r>
          </a:p>
          <a:p>
            <a:pPr lvl="1"/>
            <a:r>
              <a:rPr lang="en-US" dirty="0" smtClean="0"/>
              <a:t>Blood – may be due to inflammation</a:t>
            </a:r>
          </a:p>
          <a:p>
            <a:pPr lvl="1"/>
            <a:r>
              <a:rPr lang="en-US" dirty="0" smtClean="0"/>
              <a:t>Wheezing – asthma (may need bronchodilator therapy)</a:t>
            </a:r>
          </a:p>
          <a:p>
            <a:r>
              <a:rPr lang="en-US" dirty="0" smtClean="0"/>
              <a:t>Triage should focus on causes</a:t>
            </a:r>
          </a:p>
          <a:p>
            <a:pPr lvl="1"/>
            <a:r>
              <a:rPr lang="en-US" dirty="0" smtClean="0"/>
              <a:t>Infection</a:t>
            </a:r>
          </a:p>
          <a:p>
            <a:pPr lvl="2"/>
            <a:r>
              <a:rPr lang="en-US" dirty="0" smtClean="0"/>
              <a:t>Sinusitis</a:t>
            </a:r>
          </a:p>
          <a:p>
            <a:pPr lvl="2"/>
            <a:r>
              <a:rPr lang="en-US" dirty="0" smtClean="0"/>
              <a:t>Bronchitis</a:t>
            </a:r>
          </a:p>
          <a:p>
            <a:pPr lvl="2"/>
            <a:r>
              <a:rPr lang="en-US" dirty="0" smtClean="0"/>
              <a:t>Pneumonia</a:t>
            </a:r>
          </a:p>
          <a:p>
            <a:pPr lvl="1"/>
            <a:r>
              <a:rPr lang="en-US" dirty="0" smtClean="0"/>
              <a:t>Asthma (wheezing)</a:t>
            </a:r>
          </a:p>
          <a:p>
            <a:pPr lvl="2"/>
            <a:r>
              <a:rPr lang="en-US" dirty="0" smtClean="0"/>
              <a:t>Airway obstruction can be chemical (direct irritants – </a:t>
            </a:r>
            <a:r>
              <a:rPr lang="en-US" dirty="0" err="1" smtClean="0"/>
              <a:t>gastroesophageal</a:t>
            </a:r>
            <a:r>
              <a:rPr lang="en-US" dirty="0" smtClean="0"/>
              <a:t> reflux), infectious, allergenic, or drug-related (ACE inhibitors)</a:t>
            </a:r>
          </a:p>
          <a:p>
            <a:pPr lvl="1"/>
            <a:r>
              <a:rPr lang="en-US" dirty="0" smtClean="0"/>
              <a:t>Co-existing health problems</a:t>
            </a:r>
          </a:p>
          <a:p>
            <a:pPr lvl="2"/>
            <a:r>
              <a:rPr lang="en-US" dirty="0" smtClean="0"/>
              <a:t>Lung conditions</a:t>
            </a:r>
          </a:p>
          <a:p>
            <a:pPr lvl="2"/>
            <a:r>
              <a:rPr lang="en-US" dirty="0" smtClean="0"/>
              <a:t>Heart Disease</a:t>
            </a:r>
          </a:p>
          <a:p>
            <a:pPr lvl="2"/>
            <a:r>
              <a:rPr lang="en-US" dirty="0" smtClean="0"/>
              <a:t>Predisposition to infection</a:t>
            </a:r>
          </a:p>
          <a:p>
            <a:pPr lvl="3"/>
            <a:r>
              <a:rPr lang="en-US" dirty="0" smtClean="0"/>
              <a:t>Elderly</a:t>
            </a:r>
          </a:p>
          <a:p>
            <a:pPr lvl="3"/>
            <a:r>
              <a:rPr lang="en-US" dirty="0" smtClean="0"/>
              <a:t>Compromised Immune system</a:t>
            </a:r>
          </a:p>
        </p:txBody>
      </p:sp>
    </p:spTree>
    <p:extLst>
      <p:ext uri="{BB962C8B-B14F-4D97-AF65-F5344CB8AC3E}">
        <p14:creationId xmlns:p14="http://schemas.microsoft.com/office/powerpoint/2010/main" val="3475508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Short-term symptoms (1-3 days): empiric OTC medications</a:t>
            </a:r>
          </a:p>
          <a:p>
            <a:r>
              <a:rPr lang="en-US" sz="2400" dirty="0" smtClean="0"/>
              <a:t>Long-term symptoms (or worsening symptoms): Treat underlying causes first (i.e. infections, cardiac disease pulmonary disease), set appointment for office visit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805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609600"/>
            <a:ext cx="117221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Diarrhea – </a:t>
            </a:r>
            <a:r>
              <a:rPr lang="en-US" b="1" dirty="0" smtClean="0"/>
              <a:t>Acute</a:t>
            </a:r>
            <a:r>
              <a:rPr lang="en-US" dirty="0" smtClean="0"/>
              <a:t> (Defined as 3+ liquid stools in a day)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143000"/>
            <a:ext cx="9905998" cy="57149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Causes</a:t>
            </a:r>
          </a:p>
          <a:p>
            <a:pPr lvl="1"/>
            <a:r>
              <a:rPr lang="en-US" dirty="0" smtClean="0"/>
              <a:t>Parasites</a:t>
            </a:r>
          </a:p>
          <a:p>
            <a:pPr lvl="1"/>
            <a:r>
              <a:rPr lang="en-US" dirty="0" smtClean="0"/>
              <a:t>Bacteria</a:t>
            </a:r>
          </a:p>
          <a:p>
            <a:pPr lvl="2"/>
            <a:r>
              <a:rPr lang="en-US" dirty="0" smtClean="0"/>
              <a:t>Food poisoning (diarrhea/vomiting 6-12 hours after eating)</a:t>
            </a:r>
          </a:p>
          <a:p>
            <a:pPr lvl="1"/>
            <a:r>
              <a:rPr lang="en-US" dirty="0" smtClean="0"/>
              <a:t>Viruses</a:t>
            </a:r>
          </a:p>
          <a:p>
            <a:pPr lvl="1"/>
            <a:r>
              <a:rPr lang="en-US" dirty="0" smtClean="0"/>
              <a:t>Drugs	</a:t>
            </a:r>
          </a:p>
          <a:p>
            <a:pPr lvl="2"/>
            <a:r>
              <a:rPr lang="en-US" dirty="0" smtClean="0"/>
              <a:t>Laxatives</a:t>
            </a:r>
          </a:p>
          <a:p>
            <a:pPr lvl="2"/>
            <a:r>
              <a:rPr lang="en-US" dirty="0" smtClean="0"/>
              <a:t>Colchicine</a:t>
            </a:r>
          </a:p>
          <a:p>
            <a:pPr lvl="2"/>
            <a:r>
              <a:rPr lang="en-US" dirty="0" smtClean="0"/>
              <a:t>Antibiotics</a:t>
            </a:r>
          </a:p>
          <a:p>
            <a:pPr lvl="2"/>
            <a:r>
              <a:rPr lang="en-US" dirty="0" smtClean="0"/>
              <a:t>Antacids w/magnesium</a:t>
            </a:r>
          </a:p>
          <a:p>
            <a:pPr lvl="2"/>
            <a:r>
              <a:rPr lang="en-US" dirty="0" smtClean="0"/>
              <a:t>Quinidine</a:t>
            </a:r>
          </a:p>
          <a:p>
            <a:pPr lvl="1"/>
            <a:r>
              <a:rPr lang="en-US" dirty="0" smtClean="0"/>
              <a:t>Fecal impaction (elderly)</a:t>
            </a:r>
          </a:p>
          <a:p>
            <a:pPr lvl="1"/>
            <a:r>
              <a:rPr lang="en-US" dirty="0" smtClean="0"/>
              <a:t>Inflammatory bowel disease</a:t>
            </a:r>
          </a:p>
          <a:p>
            <a:pPr lvl="1"/>
            <a:r>
              <a:rPr lang="en-US" dirty="0" smtClean="0"/>
              <a:t>Ischemic colitis (elderly)</a:t>
            </a:r>
          </a:p>
          <a:p>
            <a:r>
              <a:rPr lang="en-US" dirty="0" smtClean="0"/>
              <a:t>Triage – determining urgency; set appointment, especially if patient is faint, clammy or frail</a:t>
            </a:r>
          </a:p>
          <a:p>
            <a:pPr lvl="1"/>
            <a:r>
              <a:rPr lang="en-US" dirty="0" smtClean="0"/>
              <a:t>Fever higher than 101 degrees F</a:t>
            </a:r>
          </a:p>
          <a:p>
            <a:pPr lvl="1"/>
            <a:r>
              <a:rPr lang="en-US" dirty="0" smtClean="0"/>
              <a:t>Co-existing illness (cancer, AIDS, etc.)</a:t>
            </a:r>
          </a:p>
          <a:p>
            <a:pPr lvl="1"/>
            <a:r>
              <a:rPr lang="en-US" dirty="0" smtClean="0"/>
              <a:t>Serious pain in abdomen</a:t>
            </a:r>
          </a:p>
          <a:p>
            <a:pPr lvl="1"/>
            <a:r>
              <a:rPr lang="en-US" dirty="0" smtClean="0"/>
              <a:t>Dehydration signs</a:t>
            </a:r>
          </a:p>
          <a:p>
            <a:pPr lvl="1"/>
            <a:r>
              <a:rPr lang="en-US" dirty="0" smtClean="0"/>
              <a:t>Age of patient (elderly typically do not tolerate diarrhea well)</a:t>
            </a:r>
          </a:p>
          <a:p>
            <a:pPr lvl="1"/>
            <a:r>
              <a:rPr lang="en-US" dirty="0" smtClean="0"/>
              <a:t>Blood in diarrhea (life-threatening)</a:t>
            </a:r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464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Diarrhea - </a:t>
            </a:r>
            <a:r>
              <a:rPr lang="en-US" b="1" dirty="0" smtClean="0"/>
              <a:t>Chronic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143000"/>
            <a:ext cx="9905998" cy="5714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3+ soft/watery stools per day for 3+ weeks</a:t>
            </a:r>
          </a:p>
          <a:p>
            <a:r>
              <a:rPr lang="en-US" dirty="0" smtClean="0"/>
              <a:t>Can be a problem for weeks, months, or years</a:t>
            </a:r>
          </a:p>
          <a:p>
            <a:r>
              <a:rPr lang="en-US" dirty="0" smtClean="0"/>
              <a:t>Causes</a:t>
            </a:r>
          </a:p>
          <a:p>
            <a:pPr lvl="1"/>
            <a:r>
              <a:rPr lang="en-US" dirty="0" smtClean="0"/>
              <a:t>Functional symptoms (IBS)</a:t>
            </a:r>
          </a:p>
          <a:p>
            <a:pPr lvl="1"/>
            <a:r>
              <a:rPr lang="en-US" dirty="0" smtClean="0"/>
              <a:t>Chronic parasitic infection</a:t>
            </a:r>
          </a:p>
          <a:p>
            <a:pPr lvl="1"/>
            <a:r>
              <a:rPr lang="en-US" dirty="0" smtClean="0"/>
              <a:t>Chronic pancreatitis</a:t>
            </a:r>
          </a:p>
          <a:p>
            <a:pPr lvl="1"/>
            <a:r>
              <a:rPr lang="en-US" dirty="0" smtClean="0"/>
              <a:t>Food intolerance</a:t>
            </a:r>
          </a:p>
          <a:p>
            <a:pPr lvl="1"/>
            <a:r>
              <a:rPr lang="en-US" dirty="0" smtClean="0"/>
              <a:t>Disease of small intestine</a:t>
            </a:r>
          </a:p>
          <a:p>
            <a:pPr lvl="1"/>
            <a:r>
              <a:rPr lang="en-US" dirty="0" smtClean="0"/>
              <a:t>Inflammatory bowel disease</a:t>
            </a:r>
          </a:p>
          <a:p>
            <a:pPr lvl="1"/>
            <a:r>
              <a:rPr lang="en-US" dirty="0" smtClean="0"/>
              <a:t>Secretory colonic polyps</a:t>
            </a:r>
          </a:p>
          <a:p>
            <a:pPr lvl="1"/>
            <a:r>
              <a:rPr lang="en-US" dirty="0" smtClean="0"/>
              <a:t>HIV/AIDS intestinal infections</a:t>
            </a:r>
          </a:p>
          <a:p>
            <a:pPr lvl="1"/>
            <a:r>
              <a:rPr lang="en-US" dirty="0" smtClean="0"/>
              <a:t>Endocrine disorder(s)</a:t>
            </a:r>
          </a:p>
          <a:p>
            <a:r>
              <a:rPr lang="en-US" dirty="0" smtClean="0"/>
              <a:t>Triage</a:t>
            </a:r>
          </a:p>
          <a:p>
            <a:pPr lvl="1"/>
            <a:r>
              <a:rPr lang="en-US" dirty="0" smtClean="0"/>
              <a:t>Why is patient calling NOW about the chronic problem?</a:t>
            </a:r>
          </a:p>
          <a:p>
            <a:pPr lvl="1"/>
            <a:r>
              <a:rPr lang="en-US" dirty="0" smtClean="0"/>
              <a:t>Is there a new, acute problem appearing with the chronic problem?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3064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pain and foreign 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pain originating from eye or from other location (i.e. temples, forehead, etc.)?</a:t>
            </a:r>
          </a:p>
          <a:p>
            <a:r>
              <a:rPr lang="en-US" dirty="0" smtClean="0"/>
              <a:t>Is pain deep? </a:t>
            </a:r>
            <a:r>
              <a:rPr lang="en-US" dirty="0"/>
              <a:t> </a:t>
            </a:r>
            <a:r>
              <a:rPr lang="en-US" dirty="0" smtClean="0"/>
              <a:t>If so, could indicated foreign body/ocular surface issue</a:t>
            </a:r>
          </a:p>
          <a:p>
            <a:r>
              <a:rPr lang="en-US" dirty="0" smtClean="0"/>
              <a:t>RED FLAG: patient complains of loss of vision or bright lights causing pain – could be serious problem</a:t>
            </a:r>
          </a:p>
        </p:txBody>
      </p:sp>
    </p:spTree>
    <p:extLst>
      <p:ext uri="{BB962C8B-B14F-4D97-AF65-F5344CB8AC3E}">
        <p14:creationId xmlns:p14="http://schemas.microsoft.com/office/powerpoint/2010/main" val="7486141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161" y="616181"/>
            <a:ext cx="11112500" cy="768119"/>
          </a:xfrm>
        </p:spPr>
        <p:txBody>
          <a:bodyPr/>
          <a:lstStyle/>
          <a:p>
            <a:pPr algn="l"/>
            <a:r>
              <a:rPr lang="en-US" dirty="0" smtClean="0"/>
              <a:t>Pain Behind the eye (Orbital Pain)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000" y="1384300"/>
            <a:ext cx="10807699" cy="5473700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Tension headaches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Dental 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Nasal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Frontal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Sinus inflammation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Eye is aching and sore, throbbing, persistent, etc.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Usually pain in both eyes or eye and surrounding area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RED FLAGS = serious problem: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Double vision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on extremes of gaze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Eye bulging forward (</a:t>
            </a:r>
            <a:r>
              <a:rPr lang="en-US" dirty="0" err="1" smtClean="0"/>
              <a:t>proptosis</a:t>
            </a:r>
            <a:r>
              <a:rPr lang="en-US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Common, minor problems: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Brief, occasional, knifelike pain behind eye without discomfort in between feelings of 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3782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273281"/>
            <a:ext cx="8686800" cy="6665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Eyelid 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939800"/>
            <a:ext cx="8686801" cy="58039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Stye</a:t>
            </a:r>
            <a:r>
              <a:rPr lang="en-US" dirty="0" smtClean="0"/>
              <a:t> – most common cause of pain in eyelid tender mass near eyelid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Staph bacteria usually cause these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Treatment: warm compress to drain pus in </a:t>
            </a:r>
            <a:r>
              <a:rPr lang="en-US" dirty="0" err="1" smtClean="0"/>
              <a:t>stye</a:t>
            </a:r>
            <a:r>
              <a:rPr lang="en-US" dirty="0" smtClean="0"/>
              <a:t>, topical antibiotic treatment (erythromycin)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Call in for office visit if: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is in severe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is very anxious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There is serious bacterial infection – i.e. cellulitis needs urgent care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pain is in lower lid near nose, tear drainage system could be acutely infected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Other causes of pain and/or swelling near eyes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Allergic reaction to animal hair, pollen, etc.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Contact dermatitis from erythromycin, eye drops, neomycin, gentamicin,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507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 Care advice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if healthy patient with mild symptoms: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0900" y="2324100"/>
            <a:ext cx="10401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Increase fluid intake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Use heating pad/warm bath/topical treatments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 smtClean="0"/>
              <a:t>Call back if symptoms become worse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78105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1" y="2279881"/>
            <a:ext cx="11798300" cy="1468800"/>
          </a:xfrm>
        </p:spPr>
        <p:txBody>
          <a:bodyPr/>
          <a:lstStyle/>
          <a:p>
            <a:pPr algn="l"/>
            <a:r>
              <a:rPr lang="en-US" dirty="0" err="1" smtClean="0"/>
              <a:t>Iritis</a:t>
            </a:r>
            <a:r>
              <a:rPr lang="en-US" dirty="0" smtClean="0"/>
              <a:t> and other types of intraocular 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3967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222481"/>
            <a:ext cx="8686800" cy="704619"/>
          </a:xfrm>
        </p:spPr>
        <p:txBody>
          <a:bodyPr/>
          <a:lstStyle/>
          <a:p>
            <a:pPr algn="l"/>
            <a:r>
              <a:rPr lang="en-US" dirty="0" err="1" smtClean="0"/>
              <a:t>Iritis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400" y="927100"/>
            <a:ext cx="11620499" cy="5791200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Intraocular = inside the eye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err="1" smtClean="0"/>
              <a:t>Iritis</a:t>
            </a:r>
            <a:r>
              <a:rPr lang="en-US" dirty="0" smtClean="0"/>
              <a:t> = iris and areas surrounding it become inflamed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Complaints of eye pain that becomes worse after encountering light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Photophobia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experience decrease in vision, eye is tender and red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Fairly common condition, but may lead to vision loss if severe case is left untreated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Spontaneous appearance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Trauma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Angle closure glaucoma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Corneal ulcer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Ophtalmologist</a:t>
            </a:r>
            <a:r>
              <a:rPr lang="en-US" dirty="0" smtClean="0"/>
              <a:t> usually prescribes topical steroids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condition caused by corneal ulcer, prescribe antibiotic drops, NOT the steroids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Set appointment to determine cause and condition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52829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861" y="330200"/>
            <a:ext cx="11849100" cy="5588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Acute Glaucoma (Acute Elevation in intraocular pressure)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400" y="1028700"/>
            <a:ext cx="11455399" cy="554990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Acute rise in pressure of eye leads to pain and nausea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When chronic, no pain or pressure is felt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Eye becomes red and tender often; cornea may swell with enough pressure – causes rainbow colors around lights and fogginess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Spontaneous onset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Dilating drops, OTC cold medications, anticholinergic drugs – anything that causes pupils to dilate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Rare condition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Ophthalmic emergency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Sometimes symptoms confused with migraines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Migraine only lasts 10-30 minutes and has wavy, jagged visual disturbance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Glaucoma pain/vision problems last until pressure is relieved	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7106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260581"/>
            <a:ext cx="8686800" cy="768119"/>
          </a:xfrm>
        </p:spPr>
        <p:txBody>
          <a:bodyPr/>
          <a:lstStyle/>
          <a:p>
            <a:pPr algn="l"/>
            <a:r>
              <a:rPr lang="en-US" dirty="0" smtClean="0"/>
              <a:t>Postoperative Patients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939800"/>
            <a:ext cx="11874499" cy="469798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Immediate referral to ophthalmologist if patient who has just had intraocular surgery (i.e. for cataracts) calls while experiencing: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Decrease in vision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Nausea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Photophobia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Patient with only mild sensations of foreign bodies or discomfort are not in urgent danger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Inform ALL postop. Patients to call office if symptoms are worsening after operation – could be serious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204011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561" y="-501419"/>
            <a:ext cx="11823700" cy="1468800"/>
          </a:xfrm>
        </p:spPr>
        <p:txBody>
          <a:bodyPr/>
          <a:lstStyle/>
          <a:p>
            <a:pPr algn="l"/>
            <a:r>
              <a:rPr lang="en-US" dirty="0" smtClean="0"/>
              <a:t>Foreign Bodies &amp; foreign body Sensation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561" y="1092200"/>
            <a:ext cx="11823700" cy="5664200"/>
          </a:xfrm>
        </p:spPr>
        <p:txBody>
          <a:bodyPr>
            <a:normAutofit fontScale="5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Fairly common complaint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Often from mechanics or people working in or around dust and wind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small pieces of sand or dirt that blow into eye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Vision not normally blurred, except for frequent tearing or unless the object becomes lodged in center of cornea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Blinking may make pain worse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Very small chance that object has actually penetrated eye, unless object was going at a high velocity or eye has experienced trauma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pain/damage is serious, refer patient to ophthalmologist or 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not serious, refer to Primary Care Physician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Foreign body sensation caused by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Actual foreign body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Corneal abrasions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Dry eyes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Infection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Inflammation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Urgent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Herpes simplex corneal infection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Corneal ulcer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Anything that causes/may lead to permanent vision loss, photophobia, or extreme eye pain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Non-urgent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Turned-in eyelash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Conjunctivitis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Dry eye(s)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Mere discomfort, no photophobia, no loss In vision</a:t>
            </a:r>
          </a:p>
          <a:p>
            <a:pPr lvl="1"/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6123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89" y="0"/>
            <a:ext cx="12192000" cy="827680"/>
          </a:xfrm>
        </p:spPr>
        <p:txBody>
          <a:bodyPr/>
          <a:lstStyle/>
          <a:p>
            <a:r>
              <a:rPr lang="en-US" dirty="0" smtClean="0"/>
              <a:t>Sensations in patients with contact lenses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" y="827680"/>
            <a:ext cx="11963399" cy="583982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Extreme pain and foreign body sensations have 2 primary causes in contact wearing patients: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Bacterial corneal ulcer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Needs urgent care and topical antibiotics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More at-risk if patient wears long-term lenses regularly while sleeping at night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Even hours after removing lenses, patient may have red, pained eyes (difference between ulcer and </a:t>
            </a:r>
            <a:r>
              <a:rPr lang="en-US" sz="2000" dirty="0" err="1" smtClean="0"/>
              <a:t>overwearing</a:t>
            </a:r>
            <a:r>
              <a:rPr lang="en-US" sz="20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Over wearing syndrome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If contacts are worn too much, oxygen cannot reach eye and eye becomes dry – this causes pain and redness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Pain increases the longer contacts are worn and decreases within ours of removing contacts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Often occurs when patient forgets to take lenses out at night before sleeping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13645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5313" y="298681"/>
            <a:ext cx="8686800" cy="768119"/>
          </a:xfrm>
        </p:spPr>
        <p:txBody>
          <a:bodyPr/>
          <a:lstStyle/>
          <a:p>
            <a:pPr algn="l"/>
            <a:r>
              <a:rPr lang="en-US" dirty="0" smtClean="0"/>
              <a:t>Fainting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066800"/>
            <a:ext cx="11556999" cy="4570981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Fairly common complaint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Most episodes do not reach medical attention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Due to lack of blood flow to brain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May happen suddenly or may follow nausea, sweating paling skin and warmth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Ranges from near-syncope (patient does not actually faint) to irreversible syncope (patient had cardiac episode and does not wake up)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Syncope itself lasts only 1-2 minutes and patient is awake and alert within 5 minutes, and be back to normal within a few hours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Dangerous when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falls and hurts themselves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Cardiac rhythm is thrown off, possibly leading to cardiac death if it recurs more seriously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3294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88900"/>
            <a:ext cx="8686800" cy="749300"/>
          </a:xfrm>
        </p:spPr>
        <p:txBody>
          <a:bodyPr/>
          <a:lstStyle/>
          <a:p>
            <a:pPr algn="l"/>
            <a:r>
              <a:rPr lang="en-US" dirty="0" smtClean="0"/>
              <a:t>Loss of consciousness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311" y="698500"/>
            <a:ext cx="11812589" cy="6057900"/>
          </a:xfrm>
        </p:spPr>
        <p:txBody>
          <a:bodyPr>
            <a:normAutofit fontScale="7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There are different types of passing out/dizziness that are note considered syncope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Vertigo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inner ear diseases that affect brain’s ability to sense position and maintain balance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Sense of moving/spinning of room or of themselves spinning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vomiting or nausea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Seizures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irregular electrical brain activity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Often involves rhythmic muscle contractions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30+ minutes to recover and consciousness is lost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may hallucinate before having seizure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These hallucinations are known as “auras”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Dizziness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Sometimes caused by panic attacks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frequently feels weak and unsteady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occurs in anxious or elderly people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Low blood sugar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Gradual symptoms, normally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Diabetics who take insulin commonly experience this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lead to loss of consciousness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0288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114300"/>
            <a:ext cx="8686800" cy="6604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Types of syncope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74700"/>
            <a:ext cx="12039599" cy="6083300"/>
          </a:xfrm>
        </p:spPr>
        <p:txBody>
          <a:bodyPr>
            <a:normAutofit fontScale="5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Postural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Common type, especially in elderly and pregnant women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Due to standing up suddenly (may cause sudden drop in blood pressure), dehydration (from frequent vomiting, diarrhea, sweating), or standing for long periods of time (particularly in heat)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Vasovagal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sudden failure of blood pressure to regulate – affected by heart pumping and blood vessel tone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 passes out when made afraid or suddenly anxious (after hearing bad news, seeing needles, etc.)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Cardiac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Dangerous, but less common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Heartbeat ceases; no characteristic symptoms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Risk factors: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Old age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Recurrent Attacks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 disease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No symptoms or characteristic situations of other types of fainting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Transient ischemic attacks (TIAs)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Caused by obstruction in brain circulation, leading to malfunction and the relief of the obstruction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Differ from strokes in that they are gone completely – with no side effects – within 24 hours, usually within a few minutes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Neurological symptoms are present during attacks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do not occur only with syncope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Other 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Straining to cough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Straining to urinate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Combination of causes – standing too long in heat after having diarrhea, etc.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cause is obvious, patient will not usually seek medical aid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3014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335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Evaluating syncope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" y="774700"/>
            <a:ext cx="11887199" cy="59690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With detailed questions and a short exam, clinicians can usually determine cause of syncope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May need heart monitor to check heart rhythm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Sometimes cause cannot be determined at all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Patient may be injured from falling, etc. Be sure to treat injuries if necessary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If patient faints in chair or position where the body cannot be horizontal, seizures may ensue because blood pressure cannot normalize, so brain cannot get oxygen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Triage questions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Was this syncope or loss of consciousness due to another cause?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Was the patient injured at all?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Could the heart have caused the fainting?</a:t>
            </a:r>
          </a:p>
        </p:txBody>
      </p:sp>
    </p:spTree>
    <p:extLst>
      <p:ext uri="{BB962C8B-B14F-4D97-AF65-F5344CB8AC3E}">
        <p14:creationId xmlns:p14="http://schemas.microsoft.com/office/powerpoint/2010/main" val="2027401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When to set an appointment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3100" y="2197100"/>
            <a:ext cx="48133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Bloody/tarry stool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Severe/constant/colicky waves of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Chest pain/shortness of breath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Back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Cough/fever/sputum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Pregnancy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Fever higher than 101 degrees 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Shock symptoms – sweating, faintness, clamminess, weakness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97601" y="2197100"/>
            <a:ext cx="510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Trauma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Ongoing vomiting/severe constipation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Continuous use of oral steroid medication (not including asthma/rhinitis)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Bloody urine/urgency,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 medical issues – immunosuppressive diseases, diabetes mellitus, renal failure, coronary heart disease, obstructive pulmonary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7152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46281"/>
            <a:ext cx="8686800" cy="780819"/>
          </a:xfrm>
        </p:spPr>
        <p:txBody>
          <a:bodyPr/>
          <a:lstStyle/>
          <a:p>
            <a:pPr algn="l"/>
            <a:r>
              <a:rPr lang="en-US" dirty="0" smtClean="0"/>
              <a:t>Fever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30300"/>
            <a:ext cx="12052299" cy="5473700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Generally: oral temperature is above 98.7 degrees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Must determine if underlying medical condition(s) exists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Type of condition may determine cause of fever (infections)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Response to infection/inflammation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Hypothalamus increases body’s set temperature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Commonly from infection – parasitic, viral, fungal, bacterial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Usually not life-threatening or dangerous, except for: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Elderly and patients with dementia – may make mental status worse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with congestive heart failure/coronary heart disease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Fever is higher than 104 degrees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*Use antipyretic meds on the aforementioned patients*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Can have noninfectious causes too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Drug fever from medications; sometimes cause rash as well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4789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647"/>
            <a:ext cx="12056533" cy="806219"/>
          </a:xfrm>
        </p:spPr>
        <p:txBody>
          <a:bodyPr/>
          <a:lstStyle/>
          <a:p>
            <a:r>
              <a:rPr lang="en-US" dirty="0" smtClean="0"/>
              <a:t>Diseases more likely to cause infections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133" y="1049866"/>
            <a:ext cx="11836400" cy="5317067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Sickle cell anemia – pneumonia, </a:t>
            </a:r>
            <a:r>
              <a:rPr lang="en-US" sz="3200" dirty="0" err="1" smtClean="0"/>
              <a:t>cholecystitis</a:t>
            </a:r>
            <a:endParaRPr lang="en-US" sz="32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Renal Failure – bacteremia, arteriovenous shunt infections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Liver disease – spontaneous bacterial peritonitis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Chronic obstructive pulmonary disease (COPD) – pneumonia, bronchitis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Diabetes – osteomyelitis, cellulitis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Alzheimer’s disease – </a:t>
            </a:r>
            <a:r>
              <a:rPr lang="en-US" sz="3200" dirty="0" err="1" smtClean="0"/>
              <a:t>decubitis</a:t>
            </a:r>
            <a:r>
              <a:rPr lang="en-US" sz="3200" dirty="0" smtClean="0"/>
              <a:t> ulcer, urinary tract infections, pneumonia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434513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468800"/>
          </a:xfrm>
        </p:spPr>
        <p:txBody>
          <a:bodyPr/>
          <a:lstStyle/>
          <a:p>
            <a:pPr algn="ctr"/>
            <a:r>
              <a:rPr lang="en-US" dirty="0" smtClean="0"/>
              <a:t>Other conditions that may contribute to fevers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468800"/>
            <a:ext cx="12191999" cy="4168981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Connective tissue disorders – rheumatoid arthritis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Inflammatory states – pulmonary embolus, sarcoidosis, pericarditis, deep venous thrombosis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Malignancy – lymphoma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Overactive thyroid gland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415791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52400"/>
            <a:ext cx="8686800" cy="778934"/>
          </a:xfrm>
        </p:spPr>
        <p:txBody>
          <a:bodyPr/>
          <a:lstStyle/>
          <a:p>
            <a:pPr algn="l"/>
            <a:r>
              <a:rPr lang="en-US" dirty="0" smtClean="0"/>
              <a:t>Headache - Classification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25500"/>
            <a:ext cx="11870267" cy="6032500"/>
          </a:xfrm>
        </p:spPr>
        <p:txBody>
          <a:bodyPr>
            <a:normAutofit fontScale="4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Migraine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Usually one-sided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“sick headache”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vomiting or nausea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Noise, light, movement and/or odors can make the headache worse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More than half of patients complain of neck pain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Possible feelings of irritability, depression, anger or euphoria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Some patients feel increased need to urinate, sleep or have diarrhea before or during onset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Less than half of patients experience an “aura” before or during headache – weakness, blind spots, numbness, flashing lights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Tension-Type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Common complaint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Head feels tight, neck is in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Short-lasting headaches usually due to stress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Long-lasting/chronic headaches may be due to depression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Migraines AND tension headaches are commonly felt by most people at some point throughout their life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Cluster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Affect more men than women; not very common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have one or more headaches/day for 3-6 weeks, then do not have headaches for 9-12 months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More intense, but shorter than migraines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often pace the floor in pain; may wake up every 2 hours in pain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is constant and severe, localized in or around one eye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nasal congestion/discharge and tearing in the affected eye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become chronic without any remission periods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Traction and Inflammatory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Uncommon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caused by pulling or inflammation of structures inside the cranial vault that are pain sensitive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Organic disease of skull/skull contents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be due to meningitis, hemorrhaging, tumors, sinus infections, reduced pressure after lumbar puncture, or eye strain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3371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84381"/>
            <a:ext cx="8686800" cy="717319"/>
          </a:xfrm>
        </p:spPr>
        <p:txBody>
          <a:bodyPr/>
          <a:lstStyle/>
          <a:p>
            <a:pPr algn="l"/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901700"/>
            <a:ext cx="11950699" cy="57404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Physical and neurological exam, as well as patient history must be performed to determine cause of headache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pattern of headache is not typical or common, something more serious is wrong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Job of telephone triage is to separate benign symptoms from serious symptoms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RED FLAGS for immediate care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Progressively worsening headache over period of days/weeks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headache is involved with loss of consciousness or difficulty writing, thinking, or reading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fever, vomiting, or nausea accompany headache and are not involved with other illnesses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Patient’s 1</a:t>
            </a:r>
            <a:r>
              <a:rPr lang="en-US" baseline="30000" dirty="0" smtClean="0"/>
              <a:t>st</a:t>
            </a:r>
            <a:r>
              <a:rPr lang="en-US" dirty="0" smtClean="0"/>
              <a:t> headache or worst headache ever experienced, particularly when combined with neurological symptoms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Headache does not fall under any normal causes or patterns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Most ER visits are from patients with migraines and tension headaches, followed by patients who have infection/illnesses that can affect the entire body.  Very rare that patients have an actual neurological condition (tumor, hemorrhage, meningitis,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809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0"/>
            <a:ext cx="8686800" cy="730019"/>
          </a:xfrm>
        </p:spPr>
        <p:txBody>
          <a:bodyPr/>
          <a:lstStyle/>
          <a:p>
            <a:pPr algn="l"/>
            <a:r>
              <a:rPr lang="en-US" dirty="0" smtClean="0"/>
              <a:t>Head Injury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700" y="730018"/>
            <a:ext cx="11950699" cy="6127981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Biggest concern is the brain – is injury serious enough to take to neurosurgeon?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Types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Wide spectrum of wounds – mostly closed and non-penetrating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Concussion – effects can last minutes or hours; may result in vomiting, temporary loss of vision or memory, listlessness, pallor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Brain contusions &amp; hematomas – more severe; bruising of brain, bleeding into brain; may result in pupil sizes becoming uneven, alteration of vital signs, partial paralysis, or disturbed mental status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other body parts are injured simultaneously, assessment needed immediately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Triage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Obtain history of the injury – if alcohol or loss of consciousness was involved, ask any by-standers/family members about circumstances surrounding injury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fall is significant, set appointment for office evaluation of patient; patient should be observed for 24 hours afterward to ensure symptoms do not worsen or that mental status does not change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insignificant, suggest home care – what to look for, set appointment if symptoms become visible; elderly/patients who live alone should be monitored for the next 24 hours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Bruising in skin is common after bump (purple to yellow, disappears in 7-10 days), may surround eyes if bump was in that area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history of trauma precedes head injury, patient should be examined and abuse should be suspected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1664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213" y="0"/>
            <a:ext cx="8686800" cy="5903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Neck Pain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431800"/>
            <a:ext cx="12191999" cy="6426200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Acute injury – should be examined immediately for spinal damage that might affect brain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need radiologic exams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Check muscular and neurological functioning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Neuromuscular irritation – results from chronic misuse, not as urgent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Migraines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Anxiety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Tension headaches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Trauma could result 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Bone fracture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Swelling around joints/nerve roots of neck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Pain results in area where injured nerve extends to or where inflamed tissue is located (fingers, upper arm shoulder, etc.)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Position of soft tissue in neck changes (i.e. discs, in cervical spine)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Spinal injuries are dangerous because may affect breathing; these injuries are rare though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Even with slight spinal injury, could get worse and affect spinal cord more permanently, so set appointment to examine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Stabilize neck after trauma, especially in elderly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Administer pain relief by heat or medication (muscle relaxers, anti-inflammatory meds), massage therapy, acupuncture, LATER physical therapy (if needed)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Allow healing before trying to bend, twist, or extend the neck – otherwise pain will return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pain is recurrent, ask patient what has worked in the past (self-treatment or meds); record this in patient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4816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101599"/>
            <a:ext cx="8686800" cy="6371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Nosebleed – Aka epistaxis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000" y="738780"/>
            <a:ext cx="11887199" cy="6119220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Causes: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Self-induced (nose-picking), nose blowing, etc.) due to allergies; most common cause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Dry weather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Recreational drug use through nose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Environmental/job-related irritations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Disorders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Granulomatous diseases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Malignant hypertension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Tendency to Bleed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Hemophilia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Types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Anterior bleed – venous or arterial; one nostril, easily controlled by compressing nostrils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Posterior bleed – arterial, serious; one or both nostrils, needs medical treatment ASAP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Triage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Using anticoagulants?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Anterior – sit up, lean forward, compress nostrils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Posterior – sit up, lean forward, do NOT compress nose; go to doctor immediately; possible cauterization, topical cocaine, packing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7579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954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Rashes and infestations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" y="736600"/>
            <a:ext cx="11937999" cy="6121400"/>
          </a:xfrm>
        </p:spPr>
        <p:txBody>
          <a:bodyPr>
            <a:normAutofit fontScale="850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Determine whether rash is benign or life-threatening before setting an appointment; clinician should test/diagnose rash early to be sure it is not something worse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Telephone personnel can discuss home care if rash is mild so that patient will be comfortable until appointment is made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Triage questions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Is rash localized or widespread?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Where is the rash?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Is it spreading?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Generalized </a:t>
            </a:r>
            <a:r>
              <a:rPr lang="en-US" dirty="0" err="1" smtClean="0"/>
              <a:t>petechiae</a:t>
            </a:r>
            <a:r>
              <a:rPr lang="en-US" dirty="0" smtClean="0"/>
              <a:t> – tiny purple hemorrhaging spots; could mean </a:t>
            </a:r>
            <a:r>
              <a:rPr lang="en-US" dirty="0" err="1" smtClean="0"/>
              <a:t>rickettsial</a:t>
            </a:r>
            <a:r>
              <a:rPr lang="en-US" dirty="0" smtClean="0"/>
              <a:t> or meningococcemia diseases; needs attention ASAP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Toxic shock syndrome – flat, red spots/patches of peeling skin that are widespread; needs attention ASAP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Herpes zoster/varicella – tiny, elevated blisters (vesicles)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Contact dermatitis (poison ivy/oak, etc.) – raised and flat red spots on hands/exposed surfaces, localized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Pubic/crab lice – itchy, raised, red spots/bluish-grey spots on abdomen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Scabies-causing mites – linear lesions/tiny, raised, red spots on groin, between fingers, or in armpits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STD/chronic granulomatous illness – ulcer eruptions or small, firm lumps under skin (nodules)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Is rash new?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Ash about any muscle/joint pain, fatigue, and fever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Could indicated serious concurrent illness that needs to be addressed immediately (i.e. if mental state changes or patient cannot tolerate light, could be due to meningitis)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patient has fever, patient needs urgent treatment to prevent condition from becoming life-threatening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4110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954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Rashes - continued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" y="736600"/>
            <a:ext cx="11937999" cy="61214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Need patient history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Past medical 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Current medications, drug allergies, illnesses, exposure (pets, drugs, contact with sick people, wild animals, urban/rural environment, food, sexual history, sun, travel, insect bites), indications of any underlying illnesses (HIV, hepatitis, etc.)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may have sepsis or zoster if an immune deficiency co-exists with a rash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Many rashes can be treated over phone – reassure patient and explain treatment options; provide clear, detailed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Lice of any kind causes anxiety, but talk through treatment carefully; spread by intercourse, towels, or bedding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Patients with crab lice should be examined for STDs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Mites are also spread through close skin-to-skin contact, clothing, or bedding; 2-3 weeks after exposure to become sensitized and itchy; may need appointment to diagnose scabies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Do NOT treat groin/genitalia rashes, eye rashes, or cosmetically damaging rashes over the phone – set an appointment</a:t>
            </a:r>
          </a:p>
        </p:txBody>
      </p:sp>
    </p:spTree>
    <p:extLst>
      <p:ext uri="{BB962C8B-B14F-4D97-AF65-F5344CB8AC3E}">
        <p14:creationId xmlns:p14="http://schemas.microsoft.com/office/powerpoint/2010/main" val="977878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3" y="34667"/>
            <a:ext cx="9905998" cy="1905000"/>
          </a:xfrm>
        </p:spPr>
        <p:txBody>
          <a:bodyPr/>
          <a:lstStyle/>
          <a:p>
            <a:pPr algn="ctr"/>
            <a:r>
              <a:rPr lang="en-US" dirty="0" smtClean="0"/>
              <a:t>Allergic reactions and anaphylaxis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2300" y="1939667"/>
            <a:ext cx="37689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Anaphylaxis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Acute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Occasionally irreversible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progresses quickly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1" y="3479800"/>
            <a:ext cx="4140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Effects in body: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Flushes skin/swelling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Digestive system – cramps, nausea, vomiting, diarrhea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Airway (upper and lower) – closes off, runny nose,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Circulatory system – increased heart rate, vascular collapse, lower blood pressure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75200" y="1939667"/>
            <a:ext cx="7213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Best to recognize and treat early to prevent worse symptoms; some people may not exhibit anything but rapid drop in blood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Danger alert: more dangerous for people with asthma, people without common symptoms of allergic reactions, people with severe reactions, and people taking ACE inhibitors/beta blockers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Most common causes of allergic reactions: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Food allergy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Insect stings/bites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Drug allergies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775200" y="5162390"/>
            <a:ext cx="68117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 episodes may reoccur in 20% of people; late reoccurrence may mean late reaction or inadequate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Similar reactions with things such as angioedema, vocal cord problems, and panic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7614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1" y="95481"/>
            <a:ext cx="8686800" cy="64111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Shortness of Breath (dyspnea)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00" y="736600"/>
            <a:ext cx="11937999" cy="61214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Common during exertion, but alarming if it occurs at rest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Patients with dyspnea need prompt/thorough examination to rule out possible onset of cardiorespiratory collapse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General 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Lung dysfunction – normal activity in lung is preventing proper breathing, could be due to infection or loss of lung capacity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 dysfunction – blood is not circulating properly through lungs, vessels can become congested and lung could swell up and malfunction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Blood reduction can lead to congestive heart failure/angina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May result in heart attack if not treated promptly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Hyperventilating from medical/mental conditions can be associated with dyspnea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If condition has come on suddenly/dramatically with little change in activity level, patient needs prompt attention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patient cannot breathe properly while on the phone with triage personnel, appointment must be set ASAP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patient can talk on phone, ask them what factors/conditions trigger dyspnea and if patient has heart disease, infectious fever/cough, or wheezing; did new event lead to onset?</a:t>
            </a:r>
          </a:p>
        </p:txBody>
      </p:sp>
    </p:spTree>
    <p:extLst>
      <p:ext uri="{BB962C8B-B14F-4D97-AF65-F5344CB8AC3E}">
        <p14:creationId xmlns:p14="http://schemas.microsoft.com/office/powerpoint/2010/main" val="7526027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Dyspnea - continued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What is patient’s prior experience with dyspnea?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What is patient’s normal baseline – how does it differ from episodes of dyspnea?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Are symptoms long-lasting, frequent, or severe?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If so, patient needs appointment ASAP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Patient phone evaluation should be rapid and thorough to ensure patients receive necessary care when they need it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Almost every patient who calls for dyspnea should be seen by a clinician, ESPECIALLY if symptoms accelerate/worsen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Exception – patient with lung disease/dyspnea that is chronic and cause is known is calling with slight change in condition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Clinician should review cases – patient history, clinical factors, etc. might determine urgency of call-back/follow-up appointments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Treatment: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Heart disease – patient’s dyspnea will last as long as the heart condition does; dyspnea will improve as heart improves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Congestive heart failure, angina, heart attack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Lung disease – treat patient to improve function in lungs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Asthma, pneumonia, bronchitis, airway obstruction, pleural effusions</a:t>
            </a:r>
          </a:p>
        </p:txBody>
      </p:sp>
    </p:spTree>
    <p:extLst>
      <p:ext uri="{BB962C8B-B14F-4D97-AF65-F5344CB8AC3E}">
        <p14:creationId xmlns:p14="http://schemas.microsoft.com/office/powerpoint/2010/main" val="28863207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Sore throat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Mostly caused by viruses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Diseases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Strep –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Not usually recurrent in adults and may disappear without antibiotics; complications are most dangerous part of this disease (glomerulonephritis, rheumatic fever); set appointment for visit and treat with antibiotics to prevent complications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Mono – mostly in young adults (sometimes in children), may co-exist with strep; results in swollen glands, fever, depression, weakness, and sore throat; lasts longer than plain sore throat; avoid contact sports – risk of rupturing spleen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Gonorrhea, herpes, yeast infections – can cause sore throats similar to strep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Cold virus – runny nose, localized soreness on one side of throat, sneezing; not necessary to visit doctor unless glands are swollen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Dryness – sore throat in morning that clears with fluid intake; patient should use nebulizer (cold or warm) while sleeping; often occurs in winter</a:t>
            </a:r>
          </a:p>
        </p:txBody>
      </p:sp>
    </p:spTree>
    <p:extLst>
      <p:ext uri="{BB962C8B-B14F-4D97-AF65-F5344CB8AC3E}">
        <p14:creationId xmlns:p14="http://schemas.microsoft.com/office/powerpoint/2010/main" val="35170073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Strains and Sprains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/>
              <a:t>CONTUSIONS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Normally on arms and legs where skin is exposed during a fall or blow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Blunt force trauma – no broken bones or twisted joints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Swell and bruise discoloration – become black and blue when blood metabolizes and residue gets reabsorbed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Pain is not intense unless directed touched/pressured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/>
              <a:t>Usually heal within a week and structure/function of injured area is not greatly affected</a:t>
            </a:r>
          </a:p>
        </p:txBody>
      </p:sp>
    </p:spTree>
    <p:extLst>
      <p:ext uri="{BB962C8B-B14F-4D97-AF65-F5344CB8AC3E}">
        <p14:creationId xmlns:p14="http://schemas.microsoft.com/office/powerpoint/2010/main" val="18577094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Strains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Injury to tendons and muscles – stretch too far and tear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Commonly wrist, calf, and shoulder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Normally do not swell or become discolored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Mild tender areas, but mostly painful when tendon/muscle is in use, especially actively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Muscles heal within 1-2 weeks due to poor blood supply to connective tissue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May lead to tendonitis (chronic inflammation of tendon)</a:t>
            </a:r>
          </a:p>
        </p:txBody>
      </p:sp>
    </p:spTree>
    <p:extLst>
      <p:ext uri="{BB962C8B-B14F-4D97-AF65-F5344CB8AC3E}">
        <p14:creationId xmlns:p14="http://schemas.microsoft.com/office/powerpoint/2010/main" val="121236559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Sprains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Tears in the joint-supporting ligaments, typically from twisting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Joint swells</a:t>
            </a:r>
            <a:endParaRPr lang="en-US" sz="3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Most common sprain is ankle, but sprains can also occur in wrists, shoulders, and knees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Painful when joint is used – severe pain when joint is twisted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Moderate weight bearing can be painful, but particularly when ligament is stressed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Heals within a few weeks</a:t>
            </a:r>
          </a:p>
        </p:txBody>
      </p:sp>
    </p:spTree>
    <p:extLst>
      <p:ext uri="{BB962C8B-B14F-4D97-AF65-F5344CB8AC3E}">
        <p14:creationId xmlns:p14="http://schemas.microsoft.com/office/powerpoint/2010/main" val="28995774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fractures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Broken bones due to severe trauma (fall, strong blow)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Affected bone may become deformed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Swelling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Bleeding into tissues (bruising)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Common in contact sports, skiing, and car/bike accidents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Area on or around fracture is tender; pressure and weight bearing is very painful if fracture is on lower extremity</a:t>
            </a:r>
          </a:p>
          <a:p>
            <a:pPr algn="l"/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0782446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Dislocations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Disrupted joint, usually due to violent injury (unless joint has been dislocated before)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4000" dirty="0" smtClean="0"/>
              <a:t>Bones making up joint are displaced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Most frequently dislocated joint is shoulder (joint cup is shallow); fingers are dislocated often as well</a:t>
            </a:r>
          </a:p>
        </p:txBody>
      </p:sp>
    </p:spTree>
    <p:extLst>
      <p:ext uri="{BB962C8B-B14F-4D97-AF65-F5344CB8AC3E}">
        <p14:creationId xmlns:p14="http://schemas.microsoft.com/office/powerpoint/2010/main" val="7711167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Urinary tract infections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3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Separated into 5 groups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Young women with acute cystitis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Young women with chronic/recurrent cystitis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Young women with acute pyelonephritis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Any adults with complicated UTIs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Adults with bacteria in urine, asymptomatic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First four groups should be seen in office, complain of dysuria; can be treated over phone if unable to come in to the office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Complaints of dysuria could also be caused by urethritis from gonorrhea, herpes, or chlamydia; also could be inflamed vagina from </a:t>
            </a:r>
            <a:r>
              <a:rPr lang="en-US" sz="4000" dirty="0" err="1" smtClean="0"/>
              <a:t>trichomonas</a:t>
            </a:r>
            <a:r>
              <a:rPr lang="en-US" sz="4000" dirty="0" smtClean="0"/>
              <a:t> or candida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Acute cystitis – urinary frequency and urgency or bloody urine, speedy onset of dysuria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In men &lt; 50 years old, may be due to E. coli; if urethral discharge is symptom, do urine culture and test for chlamydia, herpes, and gonorrhea; </a:t>
            </a:r>
            <a:r>
              <a:rPr lang="en-US" sz="3400" dirty="0" err="1" smtClean="0"/>
              <a:t>uncircumcision</a:t>
            </a:r>
            <a:r>
              <a:rPr lang="en-US" sz="3400" dirty="0" smtClean="0"/>
              <a:t> and anal intercourse are risk factors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Acute urethritis – gradual, mild onset, vaginal bleeding or discharge; possible new sexual partner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Vaginitis – external burning while urinating, vaginal itch/discharge/odor, painful intercourse, no urgency/frequency of urination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Approximately 80% of calls are due to E. coli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Respond to </a:t>
            </a:r>
            <a:r>
              <a:rPr lang="en-US" sz="3600" dirty="0" err="1" smtClean="0"/>
              <a:t>fluoroquinolones</a:t>
            </a:r>
            <a:r>
              <a:rPr lang="en-US" sz="3600" dirty="0" smtClean="0"/>
              <a:t> or </a:t>
            </a:r>
            <a:r>
              <a:rPr lang="en-US" sz="3600" dirty="0" err="1" smtClean="0"/>
              <a:t>trimethoprimsulfamethoxazole</a:t>
            </a:r>
            <a:r>
              <a:rPr lang="en-US" sz="3600" dirty="0" smtClean="0"/>
              <a:t> (3 day treatment)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Patients who are pregnant, 65 + years old, diabetic, who use diaphragms, or who have had the symptoms for 7+ days should get a pretreatment culture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Women without any of the aforementioned risk factors but who cannot come to the office should be given 3 day treatment and told to come into office if symptoms do not disappear in 3 days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Patients with catheters should do urine culture and be treated for symptoms of infection.  If asymptomatic, do not treat.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68127839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Recurrent cystitis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700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20% of young women have this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More from reinfection than ongoing infection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Risk factors	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Sexual intercourse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Use of diaphragm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Use of spermicide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Should be confirmed at least once by culture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In postmenopausal women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May be due to uterus or bladder falling out of position; urine remains in bladder, even after urination</a:t>
            </a:r>
            <a:endParaRPr lang="en-US" sz="3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E.coli may cause inflammation or thinning of vaginal tissues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Must be seen for urine culture and pelvic exam</a:t>
            </a:r>
            <a:endParaRPr lang="en-US" sz="3800" dirty="0" smtClean="0"/>
          </a:p>
        </p:txBody>
      </p:sp>
    </p:spTree>
    <p:extLst>
      <p:ext uri="{BB962C8B-B14F-4D97-AF65-F5344CB8AC3E}">
        <p14:creationId xmlns:p14="http://schemas.microsoft.com/office/powerpoint/2010/main" val="3288546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304800"/>
            <a:ext cx="9905998" cy="5207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Back pain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38300" y="825500"/>
            <a:ext cx="2002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LOW BACK PAIN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077200" y="779333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RUPTURED DISK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778" y="1471831"/>
            <a:ext cx="5661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Muscle spasm/ligament strain around spine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Due to lifting/moving/bending awkwardly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May move up to hips or legs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778" y="2846516"/>
            <a:ext cx="56613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improves within a matter of weeks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Chiropractor or primary care physician can help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Orthopedic/neurosurgeons only if VERY serious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2778" y="4775199"/>
            <a:ext cx="36792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Treatment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Hot/cold packs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OTC pain meds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Possible break from 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Limited lifting/bending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67061" y="1451064"/>
            <a:ext cx="58344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Pinched nerve leading to legs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Results in sciatica – starts in back, follows path of nerve down back of leg to foot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Painful with bending, coughing, leaning forward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34099" y="3619500"/>
            <a:ext cx="58674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Usually resolve without medical treatment/surgery when body breaks down disk material causing protrusion; relieves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disk is causing incontinence by pressuring nerve to bladder or rectum, surgery is necessary ASAP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4583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11" y="114299"/>
            <a:ext cx="12003089" cy="119380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Acute uncomplicated pyelonephritis (inflammation of the kidney)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1308100"/>
            <a:ext cx="11876089" cy="544829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Symptoms in young women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Pain in flank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Dysuria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Fever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See patient ASAP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May need hospitalization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May be treated as outpatient with antibiotics</a:t>
            </a:r>
          </a:p>
        </p:txBody>
      </p:sp>
    </p:spTree>
    <p:extLst>
      <p:ext uri="{BB962C8B-B14F-4D97-AF65-F5344CB8AC3E}">
        <p14:creationId xmlns:p14="http://schemas.microsoft.com/office/powerpoint/2010/main" val="10873758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Complicated UTIs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Due to antibiotic-resistant organisms or occurring in patients (male/female) with abnormal </a:t>
            </a:r>
            <a:r>
              <a:rPr lang="en-US" sz="4000" dirty="0" err="1" smtClean="0"/>
              <a:t>Uts</a:t>
            </a:r>
            <a:endParaRPr lang="en-US" sz="4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In 50+ aged males, all UTIs fit in this category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Mild to severe illness in patients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800" dirty="0" smtClean="0"/>
              <a:t>Infection from wide range of organisms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Set appointment for physician to assess patient</a:t>
            </a:r>
          </a:p>
        </p:txBody>
      </p:sp>
    </p:spTree>
    <p:extLst>
      <p:ext uri="{BB962C8B-B14F-4D97-AF65-F5344CB8AC3E}">
        <p14:creationId xmlns:p14="http://schemas.microsoft.com/office/powerpoint/2010/main" val="286144543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Vomiting and Nausea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4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Vomiting: expulsion of stomach contents by force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NOT synonymous with retching or regurgitation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Uses 2 areas of the brain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Vomiting center and chemoreceptor trigger zone work together to contract muscles of chest and abdomen in order to throw up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Complications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Metabolic disturbances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Malnutrition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Dental problems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Dehydration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Esophageal injury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Aspiration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800" dirty="0" smtClean="0"/>
              <a:t>Treatment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Increasing fluid intake to prevent/correct dehydration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Medication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Changing dietary habits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May resolve by itself</a:t>
            </a:r>
          </a:p>
        </p:txBody>
      </p:sp>
    </p:spTree>
    <p:extLst>
      <p:ext uri="{BB962C8B-B14F-4D97-AF65-F5344CB8AC3E}">
        <p14:creationId xmlns:p14="http://schemas.microsoft.com/office/powerpoint/2010/main" val="172528013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Vomiting and Nausea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Nausea: uncomfortable feeling felt just before vomiting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Causes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Drugs - #1 cause in elderly, stimulate brain’s vomit center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Neurological causes – migraines, strokes, vestibular system alterations, brain tumors, meningitis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Infections – viral/bacterial food poisoning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Pregnancy – nausea in 1</a:t>
            </a:r>
            <a:r>
              <a:rPr lang="en-US" sz="3400" baseline="30000" dirty="0" smtClean="0"/>
              <a:t>st</a:t>
            </a:r>
            <a:r>
              <a:rPr lang="en-US" sz="3400" dirty="0" smtClean="0"/>
              <a:t> trimester, half of pregnancy women vomit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Gastrointestinal issues -  peptic ulcers, appendicitis, pancreatitis, constipation/bowel obstruction, perforation; may need surgery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Electrolyte abnormalities – common in kidney failure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Psychiatric disorders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Heart attacks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Glaucoma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Diabetes (20+ years) – normal gastric emptying is lost</a:t>
            </a:r>
          </a:p>
        </p:txBody>
      </p:sp>
    </p:spTree>
    <p:extLst>
      <p:ext uri="{BB962C8B-B14F-4D97-AF65-F5344CB8AC3E}">
        <p14:creationId xmlns:p14="http://schemas.microsoft.com/office/powerpoint/2010/main" val="42234689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Wounds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Types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Punctures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Abrasions (scratches/scrapes)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Lacerations (torn or jagged edges)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Assessing wound severity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Tetanus risk?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Are sutures needed?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Is bleeding controlled?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Are other structures damaged (eye, joint, etc.)?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Location of wound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If in hard-to-reach area or around genitals, abuse is likely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Bleeding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Firm, gentle pressure on simple wounds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400" dirty="0" smtClean="0"/>
              <a:t>More blood around forehead and mouth because of rich blood supply – blotting of wound will assess damage</a:t>
            </a:r>
          </a:p>
        </p:txBody>
      </p:sp>
    </p:spTree>
    <p:extLst>
      <p:ext uri="{BB962C8B-B14F-4D97-AF65-F5344CB8AC3E}">
        <p14:creationId xmlns:p14="http://schemas.microsoft.com/office/powerpoint/2010/main" val="7526906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Wounds - continued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 fontScale="6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Infection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Drainage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Warmth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Redness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Swelling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400" dirty="0" smtClean="0"/>
              <a:t>Treatment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At home – small, superficial wounds can be washed with soap and warm water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Office – if uncertain about wound size/severity, set appointment; may require sutures or thorough cleaning to prevent infection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ER – multiple wounds/profuse bleeding lasting longer than 10 minutes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400" dirty="0" smtClean="0"/>
              <a:t>Tetanus – can occur in puncture or laceration wounds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Immunizations needed if: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3000" dirty="0" smtClean="0"/>
              <a:t>10+ years since last shot</a:t>
            </a:r>
            <a:endParaRPr lang="en-US" sz="28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Wound is deep and or dirty AND 5+ years since last shot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If full series of tetanus shots is incomplete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800" dirty="0" smtClean="0"/>
              <a:t>Patient has never been immunized – should begin and complete series ASAP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429054945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2" y="114299"/>
            <a:ext cx="8686800" cy="68798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Citation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11" y="842560"/>
            <a:ext cx="11876089" cy="5913839"/>
          </a:xfrm>
        </p:spPr>
        <p:txBody>
          <a:bodyPr>
            <a:normAutofit/>
          </a:bodyPr>
          <a:lstStyle/>
          <a:p>
            <a:pPr algn="ctr"/>
            <a:endParaRPr lang="en-US" sz="3000" dirty="0" smtClean="0"/>
          </a:p>
          <a:p>
            <a:pPr algn="ctr"/>
            <a:endParaRPr lang="en-US" sz="3000" dirty="0"/>
          </a:p>
          <a:p>
            <a:pPr algn="ctr"/>
            <a:r>
              <a:rPr lang="en-US" sz="3000" dirty="0" smtClean="0"/>
              <a:t>Excerpts taken from Dr. Harvey  P. Katz’s</a:t>
            </a:r>
          </a:p>
          <a:p>
            <a:pPr algn="ctr"/>
            <a:r>
              <a:rPr lang="en-US" sz="3000" dirty="0" smtClean="0"/>
              <a:t>Second edition textbook, </a:t>
            </a:r>
            <a:r>
              <a:rPr lang="en-US" sz="3000" i="1" dirty="0" smtClean="0"/>
              <a:t>Telephone Medicine: Triage and Training for Primary Care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426143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7700" y="2400300"/>
            <a:ext cx="95333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Vertebra collapses – Crushed spinal cord – Leg paralysis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Could result from cancer (breast or prostate especially) metastasizing to vertebra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Infected vertebra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700" y="3566636"/>
            <a:ext cx="47291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Dissecting aneurysm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Severe 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 into shock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Tear in main artery of chest/abdomen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7700" y="5114330"/>
            <a:ext cx="29931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Treatment: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Immobilization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Antibiotics (if infected)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Radiotherapy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Surgery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30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889000"/>
          </a:xfrm>
        </p:spPr>
        <p:txBody>
          <a:bodyPr/>
          <a:lstStyle/>
          <a:p>
            <a:r>
              <a:rPr lang="en-US" dirty="0" smtClean="0"/>
              <a:t>Burns - identification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032000"/>
            <a:ext cx="11099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Burn triage: identify mechanism, location, approximate size, depth into skin, and any additional illnesses or injuries to the skin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Mechanism: additional injuries (inhalation burns, etc.), is it chemical burn, involvement of high-voltage electricity (lightening etc.)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Location: high risk areas involved (face, feet perineum, hands), even small burns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Size: relative to body 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Depth: description of injury to estimate depth into skin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432300"/>
            <a:ext cx="880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Especially important when elderly person/people are involved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Wound healing is compromised with coexisting/underlying chronic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92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054100"/>
          </a:xfrm>
        </p:spPr>
        <p:txBody>
          <a:bodyPr/>
          <a:lstStyle/>
          <a:p>
            <a:r>
              <a:rPr lang="en-US" dirty="0" smtClean="0"/>
              <a:t>Burns - care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4000" y="2108200"/>
            <a:ext cx="112395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Serious burn victims should be taken immediately to the hospital via ambulance and then to burn center; may need skin graft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Burns that circle a body part must be taken to hospital – could affect blood flow, swell, or cause tissue ischemia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Check for inhalation injury in fires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Electrical fires: take to burn center to check for high-voltage injuries, fractures, renal failure, cardiac issues, and muscle necrosis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“Rule of Nines” to determine percentage of body burned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Chemical exposure can also cause burns, even from household cleaners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Treat in outpatient setting ASAP: Partial-thickness &lt; 15% of total body area/full-thickness &lt; 2% of total body 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Oral narcotics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076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5AD0B8"/>
      </a:accent1>
      <a:accent2>
        <a:srgbClr val="47BB7E"/>
      </a:accent2>
      <a:accent3>
        <a:srgbClr val="96CD4B"/>
      </a:accent3>
      <a:accent4>
        <a:srgbClr val="61C7DD"/>
      </a:accent4>
      <a:accent5>
        <a:srgbClr val="2495CF"/>
      </a:accent5>
      <a:accent6>
        <a:srgbClr val="5A74D1"/>
      </a:accent6>
      <a:hlink>
        <a:srgbClr val="72CEBB"/>
      </a:hlink>
      <a:folHlink>
        <a:srgbClr val="98E6D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0F262FD6-3409-4039-A531-64BD4D2F99E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TC103457485[[fn=Mesh]]</Template>
  <TotalTime>643</TotalTime>
  <Words>6144</Words>
  <Application>Microsoft Office PowerPoint</Application>
  <PresentationFormat>Widescreen</PresentationFormat>
  <Paragraphs>755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9" baseType="lpstr">
      <vt:lpstr>Arial</vt:lpstr>
      <vt:lpstr>Century Gothic</vt:lpstr>
      <vt:lpstr>Mesh</vt:lpstr>
      <vt:lpstr>Telephone Triage</vt:lpstr>
      <vt:lpstr>Abdominal pain  - Sudden pain is more serious than chronic pain   - If diagnosis is not clear upon explanation, do not attempt to determine the problem over the phone  - Could be a symptom of something trivial or life-threatening, telephone personnel must determine whether to set appointment or give home-care advice    </vt:lpstr>
      <vt:lpstr>Home Care advice  if healthy patient with mild symptoms:  </vt:lpstr>
      <vt:lpstr>When to set an appointment</vt:lpstr>
      <vt:lpstr>Allergic reactions and anaphylaxis</vt:lpstr>
      <vt:lpstr>Back pain</vt:lpstr>
      <vt:lpstr>Emergencies</vt:lpstr>
      <vt:lpstr>Burns - identification</vt:lpstr>
      <vt:lpstr>Burns - care</vt:lpstr>
      <vt:lpstr>Burns - depth</vt:lpstr>
      <vt:lpstr>Chest pain</vt:lpstr>
      <vt:lpstr>Coronary insufficiency </vt:lpstr>
      <vt:lpstr>Myocardial infarction (heart attack)</vt:lpstr>
      <vt:lpstr>Unstable Angina</vt:lpstr>
      <vt:lpstr>Stable angina</vt:lpstr>
      <vt:lpstr>pericarditis</vt:lpstr>
      <vt:lpstr>Aortic Dissection</vt:lpstr>
      <vt:lpstr>Pulmonary embolus</vt:lpstr>
      <vt:lpstr>Other possible causes</vt:lpstr>
      <vt:lpstr>Colds and Flu</vt:lpstr>
      <vt:lpstr>constipation</vt:lpstr>
      <vt:lpstr>Non-urgent constipation</vt:lpstr>
      <vt:lpstr>Cough</vt:lpstr>
      <vt:lpstr>Treatment</vt:lpstr>
      <vt:lpstr>Diarrhea – Acute (Defined as 3+ liquid stools in a day)</vt:lpstr>
      <vt:lpstr>Diarrhea - Chronic</vt:lpstr>
      <vt:lpstr>Eye pain and foreign bodies</vt:lpstr>
      <vt:lpstr>Pain Behind the eye (Orbital Pain)</vt:lpstr>
      <vt:lpstr>Eyelid problems</vt:lpstr>
      <vt:lpstr>Iritis and other types of intraocular pain</vt:lpstr>
      <vt:lpstr>Iritis</vt:lpstr>
      <vt:lpstr>Acute Glaucoma (Acute Elevation in intraocular pressure)</vt:lpstr>
      <vt:lpstr>Postoperative Patients </vt:lpstr>
      <vt:lpstr>Foreign Bodies &amp; foreign body Sensation</vt:lpstr>
      <vt:lpstr>Sensations in patients with contact lenses</vt:lpstr>
      <vt:lpstr>Fainting</vt:lpstr>
      <vt:lpstr>Loss of consciousness</vt:lpstr>
      <vt:lpstr>Types of syncope</vt:lpstr>
      <vt:lpstr>Evaluating syncope</vt:lpstr>
      <vt:lpstr>Fever</vt:lpstr>
      <vt:lpstr>Diseases more likely to cause infections</vt:lpstr>
      <vt:lpstr>Other conditions that may contribute to fevers</vt:lpstr>
      <vt:lpstr>Headache - Classification</vt:lpstr>
      <vt:lpstr>Diagnosis</vt:lpstr>
      <vt:lpstr>Head Injury</vt:lpstr>
      <vt:lpstr>Neck Pain</vt:lpstr>
      <vt:lpstr>Nosebleed – Aka epistaxis</vt:lpstr>
      <vt:lpstr>Rashes and infestations</vt:lpstr>
      <vt:lpstr>Rashes - continued</vt:lpstr>
      <vt:lpstr>Shortness of Breath (dyspnea)</vt:lpstr>
      <vt:lpstr>Dyspnea - continued</vt:lpstr>
      <vt:lpstr>Sore throat</vt:lpstr>
      <vt:lpstr>Strains and Sprains</vt:lpstr>
      <vt:lpstr>Strains</vt:lpstr>
      <vt:lpstr>Sprains</vt:lpstr>
      <vt:lpstr>fractures</vt:lpstr>
      <vt:lpstr>Dislocations</vt:lpstr>
      <vt:lpstr>Urinary tract infections</vt:lpstr>
      <vt:lpstr>Recurrent cystitis</vt:lpstr>
      <vt:lpstr>Acute uncomplicated pyelonephritis (inflammation of the kidney)</vt:lpstr>
      <vt:lpstr>Complicated UTIs</vt:lpstr>
      <vt:lpstr>Vomiting and Nausea</vt:lpstr>
      <vt:lpstr>Vomiting and Nausea</vt:lpstr>
      <vt:lpstr>Wounds</vt:lpstr>
      <vt:lpstr>Wounds - continued</vt:lpstr>
      <vt:lpstr>Citation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Telephone Triage</dc:title>
  <dc:creator>Jennifer M. Clark</dc:creator>
  <cp:lastModifiedBy>Jennifer M. Clark</cp:lastModifiedBy>
  <cp:revision>42</cp:revision>
  <dcterms:created xsi:type="dcterms:W3CDTF">2014-11-12T19:32:28Z</dcterms:created>
  <dcterms:modified xsi:type="dcterms:W3CDTF">2014-11-13T21:55:53Z</dcterms:modified>
</cp:coreProperties>
</file>