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embeddedFontLst>
    <p:embeddedFont>
      <p:font typeface="Economica" panose="020B0604020202020204" charset="0"/>
      <p:regular r:id="rId32"/>
      <p:bold r:id="rId33"/>
      <p:italic r:id="rId34"/>
      <p:boldItalic r:id="rId35"/>
    </p:embeddedFont>
    <p:embeddedFont>
      <p:font typeface="Open Sans" panose="020B0604020202020204"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8.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3.fntdata"/><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2.fntdata"/><Relationship Id="rId38"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5.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4.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5" name="Shape 1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8" name="Shape 18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1" name="Shape 1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9" name="Shape 2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0" name="Shape 2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6" name="Shape 11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2" name="Shape 1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4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600" cy="2128800"/>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600" cy="10716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rtl="0">
              <a:spcBef>
                <a:spcPts val="0"/>
              </a:spcBef>
              <a:buSzPct val="100000"/>
              <a:defRPr sz="5200"/>
            </a:lvl1pPr>
            <a:lvl2pPr lvl="1" algn="ctr" rtl="0">
              <a:spcBef>
                <a:spcPts val="0"/>
              </a:spcBef>
              <a:buSzPct val="100000"/>
              <a:defRPr sz="5200"/>
            </a:lvl2pPr>
            <a:lvl3pPr lvl="2" algn="ctr" rtl="0">
              <a:spcBef>
                <a:spcPts val="0"/>
              </a:spcBef>
              <a:buSzPct val="100000"/>
              <a:defRPr sz="5200"/>
            </a:lvl3pPr>
            <a:lvl4pPr lvl="3" algn="ctr" rtl="0">
              <a:spcBef>
                <a:spcPts val="0"/>
              </a:spcBef>
              <a:buSzPct val="100000"/>
              <a:defRPr sz="5200"/>
            </a:lvl4pPr>
            <a:lvl5pPr lvl="4" algn="ctr" rtl="0">
              <a:spcBef>
                <a:spcPts val="0"/>
              </a:spcBef>
              <a:buSzPct val="100000"/>
              <a:defRPr sz="5200"/>
            </a:lvl5pPr>
            <a:lvl6pPr lvl="5" algn="ctr" rtl="0">
              <a:spcBef>
                <a:spcPts val="0"/>
              </a:spcBef>
              <a:buSzPct val="100000"/>
              <a:defRPr sz="5200"/>
            </a:lvl6pPr>
            <a:lvl7pPr lvl="6" algn="ctr" rtl="0">
              <a:spcBef>
                <a:spcPts val="0"/>
              </a:spcBef>
              <a:buSzPct val="100000"/>
              <a:defRPr sz="5200"/>
            </a:lvl7pPr>
            <a:lvl8pPr lvl="7" algn="ctr" rtl="0">
              <a:spcBef>
                <a:spcPts val="0"/>
              </a:spcBef>
              <a:buSzPct val="100000"/>
              <a:defRPr sz="5200"/>
            </a:lvl8pPr>
            <a:lvl9pPr lvl="8" algn="ctr" rtl="0">
              <a:spcBef>
                <a:spcPts val="0"/>
              </a:spcBef>
              <a:buSzPct val="100000"/>
              <a:defRPr sz="5200"/>
            </a:lvl9pPr>
          </a:lstStyle>
          <a:p>
            <a:endParaRPr/>
          </a:p>
        </p:txBody>
      </p:sp>
      <p:sp>
        <p:nvSpPr>
          <p:cNvPr id="64" name="Shape 64"/>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800"/>
            </a:lvl1pPr>
            <a:lvl2pPr lvl="1" algn="ctr" rtl="0">
              <a:lnSpc>
                <a:spcPct val="100000"/>
              </a:lnSpc>
              <a:spcBef>
                <a:spcPts val="0"/>
              </a:spcBef>
              <a:spcAft>
                <a:spcPts val="0"/>
              </a:spcAft>
              <a:buSzPct val="100000"/>
              <a:buNone/>
              <a:defRPr sz="2800"/>
            </a:lvl2pPr>
            <a:lvl3pPr lvl="2" algn="ctr" rtl="0">
              <a:lnSpc>
                <a:spcPct val="100000"/>
              </a:lnSpc>
              <a:spcBef>
                <a:spcPts val="0"/>
              </a:spcBef>
              <a:spcAft>
                <a:spcPts val="0"/>
              </a:spcAft>
              <a:buSzPct val="100000"/>
              <a:buNone/>
              <a:defRPr sz="2800"/>
            </a:lvl3pPr>
            <a:lvl4pPr lvl="3" algn="ctr" rtl="0">
              <a:lnSpc>
                <a:spcPct val="100000"/>
              </a:lnSpc>
              <a:spcBef>
                <a:spcPts val="0"/>
              </a:spcBef>
              <a:spcAft>
                <a:spcPts val="0"/>
              </a:spcAft>
              <a:buSzPct val="100000"/>
              <a:buNone/>
              <a:defRPr sz="2800"/>
            </a:lvl4pPr>
            <a:lvl5pPr lvl="4" algn="ctr" rtl="0">
              <a:lnSpc>
                <a:spcPct val="100000"/>
              </a:lnSpc>
              <a:spcBef>
                <a:spcPts val="0"/>
              </a:spcBef>
              <a:spcAft>
                <a:spcPts val="0"/>
              </a:spcAft>
              <a:buSzPct val="100000"/>
              <a:buNone/>
              <a:defRPr sz="2800"/>
            </a:lvl5pPr>
            <a:lvl6pPr lvl="5" algn="ctr" rtl="0">
              <a:lnSpc>
                <a:spcPct val="100000"/>
              </a:lnSpc>
              <a:spcBef>
                <a:spcPts val="0"/>
              </a:spcBef>
              <a:spcAft>
                <a:spcPts val="0"/>
              </a:spcAft>
              <a:buSzPct val="100000"/>
              <a:buNone/>
              <a:defRPr sz="2800"/>
            </a:lvl6pPr>
            <a:lvl7pPr lvl="6" algn="ctr" rtl="0">
              <a:lnSpc>
                <a:spcPct val="100000"/>
              </a:lnSpc>
              <a:spcBef>
                <a:spcPts val="0"/>
              </a:spcBef>
              <a:spcAft>
                <a:spcPts val="0"/>
              </a:spcAft>
              <a:buSzPct val="100000"/>
              <a:buNone/>
              <a:defRPr sz="2800"/>
            </a:lvl7pPr>
            <a:lvl8pPr lvl="7" algn="ctr" rtl="0">
              <a:lnSpc>
                <a:spcPct val="100000"/>
              </a:lnSpc>
              <a:spcBef>
                <a:spcPts val="0"/>
              </a:spcBef>
              <a:spcAft>
                <a:spcPts val="0"/>
              </a:spcAft>
              <a:buSzPct val="100000"/>
              <a:buNone/>
              <a:defRPr sz="2800"/>
            </a:lvl8pPr>
            <a:lvl9pPr lvl="8" algn="ctr" rtl="0">
              <a:lnSpc>
                <a:spcPct val="100000"/>
              </a:lnSpc>
              <a:spcBef>
                <a:spcPts val="0"/>
              </a:spcBef>
              <a:spcAft>
                <a:spcPts val="0"/>
              </a:spcAft>
              <a:buSzPct val="100000"/>
              <a:buNone/>
              <a:defRPr sz="2800"/>
            </a:lvl9pPr>
          </a:lstStyle>
          <a:p>
            <a:endParaRPr/>
          </a:p>
        </p:txBody>
      </p:sp>
      <p:sp>
        <p:nvSpPr>
          <p:cNvPr id="65" name="Shape 6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rtl="0">
              <a:spcBef>
                <a:spcPts val="0"/>
              </a:spcBef>
              <a:buSzPct val="100000"/>
              <a:defRPr sz="3600"/>
            </a:lvl1pPr>
            <a:lvl2pPr lvl="1" algn="ctr" rtl="0">
              <a:spcBef>
                <a:spcPts val="0"/>
              </a:spcBef>
              <a:buSzPct val="100000"/>
              <a:defRPr sz="3600"/>
            </a:lvl2pPr>
            <a:lvl3pPr lvl="2" algn="ctr" rtl="0">
              <a:spcBef>
                <a:spcPts val="0"/>
              </a:spcBef>
              <a:buSzPct val="100000"/>
              <a:defRPr sz="3600"/>
            </a:lvl3pPr>
            <a:lvl4pPr lvl="3" algn="ctr" rtl="0">
              <a:spcBef>
                <a:spcPts val="0"/>
              </a:spcBef>
              <a:buSzPct val="100000"/>
              <a:defRPr sz="3600"/>
            </a:lvl4pPr>
            <a:lvl5pPr lvl="4" algn="ctr" rtl="0">
              <a:spcBef>
                <a:spcPts val="0"/>
              </a:spcBef>
              <a:buSzPct val="100000"/>
              <a:defRPr sz="3600"/>
            </a:lvl5pPr>
            <a:lvl6pPr lvl="5" algn="ctr" rtl="0">
              <a:spcBef>
                <a:spcPts val="0"/>
              </a:spcBef>
              <a:buSzPct val="100000"/>
              <a:defRPr sz="3600"/>
            </a:lvl6pPr>
            <a:lvl7pPr lvl="6" algn="ctr" rtl="0">
              <a:spcBef>
                <a:spcPts val="0"/>
              </a:spcBef>
              <a:buSzPct val="100000"/>
              <a:defRPr sz="3600"/>
            </a:lvl7pPr>
            <a:lvl8pPr lvl="7" algn="ctr" rtl="0">
              <a:spcBef>
                <a:spcPts val="0"/>
              </a:spcBef>
              <a:buSzPct val="100000"/>
              <a:defRPr sz="3600"/>
            </a:lvl8pPr>
            <a:lvl9pPr lvl="8" algn="ctr" rtl="0">
              <a:spcBef>
                <a:spcPts val="0"/>
              </a:spcBef>
              <a:buSzPct val="100000"/>
              <a:defRPr sz="3600"/>
            </a:lvl9pPr>
          </a:lstStyle>
          <a:p>
            <a:endParaRPr/>
          </a:p>
        </p:txBody>
      </p:sp>
      <p:sp>
        <p:nvSpPr>
          <p:cNvPr id="68" name="Shape 6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9"/>
        <p:cNvGrpSpPr/>
        <p:nvPr/>
      </p:nvGrpSpPr>
      <p:grpSpPr>
        <a:xfrm>
          <a:off x="0" y="0"/>
          <a:ext cx="0" cy="0"/>
          <a:chOff x="0" y="0"/>
          <a:chExt cx="0" cy="0"/>
        </a:xfrm>
      </p:grpSpPr>
      <p:sp>
        <p:nvSpPr>
          <p:cNvPr id="70" name="Shape 7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1" name="Shape 71"/>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2" name="Shape 7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5" name="Shape 75"/>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6" name="Shape 76"/>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rtl="0">
              <a:spcBef>
                <a:spcPts val="0"/>
              </a:spcBef>
              <a:buSzPct val="100000"/>
              <a:defRPr sz="14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77" name="Shape 7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0" name="Shape 8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rtl="0">
              <a:spcBef>
                <a:spcPts val="0"/>
              </a:spcBef>
              <a:buSzPct val="100000"/>
              <a:defRPr sz="2400"/>
            </a:lvl1pPr>
            <a:lvl2pPr lvl="1" rtl="0">
              <a:spcBef>
                <a:spcPts val="0"/>
              </a:spcBef>
              <a:buSzPct val="100000"/>
              <a:defRPr sz="2400"/>
            </a:lvl2pPr>
            <a:lvl3pPr lvl="2" rtl="0">
              <a:spcBef>
                <a:spcPts val="0"/>
              </a:spcBef>
              <a:buSzPct val="100000"/>
              <a:defRPr sz="2400"/>
            </a:lvl3pPr>
            <a:lvl4pPr lvl="3" rtl="0">
              <a:spcBef>
                <a:spcPts val="0"/>
              </a:spcBef>
              <a:buSzPct val="100000"/>
              <a:defRPr sz="2400"/>
            </a:lvl4pPr>
            <a:lvl5pPr lvl="4" rtl="0">
              <a:spcBef>
                <a:spcPts val="0"/>
              </a:spcBef>
              <a:buSzPct val="100000"/>
              <a:defRPr sz="2400"/>
            </a:lvl5pPr>
            <a:lvl6pPr lvl="5" rtl="0">
              <a:spcBef>
                <a:spcPts val="0"/>
              </a:spcBef>
              <a:buSzPct val="100000"/>
              <a:defRPr sz="2400"/>
            </a:lvl6pPr>
            <a:lvl7pPr lvl="6" rtl="0">
              <a:spcBef>
                <a:spcPts val="0"/>
              </a:spcBef>
              <a:buSzPct val="100000"/>
              <a:defRPr sz="2400"/>
            </a:lvl7pPr>
            <a:lvl8pPr lvl="7" rtl="0">
              <a:spcBef>
                <a:spcPts val="0"/>
              </a:spcBef>
              <a:buSzPct val="100000"/>
              <a:defRPr sz="2400"/>
            </a:lvl8pPr>
            <a:lvl9pPr lvl="8" rtl="0">
              <a:spcBef>
                <a:spcPts val="0"/>
              </a:spcBef>
              <a:buSzPct val="100000"/>
              <a:defRPr sz="2400"/>
            </a:lvl9pPr>
          </a:lstStyle>
          <a:p>
            <a:endParaRPr/>
          </a:p>
        </p:txBody>
      </p:sp>
      <p:sp>
        <p:nvSpPr>
          <p:cNvPr id="83" name="Shape 83"/>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rtl="0">
              <a:spcBef>
                <a:spcPts val="0"/>
              </a:spcBef>
              <a:buSzPct val="100000"/>
              <a:defRPr sz="1200"/>
            </a:lvl1pPr>
            <a:lvl2pPr lvl="1" rtl="0">
              <a:spcBef>
                <a:spcPts val="0"/>
              </a:spcBef>
              <a:buSzPct val="100000"/>
              <a:defRPr sz="1200"/>
            </a:lvl2pPr>
            <a:lvl3pPr lvl="2" rtl="0">
              <a:spcBef>
                <a:spcPts val="0"/>
              </a:spcBef>
              <a:buSzPct val="100000"/>
              <a:defRPr sz="1200"/>
            </a:lvl3pPr>
            <a:lvl4pPr lvl="3" rtl="0">
              <a:spcBef>
                <a:spcPts val="0"/>
              </a:spcBef>
              <a:buSzPct val="100000"/>
              <a:defRPr sz="1200"/>
            </a:lvl4pPr>
            <a:lvl5pPr lvl="4" rtl="0">
              <a:spcBef>
                <a:spcPts val="0"/>
              </a:spcBef>
              <a:buSzPct val="100000"/>
              <a:defRPr sz="1200"/>
            </a:lvl5pPr>
            <a:lvl6pPr lvl="5" rtl="0">
              <a:spcBef>
                <a:spcPts val="0"/>
              </a:spcBef>
              <a:buSzPct val="100000"/>
              <a:defRPr sz="1200"/>
            </a:lvl6pPr>
            <a:lvl7pPr lvl="6" rtl="0">
              <a:spcBef>
                <a:spcPts val="0"/>
              </a:spcBef>
              <a:buSzPct val="100000"/>
              <a:defRPr sz="1200"/>
            </a:lvl7pPr>
            <a:lvl8pPr lvl="7" rtl="0">
              <a:spcBef>
                <a:spcPts val="0"/>
              </a:spcBef>
              <a:buSzPct val="100000"/>
              <a:defRPr sz="1200"/>
            </a:lvl8pPr>
            <a:lvl9pPr lvl="8" rtl="0">
              <a:spcBef>
                <a:spcPts val="0"/>
              </a:spcBef>
              <a:buSzPct val="100000"/>
              <a:defRPr sz="1200"/>
            </a:lvl9pPr>
          </a:lstStyle>
          <a:p>
            <a:endParaRPr/>
          </a:p>
        </p:txBody>
      </p:sp>
      <p:sp>
        <p:nvSpPr>
          <p:cNvPr id="84" name="Shape 8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rtl="0">
              <a:spcBef>
                <a:spcPts val="0"/>
              </a:spcBef>
              <a:buSzPct val="100000"/>
              <a:defRPr sz="4800"/>
            </a:lvl1pPr>
            <a:lvl2pPr lvl="1" rtl="0">
              <a:spcBef>
                <a:spcPts val="0"/>
              </a:spcBef>
              <a:buSzPct val="100000"/>
              <a:defRPr sz="4800"/>
            </a:lvl2pPr>
            <a:lvl3pPr lvl="2" rtl="0">
              <a:spcBef>
                <a:spcPts val="0"/>
              </a:spcBef>
              <a:buSzPct val="100000"/>
              <a:defRPr sz="4800"/>
            </a:lvl3pPr>
            <a:lvl4pPr lvl="3" rtl="0">
              <a:spcBef>
                <a:spcPts val="0"/>
              </a:spcBef>
              <a:buSzPct val="100000"/>
              <a:defRPr sz="4800"/>
            </a:lvl4pPr>
            <a:lvl5pPr lvl="4" rtl="0">
              <a:spcBef>
                <a:spcPts val="0"/>
              </a:spcBef>
              <a:buSzPct val="100000"/>
              <a:defRPr sz="4800"/>
            </a:lvl5pPr>
            <a:lvl6pPr lvl="5" rtl="0">
              <a:spcBef>
                <a:spcPts val="0"/>
              </a:spcBef>
              <a:buSzPct val="100000"/>
              <a:defRPr sz="4800"/>
            </a:lvl6pPr>
            <a:lvl7pPr lvl="6" rtl="0">
              <a:spcBef>
                <a:spcPts val="0"/>
              </a:spcBef>
              <a:buSzPct val="100000"/>
              <a:defRPr sz="4800"/>
            </a:lvl7pPr>
            <a:lvl8pPr lvl="7" rtl="0">
              <a:spcBef>
                <a:spcPts val="0"/>
              </a:spcBef>
              <a:buSzPct val="100000"/>
              <a:defRPr sz="4800"/>
            </a:lvl8pPr>
            <a:lvl9pPr lvl="8" rtl="0">
              <a:spcBef>
                <a:spcPts val="0"/>
              </a:spcBef>
              <a:buSzPct val="100000"/>
              <a:defRPr sz="4800"/>
            </a:lvl9pPr>
          </a:lstStyle>
          <a:p>
            <a:endParaRPr/>
          </a:p>
        </p:txBody>
      </p:sp>
      <p:sp>
        <p:nvSpPr>
          <p:cNvPr id="87" name="Shape 8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88"/>
        <p:cNvGrpSpPr/>
        <p:nvPr/>
      </p:nvGrpSpPr>
      <p:grpSpPr>
        <a:xfrm>
          <a:off x="0" y="0"/>
          <a:ext cx="0" cy="0"/>
          <a:chOff x="0" y="0"/>
          <a:chExt cx="0" cy="0"/>
        </a:xfrm>
      </p:grpSpPr>
      <p:sp>
        <p:nvSpPr>
          <p:cNvPr id="89" name="Shape 89"/>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90" name="Shape 90"/>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rtl="0">
              <a:spcBef>
                <a:spcPts val="0"/>
              </a:spcBef>
              <a:buSzPct val="100000"/>
              <a:defRPr sz="4200"/>
            </a:lvl1pPr>
            <a:lvl2pPr lvl="1" algn="ctr" rtl="0">
              <a:spcBef>
                <a:spcPts val="0"/>
              </a:spcBef>
              <a:buSzPct val="100000"/>
              <a:defRPr sz="4200"/>
            </a:lvl2pPr>
            <a:lvl3pPr lvl="2" algn="ctr" rtl="0">
              <a:spcBef>
                <a:spcPts val="0"/>
              </a:spcBef>
              <a:buSzPct val="100000"/>
              <a:defRPr sz="4200"/>
            </a:lvl3pPr>
            <a:lvl4pPr lvl="3" algn="ctr" rtl="0">
              <a:spcBef>
                <a:spcPts val="0"/>
              </a:spcBef>
              <a:buSzPct val="100000"/>
              <a:defRPr sz="4200"/>
            </a:lvl4pPr>
            <a:lvl5pPr lvl="4" algn="ctr" rtl="0">
              <a:spcBef>
                <a:spcPts val="0"/>
              </a:spcBef>
              <a:buSzPct val="100000"/>
              <a:defRPr sz="4200"/>
            </a:lvl5pPr>
            <a:lvl6pPr lvl="5" algn="ctr" rtl="0">
              <a:spcBef>
                <a:spcPts val="0"/>
              </a:spcBef>
              <a:buSzPct val="100000"/>
              <a:defRPr sz="4200"/>
            </a:lvl6pPr>
            <a:lvl7pPr lvl="6" algn="ctr" rtl="0">
              <a:spcBef>
                <a:spcPts val="0"/>
              </a:spcBef>
              <a:buSzPct val="100000"/>
              <a:defRPr sz="4200"/>
            </a:lvl7pPr>
            <a:lvl8pPr lvl="7" algn="ctr" rtl="0">
              <a:spcBef>
                <a:spcPts val="0"/>
              </a:spcBef>
              <a:buSzPct val="100000"/>
              <a:defRPr sz="4200"/>
            </a:lvl8pPr>
            <a:lvl9pPr lvl="8" algn="ctr" rtl="0">
              <a:spcBef>
                <a:spcPts val="0"/>
              </a:spcBef>
              <a:buSzPct val="100000"/>
              <a:defRPr sz="4200"/>
            </a:lvl9pPr>
          </a:lstStyle>
          <a:p>
            <a:endParaRPr/>
          </a:p>
        </p:txBody>
      </p:sp>
      <p:sp>
        <p:nvSpPr>
          <p:cNvPr id="91" name="Shape 91"/>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rtl="0">
              <a:lnSpc>
                <a:spcPct val="100000"/>
              </a:lnSpc>
              <a:spcBef>
                <a:spcPts val="0"/>
              </a:spcBef>
              <a:spcAft>
                <a:spcPts val="0"/>
              </a:spcAft>
              <a:buSzPct val="100000"/>
              <a:buNone/>
              <a:defRPr sz="2100"/>
            </a:lvl1pPr>
            <a:lvl2pPr lvl="1" algn="ctr" rtl="0">
              <a:lnSpc>
                <a:spcPct val="100000"/>
              </a:lnSpc>
              <a:spcBef>
                <a:spcPts val="0"/>
              </a:spcBef>
              <a:spcAft>
                <a:spcPts val="0"/>
              </a:spcAft>
              <a:buSzPct val="100000"/>
              <a:buNone/>
              <a:defRPr sz="2100"/>
            </a:lvl2pPr>
            <a:lvl3pPr lvl="2" algn="ctr" rtl="0">
              <a:lnSpc>
                <a:spcPct val="100000"/>
              </a:lnSpc>
              <a:spcBef>
                <a:spcPts val="0"/>
              </a:spcBef>
              <a:spcAft>
                <a:spcPts val="0"/>
              </a:spcAft>
              <a:buSzPct val="100000"/>
              <a:buNone/>
              <a:defRPr sz="2100"/>
            </a:lvl3pPr>
            <a:lvl4pPr lvl="3" algn="ctr" rtl="0">
              <a:lnSpc>
                <a:spcPct val="100000"/>
              </a:lnSpc>
              <a:spcBef>
                <a:spcPts val="0"/>
              </a:spcBef>
              <a:spcAft>
                <a:spcPts val="0"/>
              </a:spcAft>
              <a:buSzPct val="100000"/>
              <a:buNone/>
              <a:defRPr sz="2100"/>
            </a:lvl4pPr>
            <a:lvl5pPr lvl="4" algn="ctr" rtl="0">
              <a:lnSpc>
                <a:spcPct val="100000"/>
              </a:lnSpc>
              <a:spcBef>
                <a:spcPts val="0"/>
              </a:spcBef>
              <a:spcAft>
                <a:spcPts val="0"/>
              </a:spcAft>
              <a:buSzPct val="100000"/>
              <a:buNone/>
              <a:defRPr sz="2100"/>
            </a:lvl5pPr>
            <a:lvl6pPr lvl="5" algn="ctr" rtl="0">
              <a:lnSpc>
                <a:spcPct val="100000"/>
              </a:lnSpc>
              <a:spcBef>
                <a:spcPts val="0"/>
              </a:spcBef>
              <a:spcAft>
                <a:spcPts val="0"/>
              </a:spcAft>
              <a:buSzPct val="100000"/>
              <a:buNone/>
              <a:defRPr sz="2100"/>
            </a:lvl6pPr>
            <a:lvl7pPr lvl="6" algn="ctr" rtl="0">
              <a:lnSpc>
                <a:spcPct val="100000"/>
              </a:lnSpc>
              <a:spcBef>
                <a:spcPts val="0"/>
              </a:spcBef>
              <a:spcAft>
                <a:spcPts val="0"/>
              </a:spcAft>
              <a:buSzPct val="100000"/>
              <a:buNone/>
              <a:defRPr sz="2100"/>
            </a:lvl7pPr>
            <a:lvl8pPr lvl="7" algn="ctr" rtl="0">
              <a:lnSpc>
                <a:spcPct val="100000"/>
              </a:lnSpc>
              <a:spcBef>
                <a:spcPts val="0"/>
              </a:spcBef>
              <a:spcAft>
                <a:spcPts val="0"/>
              </a:spcAft>
              <a:buSzPct val="100000"/>
              <a:buNone/>
              <a:defRPr sz="2100"/>
            </a:lvl8pPr>
            <a:lvl9pPr lvl="8" algn="ctr" rtl="0">
              <a:lnSpc>
                <a:spcPct val="100000"/>
              </a:lnSpc>
              <a:spcBef>
                <a:spcPts val="0"/>
              </a:spcBef>
              <a:spcAft>
                <a:spcPts val="0"/>
              </a:spcAft>
              <a:buSzPct val="100000"/>
              <a:buNone/>
              <a:defRPr sz="2100"/>
            </a:lvl9pPr>
          </a:lstStyle>
          <a:p>
            <a:endParaRPr/>
          </a:p>
        </p:txBody>
      </p:sp>
      <p:sp>
        <p:nvSpPr>
          <p:cNvPr id="92" name="Shape 92"/>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93" name="Shape 9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rtl="0">
              <a:lnSpc>
                <a:spcPct val="100000"/>
              </a:lnSpc>
              <a:spcBef>
                <a:spcPts val="0"/>
              </a:spcBef>
              <a:spcAft>
                <a:spcPts val="0"/>
              </a:spcAft>
              <a:buNone/>
              <a:defRPr/>
            </a:lvl1pPr>
          </a:lstStyle>
          <a:p>
            <a:endParaRPr/>
          </a:p>
        </p:txBody>
      </p:sp>
      <p:sp>
        <p:nvSpPr>
          <p:cNvPr id="96" name="Shape 9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rtl="0">
              <a:spcBef>
                <a:spcPts val="0"/>
              </a:spcBef>
              <a:buSzPct val="100000"/>
              <a:defRPr sz="12000"/>
            </a:lvl1pPr>
            <a:lvl2pPr lvl="1" algn="ctr" rtl="0">
              <a:spcBef>
                <a:spcPts val="0"/>
              </a:spcBef>
              <a:buSzPct val="100000"/>
              <a:defRPr sz="12000"/>
            </a:lvl2pPr>
            <a:lvl3pPr lvl="2" algn="ctr" rtl="0">
              <a:spcBef>
                <a:spcPts val="0"/>
              </a:spcBef>
              <a:buSzPct val="100000"/>
              <a:defRPr sz="12000"/>
            </a:lvl3pPr>
            <a:lvl4pPr lvl="3" algn="ctr" rtl="0">
              <a:spcBef>
                <a:spcPts val="0"/>
              </a:spcBef>
              <a:buSzPct val="100000"/>
              <a:defRPr sz="12000"/>
            </a:lvl4pPr>
            <a:lvl5pPr lvl="4" algn="ctr" rtl="0">
              <a:spcBef>
                <a:spcPts val="0"/>
              </a:spcBef>
              <a:buSzPct val="100000"/>
              <a:defRPr sz="12000"/>
            </a:lvl5pPr>
            <a:lvl6pPr lvl="5" algn="ctr" rtl="0">
              <a:spcBef>
                <a:spcPts val="0"/>
              </a:spcBef>
              <a:buSzPct val="100000"/>
              <a:defRPr sz="12000"/>
            </a:lvl6pPr>
            <a:lvl7pPr lvl="6" algn="ctr" rtl="0">
              <a:spcBef>
                <a:spcPts val="0"/>
              </a:spcBef>
              <a:buSzPct val="100000"/>
              <a:defRPr sz="12000"/>
            </a:lvl7pPr>
            <a:lvl8pPr lvl="7" algn="ctr" rtl="0">
              <a:spcBef>
                <a:spcPts val="0"/>
              </a:spcBef>
              <a:buSzPct val="100000"/>
              <a:defRPr sz="12000"/>
            </a:lvl8pPr>
            <a:lvl9pPr lvl="8" algn="ctr" rtl="0">
              <a:spcBef>
                <a:spcPts val="0"/>
              </a:spcBef>
              <a:buSzPct val="100000"/>
              <a:defRPr sz="12000"/>
            </a:lvl9pPr>
          </a:lstStyle>
          <a:p>
            <a:endParaRPr/>
          </a:p>
        </p:txBody>
      </p:sp>
      <p:sp>
        <p:nvSpPr>
          <p:cNvPr id="99" name="Shape 99"/>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rtl="0">
              <a:spcBef>
                <a:spcPts val="0"/>
              </a:spcBef>
              <a:defRPr/>
            </a:lvl1pPr>
            <a:lvl2pPr lvl="1" algn="ctr" rtl="0">
              <a:spcBef>
                <a:spcPts val="0"/>
              </a:spcBef>
              <a:defRPr/>
            </a:lvl2pPr>
            <a:lvl3pPr lvl="2" algn="ctr" rtl="0">
              <a:spcBef>
                <a:spcPts val="0"/>
              </a:spcBef>
              <a:defRPr/>
            </a:lvl3pPr>
            <a:lvl4pPr lvl="3" algn="ctr" rtl="0">
              <a:spcBef>
                <a:spcPts val="0"/>
              </a:spcBef>
              <a:defRPr/>
            </a:lvl4pPr>
            <a:lvl5pPr lvl="4" algn="ctr" rtl="0">
              <a:spcBef>
                <a:spcPts val="0"/>
              </a:spcBef>
              <a:defRPr/>
            </a:lvl5pPr>
            <a:lvl6pPr lvl="5" algn="ctr" rtl="0">
              <a:spcBef>
                <a:spcPts val="0"/>
              </a:spcBef>
              <a:defRPr/>
            </a:lvl6pPr>
            <a:lvl7pPr lvl="6" algn="ctr" rtl="0">
              <a:spcBef>
                <a:spcPts val="0"/>
              </a:spcBef>
              <a:defRPr/>
            </a:lvl7pPr>
            <a:lvl8pPr lvl="7" algn="ctr" rtl="0">
              <a:spcBef>
                <a:spcPts val="0"/>
              </a:spcBef>
              <a:defRPr/>
            </a:lvl8pPr>
            <a:lvl9pPr lvl="8" algn="ctr" rtl="0">
              <a:spcBef>
                <a:spcPts val="0"/>
              </a:spcBef>
              <a:defRPr/>
            </a:lvl9pPr>
          </a:lstStyle>
          <a:p>
            <a:endParaRPr/>
          </a:p>
        </p:txBody>
      </p:sp>
      <p:sp>
        <p:nvSpPr>
          <p:cNvPr id="100" name="Shape 10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1"/>
        <p:cNvGrpSpPr/>
        <p:nvPr/>
      </p:nvGrpSpPr>
      <p:grpSpPr>
        <a:xfrm>
          <a:off x="0" y="0"/>
          <a:ext cx="0" cy="0"/>
          <a:chOff x="0" y="0"/>
          <a:chExt cx="0" cy="0"/>
        </a:xfrm>
      </p:grpSpPr>
      <p:sp>
        <p:nvSpPr>
          <p:cNvPr id="102" name="Shape 10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600"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900"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600" cy="8313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a:endParaRPr/>
          </a:p>
        </p:txBody>
      </p:sp>
      <p:sp>
        <p:nvSpPr>
          <p:cNvPr id="35" name="Shape 35"/>
          <p:cNvSpPr txBox="1">
            <a:spLocks noGrp="1"/>
          </p:cNvSpPr>
          <p:nvPr>
            <p:ph type="body" idx="1"/>
          </p:nvPr>
        </p:nvSpPr>
        <p:spPr>
          <a:xfrm>
            <a:off x="311700" y="1399399"/>
            <a:ext cx="2808000" cy="2784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6" name="Shape 36"/>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200" cy="1786200"/>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200" cy="1574100"/>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600" cy="831300"/>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600"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rtl="0">
              <a:spcBef>
                <a:spcPts val="0"/>
              </a:spcBef>
              <a:buClr>
                <a:schemeClr val="dk1"/>
              </a:buClr>
              <a:buSzPct val="100000"/>
              <a:buNone/>
              <a:defRPr sz="2800">
                <a:solidFill>
                  <a:schemeClr val="dk1"/>
                </a:solidFill>
              </a:defRPr>
            </a:lvl1pPr>
            <a:lvl2pPr lvl="1" rtl="0">
              <a:spcBef>
                <a:spcPts val="0"/>
              </a:spcBef>
              <a:buClr>
                <a:schemeClr val="dk1"/>
              </a:buClr>
              <a:buSzPct val="100000"/>
              <a:buNone/>
              <a:defRPr sz="2800">
                <a:solidFill>
                  <a:schemeClr val="dk1"/>
                </a:solidFill>
              </a:defRPr>
            </a:lvl2pPr>
            <a:lvl3pPr lvl="2" rtl="0">
              <a:spcBef>
                <a:spcPts val="0"/>
              </a:spcBef>
              <a:buClr>
                <a:schemeClr val="dk1"/>
              </a:buClr>
              <a:buSzPct val="100000"/>
              <a:buNone/>
              <a:defRPr sz="2800">
                <a:solidFill>
                  <a:schemeClr val="dk1"/>
                </a:solidFill>
              </a:defRPr>
            </a:lvl3pPr>
            <a:lvl4pPr lvl="3" rtl="0">
              <a:spcBef>
                <a:spcPts val="0"/>
              </a:spcBef>
              <a:buClr>
                <a:schemeClr val="dk1"/>
              </a:buClr>
              <a:buSzPct val="100000"/>
              <a:buNone/>
              <a:defRPr sz="2800">
                <a:solidFill>
                  <a:schemeClr val="dk1"/>
                </a:solidFill>
              </a:defRPr>
            </a:lvl4pPr>
            <a:lvl5pPr lvl="4" rtl="0">
              <a:spcBef>
                <a:spcPts val="0"/>
              </a:spcBef>
              <a:buClr>
                <a:schemeClr val="dk1"/>
              </a:buClr>
              <a:buSzPct val="100000"/>
              <a:buNone/>
              <a:defRPr sz="2800">
                <a:solidFill>
                  <a:schemeClr val="dk1"/>
                </a:solidFill>
              </a:defRPr>
            </a:lvl5pPr>
            <a:lvl6pPr lvl="5" rtl="0">
              <a:spcBef>
                <a:spcPts val="0"/>
              </a:spcBef>
              <a:buClr>
                <a:schemeClr val="dk1"/>
              </a:buClr>
              <a:buSzPct val="100000"/>
              <a:buNone/>
              <a:defRPr sz="2800">
                <a:solidFill>
                  <a:schemeClr val="dk1"/>
                </a:solidFill>
              </a:defRPr>
            </a:lvl6pPr>
            <a:lvl7pPr lvl="6" rtl="0">
              <a:spcBef>
                <a:spcPts val="0"/>
              </a:spcBef>
              <a:buClr>
                <a:schemeClr val="dk1"/>
              </a:buClr>
              <a:buSzPct val="100000"/>
              <a:buNone/>
              <a:defRPr sz="2800">
                <a:solidFill>
                  <a:schemeClr val="dk1"/>
                </a:solidFill>
              </a:defRPr>
            </a:lvl7pPr>
            <a:lvl8pPr lvl="7" rtl="0">
              <a:spcBef>
                <a:spcPts val="0"/>
              </a:spcBef>
              <a:buClr>
                <a:schemeClr val="dk1"/>
              </a:buClr>
              <a:buSzPct val="100000"/>
              <a:buNone/>
              <a:defRPr sz="2800">
                <a:solidFill>
                  <a:schemeClr val="dk1"/>
                </a:solidFill>
              </a:defRPr>
            </a:lvl8pPr>
            <a:lvl9pPr lvl="8" rtl="0">
              <a:spcBef>
                <a:spcPts val="0"/>
              </a:spcBef>
              <a:buClr>
                <a:schemeClr val="dk1"/>
              </a:buClr>
              <a:buSzPct val="100000"/>
              <a:buNone/>
              <a:defRPr sz="2800">
                <a:solidFill>
                  <a:schemeClr val="dk1"/>
                </a:solidFill>
              </a:defRPr>
            </a:lvl9pPr>
          </a:lstStyle>
          <a:p>
            <a:endParaRPr/>
          </a:p>
        </p:txBody>
      </p:sp>
      <p:sp>
        <p:nvSpPr>
          <p:cNvPr id="60" name="Shape 60"/>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rtl="0">
              <a:lnSpc>
                <a:spcPct val="115000"/>
              </a:lnSpc>
              <a:spcBef>
                <a:spcPts val="0"/>
              </a:spcBef>
              <a:spcAft>
                <a:spcPts val="1600"/>
              </a:spcAft>
              <a:buClr>
                <a:schemeClr val="dk2"/>
              </a:buClr>
              <a:buSzPct val="100000"/>
              <a:defRPr sz="1800">
                <a:solidFill>
                  <a:schemeClr val="dk2"/>
                </a:solidFill>
              </a:defRPr>
            </a:lvl1pPr>
            <a:lvl2pPr lvl="1" rtl="0">
              <a:lnSpc>
                <a:spcPct val="115000"/>
              </a:lnSpc>
              <a:spcBef>
                <a:spcPts val="0"/>
              </a:spcBef>
              <a:spcAft>
                <a:spcPts val="1600"/>
              </a:spcAft>
              <a:buClr>
                <a:schemeClr val="dk2"/>
              </a:buClr>
              <a:defRPr>
                <a:solidFill>
                  <a:schemeClr val="dk2"/>
                </a:solidFill>
              </a:defRPr>
            </a:lvl2pPr>
            <a:lvl3pPr lvl="2" rtl="0">
              <a:lnSpc>
                <a:spcPct val="115000"/>
              </a:lnSpc>
              <a:spcBef>
                <a:spcPts val="0"/>
              </a:spcBef>
              <a:spcAft>
                <a:spcPts val="1600"/>
              </a:spcAft>
              <a:buClr>
                <a:schemeClr val="dk2"/>
              </a:buClr>
              <a:defRPr>
                <a:solidFill>
                  <a:schemeClr val="dk2"/>
                </a:solidFill>
              </a:defRPr>
            </a:lvl3pPr>
            <a:lvl4pPr lvl="3" rtl="0">
              <a:lnSpc>
                <a:spcPct val="115000"/>
              </a:lnSpc>
              <a:spcBef>
                <a:spcPts val="0"/>
              </a:spcBef>
              <a:spcAft>
                <a:spcPts val="1600"/>
              </a:spcAft>
              <a:buClr>
                <a:schemeClr val="dk2"/>
              </a:buClr>
              <a:defRPr>
                <a:solidFill>
                  <a:schemeClr val="dk2"/>
                </a:solidFill>
              </a:defRPr>
            </a:lvl4pPr>
            <a:lvl5pPr lvl="4" rtl="0">
              <a:lnSpc>
                <a:spcPct val="115000"/>
              </a:lnSpc>
              <a:spcBef>
                <a:spcPts val="0"/>
              </a:spcBef>
              <a:spcAft>
                <a:spcPts val="1600"/>
              </a:spcAft>
              <a:buClr>
                <a:schemeClr val="dk2"/>
              </a:buClr>
              <a:defRPr>
                <a:solidFill>
                  <a:schemeClr val="dk2"/>
                </a:solidFill>
              </a:defRPr>
            </a:lvl5pPr>
            <a:lvl6pPr lvl="5" rtl="0">
              <a:lnSpc>
                <a:spcPct val="115000"/>
              </a:lnSpc>
              <a:spcBef>
                <a:spcPts val="0"/>
              </a:spcBef>
              <a:spcAft>
                <a:spcPts val="1600"/>
              </a:spcAft>
              <a:buClr>
                <a:schemeClr val="dk2"/>
              </a:buClr>
              <a:defRPr>
                <a:solidFill>
                  <a:schemeClr val="dk2"/>
                </a:solidFill>
              </a:defRPr>
            </a:lvl6pPr>
            <a:lvl7pPr lvl="6" rtl="0">
              <a:lnSpc>
                <a:spcPct val="115000"/>
              </a:lnSpc>
              <a:spcBef>
                <a:spcPts val="0"/>
              </a:spcBef>
              <a:spcAft>
                <a:spcPts val="1600"/>
              </a:spcAft>
              <a:buClr>
                <a:schemeClr val="dk2"/>
              </a:buClr>
              <a:defRPr>
                <a:solidFill>
                  <a:schemeClr val="dk2"/>
                </a:solidFill>
              </a:defRPr>
            </a:lvl7pPr>
            <a:lvl8pPr lvl="7" rtl="0">
              <a:lnSpc>
                <a:spcPct val="115000"/>
              </a:lnSpc>
              <a:spcBef>
                <a:spcPts val="0"/>
              </a:spcBef>
              <a:spcAft>
                <a:spcPts val="1600"/>
              </a:spcAft>
              <a:buClr>
                <a:schemeClr val="dk2"/>
              </a:buClr>
              <a:defRPr>
                <a:solidFill>
                  <a:schemeClr val="dk2"/>
                </a:solidFill>
              </a:defRPr>
            </a:lvl8pPr>
            <a:lvl9pPr lvl="8" rtl="0">
              <a:lnSpc>
                <a:spcPct val="115000"/>
              </a:lnSpc>
              <a:spcBef>
                <a:spcPts val="0"/>
              </a:spcBef>
              <a:spcAft>
                <a:spcPts val="1600"/>
              </a:spcAft>
              <a:buClr>
                <a:schemeClr val="dk2"/>
              </a:buClr>
              <a:defRPr>
                <a:solidFill>
                  <a:schemeClr val="dk2"/>
                </a:solidFill>
              </a:defRPr>
            </a:lvl9pPr>
          </a:lstStyle>
          <a:p>
            <a:endParaRPr/>
          </a:p>
        </p:txBody>
      </p:sp>
      <p:sp>
        <p:nvSpPr>
          <p:cNvPr id="61" name="Shape 61"/>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rtl="0">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ctrTitle"/>
          </p:nvPr>
        </p:nvSpPr>
        <p:spPr>
          <a:xfrm>
            <a:off x="3044700" y="1444255"/>
            <a:ext cx="3054600" cy="1537199"/>
          </a:xfrm>
          <a:prstGeom prst="rect">
            <a:avLst/>
          </a:prstGeom>
        </p:spPr>
        <p:txBody>
          <a:bodyPr lIns="91425" tIns="91425" rIns="91425" bIns="91425" anchor="b" anchorCtr="0">
            <a:noAutofit/>
          </a:bodyPr>
          <a:lstStyle/>
          <a:p>
            <a:pPr lvl="0">
              <a:spcBef>
                <a:spcPts val="0"/>
              </a:spcBef>
              <a:buNone/>
            </a:pPr>
            <a:r>
              <a:rPr lang="en"/>
              <a:t>Problem Oriented Medical Record</a:t>
            </a:r>
          </a:p>
        </p:txBody>
      </p:sp>
      <p:sp>
        <p:nvSpPr>
          <p:cNvPr id="108" name="Shape 108"/>
          <p:cNvSpPr txBox="1">
            <a:spLocks noGrp="1"/>
          </p:cNvSpPr>
          <p:nvPr>
            <p:ph type="subTitle" idx="1"/>
          </p:nvPr>
        </p:nvSpPr>
        <p:spPr>
          <a:xfrm>
            <a:off x="3044700" y="3116580"/>
            <a:ext cx="3054600" cy="701400"/>
          </a:xfrm>
          <a:prstGeom prst="rect">
            <a:avLst/>
          </a:prstGeom>
        </p:spPr>
        <p:txBody>
          <a:bodyPr lIns="91425" tIns="91425" rIns="91425" bIns="91425" anchor="t" anchorCtr="0">
            <a:noAutofit/>
          </a:bodyPr>
          <a:lstStyle/>
          <a:p>
            <a:pPr lvl="0">
              <a:spcBef>
                <a:spcPts val="0"/>
              </a:spcBef>
              <a:buNone/>
            </a:pPr>
            <a:r>
              <a:rPr lang="en"/>
              <a:t>(CU1 M3)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311700" y="509125"/>
            <a:ext cx="8520600" cy="4070100"/>
          </a:xfrm>
          <a:prstGeom prst="rect">
            <a:avLst/>
          </a:prstGeom>
        </p:spPr>
        <p:txBody>
          <a:bodyPr lIns="91425" tIns="91425" rIns="91425" bIns="91425" anchor="t" anchorCtr="0">
            <a:noAutofit/>
          </a:bodyPr>
          <a:lstStyle/>
          <a:p>
            <a:pPr lvl="0">
              <a:spcBef>
                <a:spcPts val="0"/>
              </a:spcBef>
              <a:buNone/>
            </a:pPr>
            <a:endParaRPr/>
          </a:p>
          <a:p>
            <a:pPr lvl="0">
              <a:spcBef>
                <a:spcPts val="0"/>
              </a:spcBef>
              <a:buNone/>
            </a:pPr>
            <a:r>
              <a:rPr lang="en"/>
              <a:t>The data base of information consists of everything available. This could include interviews with the patient, family or others, a health assessment, a physical examination of the patient, and/or various laboratory and other radiological tests. </a:t>
            </a:r>
          </a:p>
          <a:p>
            <a:pPr lvl="0">
              <a:spcBef>
                <a:spcPts val="0"/>
              </a:spcBef>
              <a:buNone/>
            </a:pPr>
            <a:r>
              <a:rPr lang="en"/>
              <a:t>It is recommended that the data base of information be as complete as possible, and should be limited only by potential hazard, pain or discomfort to the patient, or excessive expense of diagnostic procedures.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315925"/>
            <a:ext cx="8520600" cy="1590000"/>
          </a:xfrm>
          <a:prstGeom prst="rect">
            <a:avLst/>
          </a:prstGeom>
        </p:spPr>
        <p:txBody>
          <a:bodyPr lIns="91425" tIns="91425" rIns="91425" bIns="91425" anchor="b" anchorCtr="0">
            <a:noAutofit/>
          </a:bodyPr>
          <a:lstStyle/>
          <a:p>
            <a:pPr lvl="0">
              <a:spcBef>
                <a:spcPts val="0"/>
              </a:spcBef>
              <a:buNone/>
            </a:pPr>
            <a:r>
              <a:rPr lang="en"/>
              <a:t>The Database in POMR format includes completing an INTERVIEW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315925"/>
            <a:ext cx="4263900" cy="831300"/>
          </a:xfrm>
          <a:prstGeom prst="rect">
            <a:avLst/>
          </a:prstGeom>
        </p:spPr>
        <p:txBody>
          <a:bodyPr lIns="91425" tIns="91425" rIns="91425" bIns="91425" anchor="b" anchorCtr="0">
            <a:noAutofit/>
          </a:bodyPr>
          <a:lstStyle/>
          <a:p>
            <a:pPr lvl="0">
              <a:spcBef>
                <a:spcPts val="0"/>
              </a:spcBef>
              <a:buNone/>
            </a:pPr>
            <a:r>
              <a:rPr lang="en"/>
              <a:t>HISTORY</a:t>
            </a:r>
          </a:p>
        </p:txBody>
      </p:sp>
      <p:sp>
        <p:nvSpPr>
          <p:cNvPr id="170" name="Shape 170"/>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lvl="0">
              <a:spcBef>
                <a:spcPts val="0"/>
              </a:spcBef>
              <a:buNone/>
            </a:pPr>
            <a:r>
              <a:rPr lang="en"/>
              <a:t>The interview augmented by prior records, provides the patient’s history, including the reason for contact. </a:t>
            </a:r>
          </a:p>
        </p:txBody>
      </p:sp>
      <p:sp>
        <p:nvSpPr>
          <p:cNvPr id="171" name="Shape 171"/>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lvl="0">
              <a:spcBef>
                <a:spcPts val="0"/>
              </a:spcBef>
              <a:buNone/>
            </a:pPr>
            <a:r>
              <a:rPr lang="en"/>
              <a:t>The interview also should include an identifying statement that is a descriptive profile of the person; a family illness history; a history of the current illness; a history of past illness; an account of the patient’s current health practices; and a review of body systems. </a:t>
            </a:r>
          </a:p>
        </p:txBody>
      </p:sp>
      <p:sp>
        <p:nvSpPr>
          <p:cNvPr id="172" name="Shape 172"/>
          <p:cNvSpPr txBox="1">
            <a:spLocks noGrp="1"/>
          </p:cNvSpPr>
          <p:nvPr>
            <p:ph type="title"/>
          </p:nvPr>
        </p:nvSpPr>
        <p:spPr>
          <a:xfrm>
            <a:off x="4832400" y="315925"/>
            <a:ext cx="3625800" cy="831300"/>
          </a:xfrm>
          <a:prstGeom prst="rect">
            <a:avLst/>
          </a:prstGeom>
        </p:spPr>
        <p:txBody>
          <a:bodyPr lIns="91425" tIns="91425" rIns="91425" bIns="91425" anchor="b" anchorCtr="0">
            <a:noAutofit/>
          </a:bodyPr>
          <a:lstStyle/>
          <a:p>
            <a:pPr lvl="0" rtl="0">
              <a:spcBef>
                <a:spcPts val="0"/>
              </a:spcBef>
              <a:buNone/>
            </a:pPr>
            <a:r>
              <a:rPr lang="en"/>
              <a:t>DESCRIPTION </a:t>
            </a:r>
            <a:r>
              <a:rPr lang="en" sz="1000"/>
              <a:t>(and more history)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xfrm>
            <a:off x="311700" y="315925"/>
            <a:ext cx="8520600" cy="1329000"/>
          </a:xfrm>
          <a:prstGeom prst="rect">
            <a:avLst/>
          </a:prstGeom>
        </p:spPr>
        <p:txBody>
          <a:bodyPr lIns="91425" tIns="91425" rIns="91425" bIns="91425" anchor="b" anchorCtr="0">
            <a:noAutofit/>
          </a:bodyPr>
          <a:lstStyle/>
          <a:p>
            <a:pPr lvl="0">
              <a:spcBef>
                <a:spcPts val="0"/>
              </a:spcBef>
              <a:buNone/>
            </a:pPr>
            <a:r>
              <a:rPr lang="en"/>
              <a:t>The database in the POMR format includes completing a Physical Examination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311700" y="315925"/>
            <a:ext cx="4263900" cy="831300"/>
          </a:xfrm>
          <a:prstGeom prst="rect">
            <a:avLst/>
          </a:prstGeom>
        </p:spPr>
        <p:txBody>
          <a:bodyPr lIns="91425" tIns="91425" rIns="91425" bIns="91425" anchor="b" anchorCtr="0">
            <a:noAutofit/>
          </a:bodyPr>
          <a:lstStyle/>
          <a:p>
            <a:pPr lvl="0">
              <a:spcBef>
                <a:spcPts val="0"/>
              </a:spcBef>
              <a:buNone/>
            </a:pPr>
            <a:r>
              <a:rPr lang="en"/>
              <a:t>EXAMINATION</a:t>
            </a:r>
          </a:p>
        </p:txBody>
      </p:sp>
      <p:sp>
        <p:nvSpPr>
          <p:cNvPr id="183" name="Shape 183"/>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lvl="0">
              <a:spcBef>
                <a:spcPts val="0"/>
              </a:spcBef>
              <a:buNone/>
            </a:pPr>
            <a:r>
              <a:rPr lang="en"/>
              <a:t>The physical examination or health assessment makes up a major part of the information in the database. </a:t>
            </a:r>
          </a:p>
        </p:txBody>
      </p:sp>
      <p:sp>
        <p:nvSpPr>
          <p:cNvPr id="184" name="Shape 184"/>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lvl="0">
              <a:spcBef>
                <a:spcPts val="0"/>
              </a:spcBef>
              <a:buNone/>
            </a:pPr>
            <a:r>
              <a:rPr lang="en"/>
              <a:t>The extent and depth of the examination vary from setting to setting and depend on the services offered and the condition of the patient. </a:t>
            </a:r>
          </a:p>
        </p:txBody>
      </p:sp>
      <p:sp>
        <p:nvSpPr>
          <p:cNvPr id="185" name="Shape 185"/>
          <p:cNvSpPr txBox="1">
            <a:spLocks noGrp="1"/>
          </p:cNvSpPr>
          <p:nvPr>
            <p:ph type="title"/>
          </p:nvPr>
        </p:nvSpPr>
        <p:spPr>
          <a:xfrm>
            <a:off x="4832400" y="315925"/>
            <a:ext cx="4263900" cy="831300"/>
          </a:xfrm>
          <a:prstGeom prst="rect">
            <a:avLst/>
          </a:prstGeom>
        </p:spPr>
        <p:txBody>
          <a:bodyPr lIns="91425" tIns="91425" rIns="91425" bIns="91425" anchor="b" anchorCtr="0">
            <a:noAutofit/>
          </a:bodyPr>
          <a:lstStyle/>
          <a:p>
            <a:pPr lvl="0" rtl="0">
              <a:spcBef>
                <a:spcPts val="0"/>
              </a:spcBef>
              <a:buClr>
                <a:schemeClr val="dk1"/>
              </a:buClr>
              <a:buSzPct val="26190"/>
              <a:buFont typeface="Arial"/>
              <a:buNone/>
            </a:pPr>
            <a:r>
              <a:rPr lang="en"/>
              <a:t>EXTENT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PART 2:</a:t>
            </a:r>
          </a:p>
        </p:txBody>
      </p:sp>
      <p:sp>
        <p:nvSpPr>
          <p:cNvPr id="191" name="Shape 191"/>
          <p:cNvSpPr txBox="1">
            <a:spLocks noGrp="1"/>
          </p:cNvSpPr>
          <p:nvPr>
            <p:ph type="subTitle" idx="1"/>
          </p:nvPr>
        </p:nvSpPr>
        <p:spPr>
          <a:xfrm>
            <a:off x="265500" y="2769000"/>
            <a:ext cx="4045200" cy="1574100"/>
          </a:xfrm>
          <a:prstGeom prst="rect">
            <a:avLst/>
          </a:prstGeom>
        </p:spPr>
        <p:txBody>
          <a:bodyPr lIns="91425" tIns="91425" rIns="91425" bIns="91425" anchor="t" anchorCtr="0">
            <a:noAutofit/>
          </a:bodyPr>
          <a:lstStyle/>
          <a:p>
            <a:pPr lvl="0">
              <a:spcBef>
                <a:spcPts val="0"/>
              </a:spcBef>
              <a:buNone/>
            </a:pPr>
            <a:r>
              <a:rPr lang="en"/>
              <a:t>*NOT A “MASTER PROBLEM”</a:t>
            </a:r>
          </a:p>
        </p:txBody>
      </p:sp>
      <p:sp>
        <p:nvSpPr>
          <p:cNvPr id="192" name="Shape 192"/>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The POMR format includes developing a Master Problem List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311700" y="315925"/>
            <a:ext cx="3999900" cy="831300"/>
          </a:xfrm>
          <a:prstGeom prst="rect">
            <a:avLst/>
          </a:prstGeom>
        </p:spPr>
        <p:txBody>
          <a:bodyPr lIns="91425" tIns="91425" rIns="91425" bIns="91425" anchor="b" anchorCtr="0">
            <a:noAutofit/>
          </a:bodyPr>
          <a:lstStyle/>
          <a:p>
            <a:pPr lvl="0">
              <a:spcBef>
                <a:spcPts val="0"/>
              </a:spcBef>
              <a:buNone/>
            </a:pPr>
            <a:r>
              <a:rPr lang="en"/>
              <a:t>FORMULATION</a:t>
            </a:r>
          </a:p>
        </p:txBody>
      </p:sp>
      <p:sp>
        <p:nvSpPr>
          <p:cNvPr id="198" name="Shape 198"/>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lvl="0">
              <a:spcBef>
                <a:spcPts val="0"/>
              </a:spcBef>
              <a:buNone/>
            </a:pPr>
            <a:r>
              <a:rPr lang="en"/>
              <a:t>The problem list is obtained from the baseline data and will be used to construct a care plan. </a:t>
            </a:r>
          </a:p>
        </p:txBody>
      </p:sp>
      <p:sp>
        <p:nvSpPr>
          <p:cNvPr id="199" name="Shape 199"/>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lvl="0">
              <a:spcBef>
                <a:spcPts val="0"/>
              </a:spcBef>
              <a:buNone/>
            </a:pPr>
            <a:r>
              <a:rPr lang="en"/>
              <a:t>Each problem/symptom that a patient reports and identifies represents a conclusion or decision resulting from examination, investigation, and analysis of the database. </a:t>
            </a:r>
          </a:p>
        </p:txBody>
      </p:sp>
      <p:sp>
        <p:nvSpPr>
          <p:cNvPr id="200" name="Shape 200"/>
          <p:cNvSpPr txBox="1">
            <a:spLocks noGrp="1"/>
          </p:cNvSpPr>
          <p:nvPr>
            <p:ph type="title"/>
          </p:nvPr>
        </p:nvSpPr>
        <p:spPr>
          <a:xfrm>
            <a:off x="4832400" y="315925"/>
            <a:ext cx="3999900" cy="831300"/>
          </a:xfrm>
          <a:prstGeom prst="rect">
            <a:avLst/>
          </a:prstGeom>
        </p:spPr>
        <p:txBody>
          <a:bodyPr lIns="91425" tIns="91425" rIns="91425" bIns="91425" anchor="b" anchorCtr="0">
            <a:noAutofit/>
          </a:bodyPr>
          <a:lstStyle/>
          <a:p>
            <a:pPr lvl="0" rtl="0">
              <a:spcBef>
                <a:spcPts val="0"/>
              </a:spcBef>
              <a:buNone/>
            </a:pPr>
            <a:r>
              <a:rPr lang="en"/>
              <a:t>IDENTIFICATION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11700" y="315925"/>
            <a:ext cx="3970200" cy="831300"/>
          </a:xfrm>
          <a:prstGeom prst="rect">
            <a:avLst/>
          </a:prstGeom>
        </p:spPr>
        <p:txBody>
          <a:bodyPr lIns="91425" tIns="91425" rIns="91425" bIns="91425" anchor="b" anchorCtr="0">
            <a:noAutofit/>
          </a:bodyPr>
          <a:lstStyle/>
          <a:p>
            <a:pPr lvl="0">
              <a:spcBef>
                <a:spcPts val="0"/>
              </a:spcBef>
              <a:buNone/>
            </a:pPr>
            <a:r>
              <a:rPr lang="en"/>
              <a:t>Definitation </a:t>
            </a:r>
          </a:p>
        </p:txBody>
      </p:sp>
      <p:sp>
        <p:nvSpPr>
          <p:cNvPr id="206" name="Shape 206"/>
          <p:cNvSpPr txBox="1">
            <a:spLocks noGrp="1"/>
          </p:cNvSpPr>
          <p:nvPr>
            <p:ph type="body" idx="1"/>
          </p:nvPr>
        </p:nvSpPr>
        <p:spPr>
          <a:xfrm>
            <a:off x="311700" y="1225225"/>
            <a:ext cx="3999900" cy="3354000"/>
          </a:xfrm>
          <a:prstGeom prst="rect">
            <a:avLst/>
          </a:prstGeom>
        </p:spPr>
        <p:txBody>
          <a:bodyPr lIns="91425" tIns="91425" rIns="91425" bIns="91425" anchor="t" anchorCtr="0">
            <a:noAutofit/>
          </a:bodyPr>
          <a:lstStyle/>
          <a:p>
            <a:pPr lvl="0">
              <a:spcBef>
                <a:spcPts val="0"/>
              </a:spcBef>
              <a:buNone/>
            </a:pPr>
            <a:r>
              <a:rPr lang="en"/>
              <a:t>A problem is defined as anything that causes concern to the patient or to the caregiver, including physical abnormalities, psychological disturbance, and socioeconomic problems. </a:t>
            </a:r>
          </a:p>
        </p:txBody>
      </p:sp>
      <p:sp>
        <p:nvSpPr>
          <p:cNvPr id="207" name="Shape 207"/>
          <p:cNvSpPr txBox="1">
            <a:spLocks noGrp="1"/>
          </p:cNvSpPr>
          <p:nvPr>
            <p:ph type="body" idx="2"/>
          </p:nvPr>
        </p:nvSpPr>
        <p:spPr>
          <a:xfrm>
            <a:off x="4832400" y="1225225"/>
            <a:ext cx="3999900" cy="3354000"/>
          </a:xfrm>
          <a:prstGeom prst="rect">
            <a:avLst/>
          </a:prstGeom>
        </p:spPr>
        <p:txBody>
          <a:bodyPr lIns="91425" tIns="91425" rIns="91425" bIns="91425" anchor="t" anchorCtr="0">
            <a:noAutofit/>
          </a:bodyPr>
          <a:lstStyle/>
          <a:p>
            <a:pPr lvl="0">
              <a:spcBef>
                <a:spcPts val="0"/>
              </a:spcBef>
              <a:buNone/>
            </a:pPr>
            <a:r>
              <a:rPr lang="en"/>
              <a:t>The master problem list usually includes active, inactive, temporary, and potential problems. </a:t>
            </a:r>
          </a:p>
        </p:txBody>
      </p:sp>
      <p:sp>
        <p:nvSpPr>
          <p:cNvPr id="208" name="Shape 208"/>
          <p:cNvSpPr txBox="1">
            <a:spLocks noGrp="1"/>
          </p:cNvSpPr>
          <p:nvPr>
            <p:ph type="title"/>
          </p:nvPr>
        </p:nvSpPr>
        <p:spPr>
          <a:xfrm>
            <a:off x="4847250" y="315925"/>
            <a:ext cx="3970200" cy="831300"/>
          </a:xfrm>
          <a:prstGeom prst="rect">
            <a:avLst/>
          </a:prstGeom>
        </p:spPr>
        <p:txBody>
          <a:bodyPr lIns="91425" tIns="91425" rIns="91425" bIns="91425" anchor="b" anchorCtr="0">
            <a:noAutofit/>
          </a:bodyPr>
          <a:lstStyle/>
          <a:p>
            <a:pPr lvl="0" rtl="0">
              <a:spcBef>
                <a:spcPts val="0"/>
              </a:spcBef>
              <a:buNone/>
            </a:pPr>
            <a:r>
              <a:rPr lang="en"/>
              <a:t>Includes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lgn="ctr">
              <a:spcBef>
                <a:spcPts val="0"/>
              </a:spcBef>
              <a:buNone/>
            </a:pPr>
            <a:r>
              <a:rPr lang="en"/>
              <a:t>INDEX</a:t>
            </a:r>
          </a:p>
        </p:txBody>
      </p:sp>
      <p:sp>
        <p:nvSpPr>
          <p:cNvPr id="214" name="Shape 214"/>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The list serves as an index to the rest of the record and is arranged in five columns: </a:t>
            </a:r>
          </a:p>
          <a:p>
            <a:pPr marL="1828800" lvl="0" indent="-228600">
              <a:spcBef>
                <a:spcPts val="0"/>
              </a:spcBef>
            </a:pPr>
            <a:r>
              <a:rPr lang="en"/>
              <a:t>Chronological List of Problems</a:t>
            </a:r>
          </a:p>
          <a:p>
            <a:pPr marL="1828800" lvl="0" indent="-228600">
              <a:spcBef>
                <a:spcPts val="0"/>
              </a:spcBef>
            </a:pPr>
            <a:r>
              <a:rPr lang="en"/>
              <a:t>Onset Date (for each problem)</a:t>
            </a:r>
          </a:p>
          <a:p>
            <a:pPr marL="1828800" lvl="0" indent="-228600">
              <a:spcBef>
                <a:spcPts val="0"/>
              </a:spcBef>
            </a:pPr>
            <a:r>
              <a:rPr lang="en"/>
              <a:t>Action Taken</a:t>
            </a:r>
          </a:p>
          <a:p>
            <a:pPr marL="1828800" lvl="0" indent="-228600">
              <a:spcBef>
                <a:spcPts val="0"/>
              </a:spcBef>
            </a:pPr>
            <a:r>
              <a:rPr lang="en"/>
              <a:t>The Outcome (often its resolution) </a:t>
            </a:r>
          </a:p>
          <a:p>
            <a:pPr marL="1828800" lvl="0" indent="-228600">
              <a:spcBef>
                <a:spcPts val="0"/>
              </a:spcBef>
            </a:pPr>
            <a:r>
              <a:rPr lang="en"/>
              <a:t>Date of Outcome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CHANGES</a:t>
            </a:r>
          </a:p>
        </p:txBody>
      </p:sp>
      <p:sp>
        <p:nvSpPr>
          <p:cNvPr id="220" name="Shape 220"/>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Problems may be added, and intervention or plans for intervention may be changed; thus the status of each problem is available for the information of all members of the various professions involved in caring for the patient.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311700" y="561350"/>
            <a:ext cx="8520600" cy="4017600"/>
          </a:xfrm>
          <a:prstGeom prst="rect">
            <a:avLst/>
          </a:prstGeom>
        </p:spPr>
        <p:txBody>
          <a:bodyPr lIns="91425" tIns="91425" rIns="91425" bIns="91425" anchor="t" anchorCtr="0">
            <a:noAutofit/>
          </a:bodyPr>
          <a:lstStyle/>
          <a:p>
            <a:pPr lvl="0" algn="ctr">
              <a:spcBef>
                <a:spcPts val="0"/>
              </a:spcBef>
              <a:buClr>
                <a:schemeClr val="dk1"/>
              </a:buClr>
              <a:buSzPct val="61111"/>
              <a:buFont typeface="Arial"/>
              <a:buNone/>
            </a:pPr>
            <a:r>
              <a:rPr lang="en"/>
              <a:t>Medical records are kept for every patient who steps through the door of a health care facility and who sees a health care provider.</a:t>
            </a:r>
          </a:p>
          <a:p>
            <a:pPr lvl="0" algn="ctr">
              <a:spcBef>
                <a:spcPts val="0"/>
              </a:spcBef>
              <a:buClr>
                <a:schemeClr val="dk1"/>
              </a:buClr>
              <a:buSzPct val="61111"/>
              <a:buFont typeface="Arial"/>
              <a:buNone/>
            </a:pPr>
            <a:r>
              <a:rPr lang="en"/>
              <a:t>Every medical record provides evidence of the quality of patient care given.</a:t>
            </a:r>
          </a:p>
          <a:p>
            <a:pPr lvl="0" algn="ctr">
              <a:spcBef>
                <a:spcPts val="0"/>
              </a:spcBef>
              <a:buClr>
                <a:schemeClr val="dk1"/>
              </a:buClr>
              <a:buSzPct val="61111"/>
              <a:buFont typeface="Arial"/>
              <a:buNone/>
            </a:pPr>
            <a:r>
              <a:rPr lang="en"/>
              <a:t>However,</a:t>
            </a:r>
          </a:p>
          <a:p>
            <a:pPr lvl="0" algn="ctr" rtl="0">
              <a:spcBef>
                <a:spcPts val="0"/>
              </a:spcBef>
              <a:buNone/>
            </a:pPr>
            <a:r>
              <a:rPr lang="en"/>
              <a:t>Not all records are alike, </a:t>
            </a:r>
          </a:p>
          <a:p>
            <a:pPr lvl="0" algn="ctr">
              <a:spcBef>
                <a:spcPts val="0"/>
              </a:spcBef>
              <a:buClr>
                <a:schemeClr val="dk1"/>
              </a:buClr>
              <a:buSzPct val="61111"/>
              <a:buFont typeface="Arial"/>
              <a:buNone/>
            </a:pPr>
            <a:r>
              <a:rPr lang="en"/>
              <a:t>but </a:t>
            </a:r>
          </a:p>
          <a:p>
            <a:pPr lvl="0" algn="ctr">
              <a:spcBef>
                <a:spcPts val="0"/>
              </a:spcBef>
              <a:buClr>
                <a:schemeClr val="dk1"/>
              </a:buClr>
              <a:buSzPct val="61111"/>
              <a:buFont typeface="Arial"/>
              <a:buNone/>
            </a:pPr>
            <a:r>
              <a:rPr lang="en"/>
              <a:t>there are some standard formats.</a:t>
            </a:r>
          </a:p>
          <a:p>
            <a:pPr lvl="0" algn="ctr">
              <a:spcBef>
                <a:spcPts val="0"/>
              </a:spcBef>
              <a:buNone/>
            </a:pPr>
            <a:r>
              <a:rPr lang="en"/>
              <a:t>This presentation is about one of those formats.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PART 3:</a:t>
            </a:r>
          </a:p>
        </p:txBody>
      </p:sp>
      <p:sp>
        <p:nvSpPr>
          <p:cNvPr id="226" name="Shape 226"/>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The POMR format includes developing an Action Plan for each problem</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311700" y="1494750"/>
            <a:ext cx="8520600" cy="3084600"/>
          </a:xfrm>
          <a:prstGeom prst="rect">
            <a:avLst/>
          </a:prstGeom>
        </p:spPr>
        <p:txBody>
          <a:bodyPr lIns="91425" tIns="91425" rIns="91425" bIns="91425" anchor="t" anchorCtr="0">
            <a:noAutofit/>
          </a:bodyPr>
          <a:lstStyle/>
          <a:p>
            <a:pPr lvl="0" algn="ctr">
              <a:spcBef>
                <a:spcPts val="0"/>
              </a:spcBef>
              <a:buNone/>
            </a:pPr>
            <a:r>
              <a:rPr lang="en"/>
              <a:t>Each separate problem is named and described. </a:t>
            </a:r>
          </a:p>
          <a:p>
            <a:pPr lvl="0" algn="ctr">
              <a:spcBef>
                <a:spcPts val="0"/>
              </a:spcBef>
              <a:buNone/>
            </a:pPr>
            <a:r>
              <a:rPr lang="en"/>
              <a:t>Each problem is routinely updated both in the plan and the progress notes.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PART 4:</a:t>
            </a:r>
          </a:p>
        </p:txBody>
      </p:sp>
      <p:sp>
        <p:nvSpPr>
          <p:cNvPr id="237" name="Shape 237"/>
          <p:cNvSpPr txBox="1">
            <a:spLocks noGrp="1"/>
          </p:cNvSpPr>
          <p:nvPr>
            <p:ph type="subTitle" idx="1"/>
          </p:nvPr>
        </p:nvSpPr>
        <p:spPr>
          <a:xfrm>
            <a:off x="265500" y="2769000"/>
            <a:ext cx="4045200" cy="1574100"/>
          </a:xfrm>
          <a:prstGeom prst="rect">
            <a:avLst/>
          </a:prstGeom>
        </p:spPr>
        <p:txBody>
          <a:bodyPr lIns="91425" tIns="91425" rIns="91425" bIns="91425" anchor="t" anchorCtr="0">
            <a:noAutofit/>
          </a:bodyPr>
          <a:lstStyle/>
          <a:p>
            <a:pPr lvl="0">
              <a:spcBef>
                <a:spcPts val="0"/>
              </a:spcBef>
              <a:buNone/>
            </a:pPr>
            <a:r>
              <a:rPr lang="en"/>
              <a:t>Note: Vital signs may be part of the physical exam or the progress note</a:t>
            </a:r>
          </a:p>
        </p:txBody>
      </p:sp>
      <p:sp>
        <p:nvSpPr>
          <p:cNvPr id="238" name="Shape 238"/>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POMR includes Progress Notes</a:t>
            </a:r>
          </a:p>
          <a:p>
            <a:pPr lvl="0">
              <a:spcBef>
                <a:spcPts val="0"/>
              </a:spcBef>
              <a:buNone/>
            </a:pPr>
            <a:r>
              <a:rPr lang="en" sz="800"/>
              <a:t>In this part of the POMR medical record, the SOAP format is used. </a:t>
            </a:r>
          </a:p>
          <a:p>
            <a:pPr lvl="0" rtl="0">
              <a:spcBef>
                <a:spcPts val="0"/>
              </a:spcBef>
              <a:buNone/>
            </a:pPr>
            <a:r>
              <a:rPr lang="en" sz="800"/>
              <a:t>The SOAP format consists of information presented the following way: </a:t>
            </a:r>
          </a:p>
          <a:p>
            <a:pPr marL="457200" lvl="0" indent="-279400" rtl="0">
              <a:spcBef>
                <a:spcPts val="0"/>
              </a:spcBef>
              <a:buSzPct val="100000"/>
            </a:pPr>
            <a:r>
              <a:rPr lang="en" sz="800"/>
              <a:t>Subjective Data</a:t>
            </a:r>
          </a:p>
          <a:p>
            <a:pPr marL="457200" lvl="0" indent="-279400" rtl="0">
              <a:spcBef>
                <a:spcPts val="0"/>
              </a:spcBef>
              <a:buSzPct val="100000"/>
            </a:pPr>
            <a:r>
              <a:rPr lang="en" sz="800"/>
              <a:t>Objective Data</a:t>
            </a:r>
          </a:p>
          <a:p>
            <a:pPr marL="457200" lvl="0" indent="-279400" rtl="0">
              <a:spcBef>
                <a:spcPts val="0"/>
              </a:spcBef>
              <a:buSzPct val="100000"/>
            </a:pPr>
            <a:r>
              <a:rPr lang="en" sz="800"/>
              <a:t>Assessment Data/Diagnostic Data</a:t>
            </a:r>
          </a:p>
          <a:p>
            <a:pPr marL="457200" lvl="0" indent="-279400" rtl="0">
              <a:spcBef>
                <a:spcPts val="0"/>
              </a:spcBef>
              <a:buSzPct val="100000"/>
            </a:pPr>
            <a:r>
              <a:rPr lang="en" sz="800"/>
              <a:t>Plan of Action Data</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title"/>
          </p:nvPr>
        </p:nvSpPr>
        <p:spPr>
          <a:xfrm>
            <a:off x="773700" y="1806450"/>
            <a:ext cx="7596600" cy="1530600"/>
          </a:xfrm>
          <a:prstGeom prst="rect">
            <a:avLst/>
          </a:prstGeom>
        </p:spPr>
        <p:txBody>
          <a:bodyPr lIns="91425" tIns="91425" rIns="91425" bIns="91425" anchor="ctr" anchorCtr="0">
            <a:noAutofit/>
          </a:bodyPr>
          <a:lstStyle/>
          <a:p>
            <a:pPr lvl="0">
              <a:spcBef>
                <a:spcPts val="0"/>
              </a:spcBef>
              <a:buNone/>
            </a:pPr>
            <a:r>
              <a:rPr lang="en"/>
              <a:t>There should be 1 SOAP notes for each problem. </a:t>
            </a:r>
          </a:p>
          <a:p>
            <a:pPr lvl="0">
              <a:spcBef>
                <a:spcPts val="0"/>
              </a:spcBef>
              <a:buNone/>
            </a:pPr>
            <a:endParaRPr/>
          </a:p>
          <a:p>
            <a:pPr lvl="0">
              <a:spcBef>
                <a:spcPts val="0"/>
              </a:spcBef>
              <a:buNone/>
            </a:pPr>
            <a:r>
              <a:rPr lang="en"/>
              <a:t>The Plan of Action should include a Discharge Summary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SUMMARY</a:t>
            </a:r>
          </a:p>
        </p:txBody>
      </p:sp>
      <p:sp>
        <p:nvSpPr>
          <p:cNvPr id="249" name="Shape 249"/>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A discharge summary is formulated and written to cover each problem in the list and note whether is was resolved. </a:t>
            </a:r>
          </a:p>
          <a:p>
            <a:pPr lvl="0">
              <a:spcBef>
                <a:spcPts val="0"/>
              </a:spcBef>
              <a:buNone/>
            </a:pPr>
            <a:r>
              <a:rPr lang="en"/>
              <a:t>This is the place in the SOAP note where unresolved problems are identified along with plans for dealing with the problem.</a:t>
            </a:r>
          </a:p>
          <a:p>
            <a:pPr lvl="0">
              <a:spcBef>
                <a:spcPts val="0"/>
              </a:spcBef>
              <a:buNone/>
            </a:pPr>
            <a:r>
              <a:rPr lang="en"/>
              <a:t>The summary allows a review of all the problems initially identified and encourages continuity of care for the patient.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POMR ETIQUETTE</a:t>
            </a:r>
          </a:p>
        </p:txBody>
      </p:sp>
      <p:sp>
        <p:nvSpPr>
          <p:cNvPr id="255" name="Shape 255"/>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Use proper abbreviations</a:t>
            </a:r>
          </a:p>
          <a:p>
            <a:pPr marL="914400" lvl="1" indent="-228600" rtl="0">
              <a:spcBef>
                <a:spcPts val="0"/>
              </a:spcBef>
            </a:pPr>
            <a:r>
              <a:rPr lang="en"/>
              <a:t>Every institution will have its own policy as to what abbreviations are acceptable and which are not. </a:t>
            </a:r>
          </a:p>
          <a:p>
            <a:pPr marL="457200" lvl="0" indent="-228600" rtl="0">
              <a:spcBef>
                <a:spcPts val="0"/>
              </a:spcBef>
            </a:pPr>
            <a:r>
              <a:rPr lang="en"/>
              <a:t>Documentation should be signed (manually or electronically) </a:t>
            </a:r>
          </a:p>
          <a:p>
            <a:pPr marL="914400" lvl="1" indent="-228600" rtl="0">
              <a:spcBef>
                <a:spcPts val="0"/>
              </a:spcBef>
            </a:pPr>
            <a:r>
              <a:rPr lang="en"/>
              <a:t>Use your first initial and last name</a:t>
            </a:r>
          </a:p>
          <a:p>
            <a:pPr marL="914400" lvl="1" indent="-228600" rtl="0">
              <a:spcBef>
                <a:spcPts val="0"/>
              </a:spcBef>
            </a:pPr>
            <a:r>
              <a:rPr lang="en"/>
              <a:t>A master list of individuals should be kept at each health care facility. </a:t>
            </a:r>
          </a:p>
          <a:p>
            <a:pPr marL="457200" lvl="0" indent="-228600">
              <a:spcBef>
                <a:spcPts val="0"/>
              </a:spcBef>
            </a:pPr>
            <a:r>
              <a:rPr lang="en"/>
              <a:t>Documentation should include the credentials of the person making the note.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ADVANTAGES OF POMR DOCUMENTATION</a:t>
            </a:r>
          </a:p>
        </p:txBody>
      </p:sp>
      <p:sp>
        <p:nvSpPr>
          <p:cNvPr id="261" name="Shape 261"/>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Information about each problem is organized into specific categories that all caregivers can understand. </a:t>
            </a:r>
          </a:p>
          <a:p>
            <a:pPr marL="457200" lvl="0" indent="-228600" rtl="0">
              <a:spcBef>
                <a:spcPts val="0"/>
              </a:spcBef>
            </a:pPr>
            <a:r>
              <a:rPr lang="en"/>
              <a:t>Continuity of care is demonstrated by combining the Plan of Care and Progress Notes into a complete record of the care that is planned and the care that is delivered. </a:t>
            </a:r>
          </a:p>
          <a:p>
            <a:pPr marL="457200" lvl="0" indent="-228600" rtl="0">
              <a:spcBef>
                <a:spcPts val="0"/>
              </a:spcBef>
            </a:pPr>
            <a:r>
              <a:rPr lang="en"/>
              <a:t>Documentation is consistent. </a:t>
            </a:r>
          </a:p>
          <a:p>
            <a:pPr marL="457200" lvl="0" indent="-228600" rtl="0">
              <a:spcBef>
                <a:spcPts val="0"/>
              </a:spcBef>
            </a:pPr>
            <a:r>
              <a:rPr lang="en"/>
              <a:t>The POMR format is the most adaptable to the electronic medical record (EMR)</a:t>
            </a:r>
          </a:p>
          <a:p>
            <a:pPr marL="457200" lvl="0" indent="-228600">
              <a:spcBef>
                <a:spcPts val="0"/>
              </a:spcBef>
            </a:pPr>
            <a:r>
              <a:rPr lang="en"/>
              <a:t>The POMR format is the most efficient in documenting chronic disease.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sz="3500"/>
              <a:t>DISADVANTAGES OF THE POMR DOCUMENTATION FORMAT</a:t>
            </a:r>
          </a:p>
        </p:txBody>
      </p:sp>
      <p:sp>
        <p:nvSpPr>
          <p:cNvPr id="267" name="Shape 267"/>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marL="457200" lvl="0" indent="-228600" rtl="0">
              <a:spcBef>
                <a:spcPts val="0"/>
              </a:spcBef>
            </a:pPr>
            <a:r>
              <a:rPr lang="en"/>
              <a:t>Documentation is chronological rather than by priority. </a:t>
            </a:r>
          </a:p>
          <a:p>
            <a:pPr marL="457200" lvl="0" indent="-228600" rtl="0">
              <a:spcBef>
                <a:spcPts val="0"/>
              </a:spcBef>
            </a:pPr>
            <a:r>
              <a:rPr lang="en"/>
              <a:t>Both assessments and interventions may apply to more than 1 problem; therefore documentation especially using the SOAP format may be repetitious. </a:t>
            </a:r>
          </a:p>
          <a:p>
            <a:pPr marL="457200" lvl="0" indent="-228600">
              <a:spcBef>
                <a:spcPts val="0"/>
              </a:spcBef>
            </a:pPr>
            <a:r>
              <a:rPr lang="en"/>
              <a:t>Documentation using this methodology takes time.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pic>
        <p:nvPicPr>
          <p:cNvPr id="272" name="Shape 272"/>
          <p:cNvPicPr preferRelativeResize="0"/>
          <p:nvPr/>
        </p:nvPicPr>
        <p:blipFill>
          <a:blip r:embed="rId3">
            <a:alphaModFix/>
          </a:blip>
          <a:stretch>
            <a:fillRect/>
          </a:stretch>
        </p:blipFill>
        <p:spPr>
          <a:xfrm>
            <a:off x="1695268" y="3137367"/>
            <a:ext cx="704850" cy="247650"/>
          </a:xfrm>
          <a:prstGeom prst="rect">
            <a:avLst/>
          </a:prstGeom>
          <a:noFill/>
          <a:ln>
            <a:noFill/>
          </a:ln>
        </p:spPr>
      </p:pic>
      <p:sp>
        <p:nvSpPr>
          <p:cNvPr id="273" name="Shape 273"/>
          <p:cNvSpPr txBox="1"/>
          <p:nvPr/>
        </p:nvSpPr>
        <p:spPr>
          <a:xfrm>
            <a:off x="1594289" y="1064107"/>
            <a:ext cx="6025711"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dirty="0">
                <a:solidFill>
                  <a:srgbClr val="222222"/>
                </a:solidFill>
                <a:highlight>
                  <a:srgbClr val="FFFFFF"/>
                </a:highlight>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dirty="0">
                <a:solidFill>
                  <a:srgbClr val="222222"/>
                </a:solidFill>
              </a:rPr>
              <a:t>                                                                                                    	</a:t>
            </a:r>
          </a:p>
          <a:p>
            <a:pPr lvl="0" rtl="0">
              <a:spcBef>
                <a:spcPts val="0"/>
              </a:spcBef>
              <a:buNone/>
            </a:pPr>
            <a:r>
              <a:rPr lang="en" sz="1000" dirty="0">
                <a:solidFill>
                  <a:srgbClr val="222222"/>
                </a:solidFill>
                <a:highlight>
                  <a:srgbClr val="FFFFFF"/>
                </a:highlight>
              </a:rPr>
              <a:t>Documents also licensed under Creative Commons 4.0 International (CCBY)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Medical Record Format: POMR</a:t>
            </a:r>
          </a:p>
        </p:txBody>
      </p:sp>
      <p:sp>
        <p:nvSpPr>
          <p:cNvPr id="119" name="Shape 119"/>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P	Problem</a:t>
            </a:r>
          </a:p>
          <a:p>
            <a:pPr lvl="0">
              <a:spcBef>
                <a:spcPts val="0"/>
              </a:spcBef>
              <a:buNone/>
            </a:pPr>
            <a:r>
              <a:rPr lang="en"/>
              <a:t>O	Oriented</a:t>
            </a:r>
          </a:p>
          <a:p>
            <a:pPr lvl="0">
              <a:spcBef>
                <a:spcPts val="0"/>
              </a:spcBef>
              <a:buNone/>
            </a:pPr>
            <a:r>
              <a:rPr lang="en"/>
              <a:t>M	Medical</a:t>
            </a:r>
          </a:p>
          <a:p>
            <a:pPr lvl="0">
              <a:spcBef>
                <a:spcPts val="0"/>
              </a:spcBef>
              <a:buNone/>
            </a:pPr>
            <a:r>
              <a:rPr lang="en"/>
              <a:t>R	Records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sz="3500"/>
              <a:t>POMR - PROBLEM SOLVING ORIENTED MEDICAL RECORDS</a:t>
            </a:r>
          </a:p>
        </p:txBody>
      </p:sp>
      <p:sp>
        <p:nvSpPr>
          <p:cNvPr id="125" name="Shape 125"/>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lgn="ctr" rtl="0">
              <a:spcBef>
                <a:spcPts val="0"/>
              </a:spcBef>
              <a:buNone/>
            </a:pPr>
            <a:endParaRPr/>
          </a:p>
          <a:p>
            <a:pPr lvl="0" algn="ctr" rtl="0">
              <a:spcBef>
                <a:spcPts val="0"/>
              </a:spcBef>
              <a:buNone/>
            </a:pPr>
            <a:r>
              <a:rPr lang="en"/>
              <a:t>A method of recording data about the health status of a patient in a problem-solving methodology. </a:t>
            </a:r>
          </a:p>
          <a:p>
            <a:pPr lvl="0" algn="ctr" rtl="0">
              <a:spcBef>
                <a:spcPts val="0"/>
              </a:spcBef>
              <a:buNone/>
            </a:pPr>
            <a:endParaRPr/>
          </a:p>
          <a:p>
            <a:pPr lvl="0" algn="ctr">
              <a:spcBef>
                <a:spcPts val="0"/>
              </a:spcBef>
              <a:buNone/>
            </a:pPr>
            <a:r>
              <a:rPr lang="en"/>
              <a:t>All information is tied to a problem list.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sz="3500"/>
              <a:t>POMR - PROBLEM SOLVING ORIENTED MEDICAL RECORDS</a:t>
            </a:r>
          </a:p>
        </p:txBody>
      </p:sp>
      <p:sp>
        <p:nvSpPr>
          <p:cNvPr id="131" name="Shape 131"/>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endParaRPr/>
          </a:p>
          <a:p>
            <a:pPr lvl="0" algn="ctr">
              <a:spcBef>
                <a:spcPts val="0"/>
              </a:spcBef>
              <a:buNone/>
            </a:pPr>
            <a:r>
              <a:rPr lang="en"/>
              <a:t>The POMR format preserved the data in way that encourages the ongoing assessment and revision of the health care plan. It encourages a team approach to patient care.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sz="3500"/>
              <a:t>POMR - PROBLEM SOLVING ORIENTED MEDICAL RECORDS</a:t>
            </a:r>
          </a:p>
        </p:txBody>
      </p:sp>
      <p:sp>
        <p:nvSpPr>
          <p:cNvPr id="137" name="Shape 137"/>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lgn="ctr" rtl="0">
              <a:spcBef>
                <a:spcPts val="0"/>
              </a:spcBef>
              <a:buNone/>
            </a:pPr>
            <a:r>
              <a:rPr lang="en" dirty="0"/>
              <a:t>The format of the POMR system varies from setting to setting, but the parts of the system are consistent</a:t>
            </a:r>
            <a:r>
              <a:rPr lang="en" dirty="0" smtClean="0"/>
              <a:t>.</a:t>
            </a:r>
            <a:endParaRPr sz="1100" dirty="0"/>
          </a:p>
          <a:p>
            <a:pPr lvl="0">
              <a:spcBef>
                <a:spcPts val="0"/>
              </a:spcBef>
              <a:buNone/>
            </a:pPr>
            <a:r>
              <a:rPr lang="en" dirty="0"/>
              <a:t>The POMR is divided into 4 parts:</a:t>
            </a:r>
          </a:p>
          <a:p>
            <a:pPr marL="457200" lvl="0" indent="-228600" rtl="0">
              <a:spcBef>
                <a:spcPts val="0"/>
              </a:spcBef>
              <a:buAutoNum type="arabicPeriod"/>
            </a:pPr>
            <a:r>
              <a:rPr lang="en" dirty="0"/>
              <a:t>Demographic/Database</a:t>
            </a:r>
          </a:p>
          <a:p>
            <a:pPr marL="457200" lvl="0" indent="-228600" rtl="0">
              <a:spcBef>
                <a:spcPts val="0"/>
              </a:spcBef>
              <a:buAutoNum type="arabicPeriod"/>
            </a:pPr>
            <a:r>
              <a:rPr lang="en" dirty="0"/>
              <a:t>Problem list</a:t>
            </a:r>
          </a:p>
          <a:p>
            <a:pPr marL="457200" lvl="0" indent="-228600" rtl="0">
              <a:spcBef>
                <a:spcPts val="0"/>
              </a:spcBef>
              <a:buAutoNum type="arabicPeriod"/>
            </a:pPr>
            <a:r>
              <a:rPr lang="en" dirty="0"/>
              <a:t>Plans of Action or Care Plan for each problem</a:t>
            </a:r>
          </a:p>
          <a:p>
            <a:pPr marL="457200" lvl="0" indent="-228600">
              <a:spcBef>
                <a:spcPts val="0"/>
              </a:spcBef>
              <a:buAutoNum type="arabicPeriod"/>
            </a:pPr>
            <a:r>
              <a:rPr lang="en" dirty="0"/>
              <a:t>Progress notes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265500" y="929275"/>
            <a:ext cx="4045200" cy="1786200"/>
          </a:xfrm>
          <a:prstGeom prst="rect">
            <a:avLst/>
          </a:prstGeom>
        </p:spPr>
        <p:txBody>
          <a:bodyPr lIns="91425" tIns="91425" rIns="91425" bIns="91425" anchor="b" anchorCtr="0">
            <a:noAutofit/>
          </a:bodyPr>
          <a:lstStyle/>
          <a:p>
            <a:pPr lvl="0">
              <a:spcBef>
                <a:spcPts val="0"/>
              </a:spcBef>
              <a:buNone/>
            </a:pPr>
            <a:r>
              <a:rPr lang="en"/>
              <a:t>PART 1:</a:t>
            </a:r>
          </a:p>
        </p:txBody>
      </p:sp>
      <p:sp>
        <p:nvSpPr>
          <p:cNvPr id="143" name="Shape 143"/>
          <p:cNvSpPr txBox="1">
            <a:spLocks noGrp="1"/>
          </p:cNvSpPr>
          <p:nvPr>
            <p:ph type="body" idx="2"/>
          </p:nvPr>
        </p:nvSpPr>
        <p:spPr>
          <a:xfrm>
            <a:off x="4939500" y="724200"/>
            <a:ext cx="3837000" cy="3695100"/>
          </a:xfrm>
          <a:prstGeom prst="rect">
            <a:avLst/>
          </a:prstGeom>
        </p:spPr>
        <p:txBody>
          <a:bodyPr lIns="91425" tIns="91425" rIns="91425" bIns="91425" anchor="ctr" anchorCtr="0">
            <a:noAutofit/>
          </a:bodyPr>
          <a:lstStyle/>
          <a:p>
            <a:pPr lvl="0">
              <a:spcBef>
                <a:spcPts val="0"/>
              </a:spcBef>
              <a:buNone/>
            </a:pPr>
            <a:r>
              <a:rPr lang="en"/>
              <a:t>The POMR format includes developing a Demographics/DATA BASE of information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title"/>
          </p:nvPr>
        </p:nvSpPr>
        <p:spPr>
          <a:xfrm>
            <a:off x="311700" y="315925"/>
            <a:ext cx="8520600" cy="831300"/>
          </a:xfrm>
          <a:prstGeom prst="rect">
            <a:avLst/>
          </a:prstGeom>
        </p:spPr>
        <p:txBody>
          <a:bodyPr lIns="91425" tIns="91425" rIns="91425" bIns="91425" anchor="b" anchorCtr="0">
            <a:noAutofit/>
          </a:bodyPr>
          <a:lstStyle/>
          <a:p>
            <a:pPr lvl="0">
              <a:spcBef>
                <a:spcPts val="0"/>
              </a:spcBef>
              <a:buNone/>
            </a:pPr>
            <a:r>
              <a:rPr lang="en"/>
              <a:t>DATA COLLECTION</a:t>
            </a:r>
          </a:p>
        </p:txBody>
      </p:sp>
      <p:sp>
        <p:nvSpPr>
          <p:cNvPr id="149" name="Shape 149"/>
          <p:cNvSpPr txBox="1">
            <a:spLocks noGrp="1"/>
          </p:cNvSpPr>
          <p:nvPr>
            <p:ph type="body" idx="1"/>
          </p:nvPr>
        </p:nvSpPr>
        <p:spPr>
          <a:xfrm>
            <a:off x="311700" y="1225225"/>
            <a:ext cx="8520600" cy="3354000"/>
          </a:xfrm>
          <a:prstGeom prst="rect">
            <a:avLst/>
          </a:prstGeom>
        </p:spPr>
        <p:txBody>
          <a:bodyPr lIns="91425" tIns="91425" rIns="91425" bIns="91425" anchor="t" anchorCtr="0">
            <a:noAutofit/>
          </a:bodyPr>
          <a:lstStyle/>
          <a:p>
            <a:pPr lvl="0">
              <a:spcBef>
                <a:spcPts val="0"/>
              </a:spcBef>
              <a:buNone/>
            </a:pPr>
            <a:r>
              <a:rPr lang="en"/>
              <a:t>A data base of information is collected before beginning the process of identifying the patient’s problems.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311700" y="580925"/>
            <a:ext cx="8520600" cy="3998400"/>
          </a:xfrm>
          <a:prstGeom prst="rect">
            <a:avLst/>
          </a:prstGeom>
        </p:spPr>
        <p:txBody>
          <a:bodyPr lIns="91425" tIns="91425" rIns="91425" bIns="91425" anchor="t" anchorCtr="0">
            <a:noAutofit/>
          </a:bodyPr>
          <a:lstStyle/>
          <a:p>
            <a:pPr lvl="0" algn="ctr" rtl="0">
              <a:spcBef>
                <a:spcPts val="0"/>
              </a:spcBef>
              <a:buNone/>
            </a:pPr>
            <a:endParaRPr/>
          </a:p>
          <a:p>
            <a:pPr lvl="0" algn="ctr" rtl="0">
              <a:spcBef>
                <a:spcPts val="0"/>
              </a:spcBef>
              <a:buNone/>
            </a:pPr>
            <a:endParaRPr/>
          </a:p>
          <a:p>
            <a:pPr lvl="0" algn="ctr">
              <a:spcBef>
                <a:spcPts val="0"/>
              </a:spcBef>
              <a:buNone/>
            </a:pPr>
            <a:r>
              <a:rPr lang="en"/>
              <a:t>The database is the foundation for the patient’s plan of care. It is a collection of subjective and objective information about the patient, the medical history, allergies, medication regimen, physical and psychological findings and the present complaint. The database is usually completed by the physician. </a:t>
            </a: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1170</Words>
  <Application>Microsoft Office PowerPoint</Application>
  <PresentationFormat>On-screen Show (16:9)</PresentationFormat>
  <Paragraphs>109</Paragraphs>
  <Slides>28</Slides>
  <Notes>28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28</vt:i4>
      </vt:variant>
    </vt:vector>
  </HeadingPairs>
  <TitlesOfParts>
    <vt:vector size="33" baseType="lpstr">
      <vt:lpstr>Economica</vt:lpstr>
      <vt:lpstr>Open Sans</vt:lpstr>
      <vt:lpstr>Arial</vt:lpstr>
      <vt:lpstr>luxe</vt:lpstr>
      <vt:lpstr>simple-light-2</vt:lpstr>
      <vt:lpstr>Problem Oriented Medical Record</vt:lpstr>
      <vt:lpstr>PowerPoint Presentation</vt:lpstr>
      <vt:lpstr>Medical Record Format: POMR</vt:lpstr>
      <vt:lpstr>POMR - PROBLEM SOLVING ORIENTED MEDICAL RECORDS</vt:lpstr>
      <vt:lpstr>POMR - PROBLEM SOLVING ORIENTED MEDICAL RECORDS</vt:lpstr>
      <vt:lpstr>POMR - PROBLEM SOLVING ORIENTED MEDICAL RECORDS</vt:lpstr>
      <vt:lpstr>PART 1:</vt:lpstr>
      <vt:lpstr>DATA COLLECTION</vt:lpstr>
      <vt:lpstr>PowerPoint Presentation</vt:lpstr>
      <vt:lpstr>PowerPoint Presentation</vt:lpstr>
      <vt:lpstr>The Database in POMR format includes completing an INTERVIEW </vt:lpstr>
      <vt:lpstr>HISTORY</vt:lpstr>
      <vt:lpstr>The database in the POMR format includes completing a Physical Examination </vt:lpstr>
      <vt:lpstr>EXAMINATION</vt:lpstr>
      <vt:lpstr>PART 2:</vt:lpstr>
      <vt:lpstr>FORMULATION</vt:lpstr>
      <vt:lpstr>Definitation </vt:lpstr>
      <vt:lpstr>INDEX</vt:lpstr>
      <vt:lpstr>CHANGES</vt:lpstr>
      <vt:lpstr>PART 3:</vt:lpstr>
      <vt:lpstr>PowerPoint Presentation</vt:lpstr>
      <vt:lpstr>PART 4:</vt:lpstr>
      <vt:lpstr>There should be 1 SOAP notes for each problem.   The Plan of Action should include a Discharge Summary</vt:lpstr>
      <vt:lpstr>SUMMARY</vt:lpstr>
      <vt:lpstr>POMR ETIQUETTE</vt:lpstr>
      <vt:lpstr>ADVANTAGES OF POMR DOCUMENTATION</vt:lpstr>
      <vt:lpstr>DISADVANTAGES OF THE POMR DOCUMENTATION FORMAT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 Oriented Medical Record</dc:title>
  <dc:creator>Nichole M. Hollon</dc:creator>
  <cp:lastModifiedBy>Nichole M. Hollon</cp:lastModifiedBy>
  <cp:revision>1</cp:revision>
  <dcterms:modified xsi:type="dcterms:W3CDTF">2016-09-21T22:07:16Z</dcterms:modified>
</cp:coreProperties>
</file>