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8" r:id="rId29"/>
    <p:sldId id="283" r:id="rId30"/>
    <p:sldId id="284" r:id="rId31"/>
    <p:sldId id="285" r:id="rId32"/>
    <p:sldId id="286" r:id="rId33"/>
    <p:sldId id="287" r:id="rId34"/>
    <p:sldId id="289" r:id="rId35"/>
    <p:sldId id="292" r:id="rId36"/>
    <p:sldId id="290" r:id="rId37"/>
    <p:sldId id="293" r:id="rId3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6" autoAdjust="0"/>
    <p:restoredTop sz="94660"/>
  </p:normalViewPr>
  <p:slideViewPr>
    <p:cSldViewPr snapToGrid="0">
      <p:cViewPr varScale="1">
        <p:scale>
          <a:sx n="76" d="100"/>
          <a:sy n="76" d="100"/>
        </p:scale>
        <p:origin x="126" y="82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9" name="Picture 8" descr="HD-PanelTitle-GrommetsCombine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B61BEF0D-F0BB-DE4B-95CE-6DB70DBA9567}" type="datetimeFigureOut">
              <a:rPr lang="en-US" dirty="0"/>
              <a:pPr/>
              <a:t>11/10/2014</a:t>
            </a:fld>
            <a:endParaRPr lang="en-US" dirty="0"/>
          </a:p>
        </p:txBody>
      </p:sp>
      <p:sp>
        <p:nvSpPr>
          <p:cNvPr id="5" name="Footer Placeholder 4"/>
          <p:cNvSpPr>
            <a:spLocks noGrp="1"/>
          </p:cNvSpPr>
          <p:nvPr>
            <p:ph type="ftr" sz="quarter" idx="11"/>
          </p:nvPr>
        </p:nvSpPr>
        <p:spPr>
          <a:xfrm>
            <a:off x="2692397" y="5037663"/>
            <a:ext cx="5214635" cy="279400"/>
          </a:xfrm>
        </p:spPr>
        <p:txBody>
          <a:bodyPr/>
          <a:lstStyle/>
          <a:p>
            <a:endParaRPr lang="en-US" dirty="0"/>
          </a:p>
        </p:txBody>
      </p:sp>
      <p:sp>
        <p:nvSpPr>
          <p:cNvPr id="6" name="Slide Number Placeholder 5"/>
          <p:cNvSpPr>
            <a:spLocks noGrp="1"/>
          </p:cNvSpPr>
          <p:nvPr>
            <p:ph type="sldNum" sz="quarter" idx="12"/>
          </p:nvPr>
        </p:nvSpPr>
        <p:spPr>
          <a:xfrm>
            <a:off x="8956900" y="5037663"/>
            <a:ext cx="551167" cy="279400"/>
          </a:xfrm>
        </p:spPr>
        <p:txBody>
          <a:bodyPr/>
          <a:lstStyle/>
          <a:p>
            <a:fld id="{D57F1E4F-1CFF-5643-939E-217C01CDF565}" type="slidenum">
              <a:rPr lang="en-US" dirty="0"/>
              <a:pPr/>
              <a:t>‹#›</a:t>
            </a:fld>
            <a:endParaRPr lang="en-US" dirty="0"/>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11/10/2014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11/10/2014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11/10/2014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11/10/2014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4"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11/10/2014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1"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11/10/2014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11/10/2014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11/10/2014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5BFA754-D5C3-4E66-96A6-867B257F58DC}" type="datetimeFigureOut">
              <a:rPr lang="en-US" dirty="0"/>
              <a:t>11/10/2014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D84065D-F351-4B03-BD91-D8A6B8D4B362}"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11/10/2014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5BFA754-D5C3-4E66-96A6-867B257F58DC}" type="datetimeFigureOut">
              <a:rPr lang="en-US" dirty="0"/>
              <a:t>11/10/2014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84065D-F351-4B03-BD91-D8A6B8D4B362}"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0671"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0671"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11/10/2014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11/10/2014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11/10/2014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11/10/2014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11/10/2014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HD-PanelContent-GrommetsCombined.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11/10/2014</a:t>
            </a:fld>
            <a:endParaRPr lang="en-US" dirty="0"/>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8" r:id="rId2"/>
    <p:sldLayoutId id="2147483651" r:id="rId3"/>
    <p:sldLayoutId id="2147483669"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4800" dirty="0" smtClean="0"/>
              <a:t>Medical Records &amp; Forms</a:t>
            </a:r>
            <a:endParaRPr lang="en-US" sz="4800" dirty="0"/>
          </a:p>
        </p:txBody>
      </p:sp>
      <p:sp>
        <p:nvSpPr>
          <p:cNvPr id="3" name="Subtitle 2"/>
          <p:cNvSpPr>
            <a:spLocks noGrp="1"/>
          </p:cNvSpPr>
          <p:nvPr>
            <p:ph type="subTitle" idx="1"/>
          </p:nvPr>
        </p:nvSpPr>
        <p:spPr/>
        <p:txBody>
          <a:bodyPr>
            <a:normAutofit/>
          </a:bodyPr>
          <a:lstStyle/>
          <a:p>
            <a:r>
              <a:rPr lang="en-US" sz="4800" dirty="0" smtClean="0"/>
              <a:t>Get Up to Speed</a:t>
            </a:r>
            <a:endParaRPr lang="en-US" sz="4800" dirty="0"/>
          </a:p>
        </p:txBody>
      </p:sp>
    </p:spTree>
    <p:extLst>
      <p:ext uri="{BB962C8B-B14F-4D97-AF65-F5344CB8AC3E}">
        <p14:creationId xmlns:p14="http://schemas.microsoft.com/office/powerpoint/2010/main" val="26272528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sz="2800" dirty="0" smtClean="0"/>
              <a:t>It is common for medical assistants and other health care personnel to be asked to explain procedures, and witness the patient signing the consent form for surgical procedures.</a:t>
            </a:r>
          </a:p>
          <a:p>
            <a:r>
              <a:rPr lang="en-US" sz="2800" dirty="0" smtClean="0"/>
              <a:t>The patient is given a signed copy of the consent form, and the original is kept in the patient’s medical record/health record.</a:t>
            </a:r>
            <a:endParaRPr lang="en-US" sz="2800" dirty="0"/>
          </a:p>
        </p:txBody>
      </p:sp>
    </p:spTree>
    <p:extLst>
      <p:ext uri="{BB962C8B-B14F-4D97-AF65-F5344CB8AC3E}">
        <p14:creationId xmlns:p14="http://schemas.microsoft.com/office/powerpoint/2010/main" val="11828530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Rules About Implied Consent</a:t>
            </a:r>
            <a:endParaRPr lang="en-US" dirty="0"/>
          </a:p>
        </p:txBody>
      </p:sp>
      <p:sp>
        <p:nvSpPr>
          <p:cNvPr id="3" name="Content Placeholder 2"/>
          <p:cNvSpPr>
            <a:spLocks noGrp="1"/>
          </p:cNvSpPr>
          <p:nvPr>
            <p:ph idx="1"/>
          </p:nvPr>
        </p:nvSpPr>
        <p:spPr/>
        <p:txBody>
          <a:bodyPr/>
          <a:lstStyle/>
          <a:p>
            <a:r>
              <a:rPr lang="en-US" dirty="0" smtClean="0"/>
              <a:t>Implied consent also occurs when a patient seeks medical care.  It occurs in many ways.  Implied consent also occurs when patients interact with health care personnel.</a:t>
            </a:r>
          </a:p>
          <a:p>
            <a:r>
              <a:rPr lang="en-US" dirty="0" smtClean="0"/>
              <a:t>EXAMPLE:  A life-threatening emergency and/or if the patient is unconscious/unable to respond, this is a time when implied consent applies.  </a:t>
            </a:r>
          </a:p>
          <a:p>
            <a:pPr lvl="1"/>
            <a:r>
              <a:rPr lang="en-US" dirty="0" smtClean="0"/>
              <a:t>In this situation, the doctor is allowed to provide treatment without a signed consent form.  The physician must carefully document the situation, the patient’s condition, and why the patient could not sign a consent form.</a:t>
            </a:r>
            <a:endParaRPr lang="en-US" dirty="0"/>
          </a:p>
        </p:txBody>
      </p:sp>
    </p:spTree>
    <p:extLst>
      <p:ext uri="{BB962C8B-B14F-4D97-AF65-F5344CB8AC3E}">
        <p14:creationId xmlns:p14="http://schemas.microsoft.com/office/powerpoint/2010/main" val="5384209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Implied consent happens in other, more subtle ways too!</a:t>
            </a:r>
            <a:endParaRPr lang="en-US" dirty="0"/>
          </a:p>
        </p:txBody>
      </p:sp>
      <p:sp>
        <p:nvSpPr>
          <p:cNvPr id="3" name="Content Placeholder 2"/>
          <p:cNvSpPr>
            <a:spLocks noGrp="1"/>
          </p:cNvSpPr>
          <p:nvPr>
            <p:ph idx="1"/>
          </p:nvPr>
        </p:nvSpPr>
        <p:spPr/>
        <p:txBody>
          <a:bodyPr>
            <a:normAutofit/>
          </a:bodyPr>
          <a:lstStyle/>
          <a:p>
            <a:r>
              <a:rPr lang="en-US" sz="3200" dirty="0" smtClean="0"/>
              <a:t>EXAMPLE: A patient rolls up a shirtsleeve for the medical assistant to take blood pressure.</a:t>
            </a:r>
          </a:p>
          <a:p>
            <a:pPr lvl="1"/>
            <a:r>
              <a:rPr lang="en-US" sz="3200" dirty="0" smtClean="0"/>
              <a:t>In this example, the action of rolling up the sleeve implies the patient has given consent for the medical assistant to take blood pressure.</a:t>
            </a:r>
            <a:endParaRPr lang="en-US" sz="3200" dirty="0"/>
          </a:p>
        </p:txBody>
      </p:sp>
    </p:spTree>
    <p:extLst>
      <p:ext uri="{BB962C8B-B14F-4D97-AF65-F5344CB8AC3E}">
        <p14:creationId xmlns:p14="http://schemas.microsoft.com/office/powerpoint/2010/main" val="42829732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sz="3600" dirty="0" smtClean="0"/>
              <a:t>Because of the very extensive and very personal information contained in patient medical records, preserving the confidentiality of the medical record should be one of the everyone’s top responsibilities!</a:t>
            </a:r>
            <a:endParaRPr lang="en-US" sz="3600" dirty="0"/>
          </a:p>
        </p:txBody>
      </p:sp>
    </p:spTree>
    <p:extLst>
      <p:ext uri="{BB962C8B-B14F-4D97-AF65-F5344CB8AC3E}">
        <p14:creationId xmlns:p14="http://schemas.microsoft.com/office/powerpoint/2010/main" val="29671590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Autofit/>
          </a:bodyPr>
          <a:lstStyle/>
          <a:p>
            <a:r>
              <a:rPr lang="en-US" sz="4400" dirty="0" smtClean="0"/>
              <a:t>No one, including family members, should be given information from within the patient’s medical record without express written consent being given from the patient.</a:t>
            </a:r>
            <a:endParaRPr lang="en-US" sz="4400" dirty="0"/>
          </a:p>
        </p:txBody>
      </p:sp>
    </p:spTree>
    <p:extLst>
      <p:ext uri="{BB962C8B-B14F-4D97-AF65-F5344CB8AC3E}">
        <p14:creationId xmlns:p14="http://schemas.microsoft.com/office/powerpoint/2010/main" val="39252605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EXCEPTION:</a:t>
            </a:r>
            <a:endParaRPr lang="en-US" dirty="0"/>
          </a:p>
        </p:txBody>
      </p:sp>
      <p:sp>
        <p:nvSpPr>
          <p:cNvPr id="3" name="Content Placeholder 2"/>
          <p:cNvSpPr>
            <a:spLocks noGrp="1"/>
          </p:cNvSpPr>
          <p:nvPr>
            <p:ph idx="1"/>
          </p:nvPr>
        </p:nvSpPr>
        <p:spPr/>
        <p:txBody>
          <a:bodyPr>
            <a:normAutofit/>
          </a:bodyPr>
          <a:lstStyle/>
          <a:p>
            <a:r>
              <a:rPr lang="en-US" sz="4400" dirty="0" smtClean="0"/>
              <a:t>Children are considered minors and a parent is allowed access to this information as the legal guardian.</a:t>
            </a:r>
            <a:endParaRPr lang="en-US" sz="4400" dirty="0"/>
          </a:p>
        </p:txBody>
      </p:sp>
    </p:spTree>
    <p:extLst>
      <p:ext uri="{BB962C8B-B14F-4D97-AF65-F5344CB8AC3E}">
        <p14:creationId xmlns:p14="http://schemas.microsoft.com/office/powerpoint/2010/main" val="2554224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RULES ABOUT SUBPOENAS</a:t>
            </a:r>
            <a:endParaRPr lang="en-US" dirty="0"/>
          </a:p>
        </p:txBody>
      </p:sp>
      <p:sp>
        <p:nvSpPr>
          <p:cNvPr id="3" name="Content Placeholder 2"/>
          <p:cNvSpPr>
            <a:spLocks noGrp="1"/>
          </p:cNvSpPr>
          <p:nvPr>
            <p:ph idx="1"/>
          </p:nvPr>
        </p:nvSpPr>
        <p:spPr/>
        <p:txBody>
          <a:bodyPr>
            <a:normAutofit/>
          </a:bodyPr>
          <a:lstStyle/>
          <a:p>
            <a:r>
              <a:rPr lang="en-US" sz="4000" dirty="0" smtClean="0"/>
              <a:t>Subpoena </a:t>
            </a:r>
            <a:r>
              <a:rPr lang="en-US" sz="4000" dirty="0" err="1" smtClean="0"/>
              <a:t>Duces</a:t>
            </a:r>
            <a:r>
              <a:rPr lang="en-US" sz="4000" dirty="0" smtClean="0"/>
              <a:t> </a:t>
            </a:r>
            <a:r>
              <a:rPr lang="en-US" sz="4000" dirty="0" err="1" smtClean="0"/>
              <a:t>Tecum</a:t>
            </a:r>
            <a:r>
              <a:rPr lang="en-US" sz="4000" dirty="0" smtClean="0"/>
              <a:t>, also known as a “subpoena for production of evidence”, is a summons for the recipient to bring requested documents as evidence to court.</a:t>
            </a:r>
            <a:endParaRPr lang="en-US" sz="4000" dirty="0"/>
          </a:p>
        </p:txBody>
      </p:sp>
    </p:spTree>
    <p:extLst>
      <p:ext uri="{BB962C8B-B14F-4D97-AF65-F5344CB8AC3E}">
        <p14:creationId xmlns:p14="http://schemas.microsoft.com/office/powerpoint/2010/main" val="25380576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MEDICAL MALPRACTICE ACTIONS:	</a:t>
            </a:r>
            <a:endParaRPr lang="en-US" dirty="0"/>
          </a:p>
        </p:txBody>
      </p:sp>
      <p:sp>
        <p:nvSpPr>
          <p:cNvPr id="3" name="Content Placeholder 2"/>
          <p:cNvSpPr>
            <a:spLocks noGrp="1"/>
          </p:cNvSpPr>
          <p:nvPr>
            <p:ph idx="1"/>
          </p:nvPr>
        </p:nvSpPr>
        <p:spPr/>
        <p:txBody>
          <a:bodyPr>
            <a:normAutofit/>
          </a:bodyPr>
          <a:lstStyle/>
          <a:p>
            <a:r>
              <a:rPr lang="en-US" sz="4000" dirty="0" smtClean="0"/>
              <a:t>In a case of alleged negligence by a physician, written summaries of the case by physicians can be the subject of a subpoena </a:t>
            </a:r>
            <a:r>
              <a:rPr lang="en-US" sz="4000" dirty="0" err="1" smtClean="0"/>
              <a:t>duces</a:t>
            </a:r>
            <a:r>
              <a:rPr lang="en-US" sz="4000" dirty="0" smtClean="0"/>
              <a:t> </a:t>
            </a:r>
            <a:r>
              <a:rPr lang="en-US" sz="4000" dirty="0" err="1" smtClean="0"/>
              <a:t>tecum</a:t>
            </a:r>
            <a:r>
              <a:rPr lang="en-US" sz="4000" dirty="0" smtClean="0"/>
              <a:t>, if, in the opinion of the court, they are relevant to the plaintiff’s case.</a:t>
            </a:r>
            <a:endParaRPr lang="en-US" sz="4000" dirty="0"/>
          </a:p>
        </p:txBody>
      </p:sp>
    </p:spTree>
    <p:extLst>
      <p:ext uri="{BB962C8B-B14F-4D97-AF65-F5344CB8AC3E}">
        <p14:creationId xmlns:p14="http://schemas.microsoft.com/office/powerpoint/2010/main" val="35123657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25500" y="584200"/>
            <a:ext cx="10515600" cy="5291668"/>
          </a:xfrm>
        </p:spPr>
        <p:txBody>
          <a:bodyPr/>
          <a:lstStyle/>
          <a:p>
            <a:r>
              <a:rPr lang="en-US" sz="2800" dirty="0" smtClean="0"/>
              <a:t>A subpoena is an order for copies of materials that may be related to litigation.</a:t>
            </a:r>
          </a:p>
          <a:p>
            <a:r>
              <a:rPr lang="en-US" sz="2800" dirty="0" smtClean="0"/>
              <a:t>The subpoena is often times and delivered, or delivered by certified mail.</a:t>
            </a:r>
          </a:p>
          <a:p>
            <a:r>
              <a:rPr lang="en-US" sz="2800" dirty="0" smtClean="0"/>
              <a:t>Copies should be made immediately upon receipt of the subpoena</a:t>
            </a:r>
          </a:p>
          <a:p>
            <a:r>
              <a:rPr lang="en-US" sz="2800" dirty="0" smtClean="0"/>
              <a:t>A subpoena </a:t>
            </a:r>
            <a:r>
              <a:rPr lang="en-US" sz="2800" dirty="0" err="1" smtClean="0"/>
              <a:t>duces</a:t>
            </a:r>
            <a:r>
              <a:rPr lang="en-US" sz="2800" dirty="0" smtClean="0"/>
              <a:t> </a:t>
            </a:r>
            <a:r>
              <a:rPr lang="en-US" sz="2800" dirty="0" err="1" smtClean="0"/>
              <a:t>tecum</a:t>
            </a:r>
            <a:r>
              <a:rPr lang="en-US" sz="2800" dirty="0" smtClean="0"/>
              <a:t> requires that the physician physically bring the original chart to be examined, either to court or to the deposition.</a:t>
            </a:r>
          </a:p>
          <a:p>
            <a:pPr lvl="1"/>
            <a:r>
              <a:rPr lang="en-US" sz="2800" dirty="0" smtClean="0"/>
              <a:t>This is the one situation in which the original documents might leave the health care facility and a copy remains.</a:t>
            </a:r>
          </a:p>
          <a:p>
            <a:pPr lvl="1"/>
            <a:r>
              <a:rPr lang="en-US" sz="2800" dirty="0" smtClean="0"/>
              <a:t>Documentation should always indicate when and to whom the information was delivered.</a:t>
            </a:r>
          </a:p>
          <a:p>
            <a:pPr marL="457200" lvl="1" indent="0">
              <a:buNone/>
            </a:pPr>
            <a:endParaRPr lang="en-US" dirty="0" smtClean="0"/>
          </a:p>
        </p:txBody>
      </p:sp>
    </p:spTree>
    <p:extLst>
      <p:ext uri="{BB962C8B-B14F-4D97-AF65-F5344CB8AC3E}">
        <p14:creationId xmlns:p14="http://schemas.microsoft.com/office/powerpoint/2010/main" val="27728549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Medical records form the core of any medical malpractice case.  </a:t>
            </a:r>
          </a:p>
          <a:p>
            <a:r>
              <a:rPr lang="en-US" dirty="0" smtClean="0"/>
              <a:t>Actions for malpractice are controlled by the general rules of evidence in civil procedure.</a:t>
            </a:r>
          </a:p>
          <a:p>
            <a:r>
              <a:rPr lang="en-US" dirty="0" smtClean="0"/>
              <a:t>A malpractice action necessarily involves the question of requisite care and skill applied in a medical case</a:t>
            </a:r>
          </a:p>
          <a:p>
            <a:r>
              <a:rPr lang="en-US" dirty="0" smtClean="0"/>
              <a:t>With the exception of res </a:t>
            </a:r>
            <a:r>
              <a:rPr lang="en-US" dirty="0" err="1" smtClean="0"/>
              <a:t>ipsa</a:t>
            </a:r>
            <a:r>
              <a:rPr lang="en-US" dirty="0" smtClean="0"/>
              <a:t> loquitur cases, medical opinion about the care is essential.</a:t>
            </a:r>
          </a:p>
          <a:p>
            <a:r>
              <a:rPr lang="en-US" dirty="0" smtClean="0"/>
              <a:t>This involves the necessity to obtain a subpoena </a:t>
            </a:r>
            <a:r>
              <a:rPr lang="en-US" dirty="0" err="1" smtClean="0"/>
              <a:t>duces</a:t>
            </a:r>
            <a:r>
              <a:rPr lang="en-US" dirty="0" smtClean="0"/>
              <a:t> </a:t>
            </a:r>
            <a:r>
              <a:rPr lang="en-US" dirty="0" err="1" smtClean="0"/>
              <a:t>tecum</a:t>
            </a:r>
            <a:r>
              <a:rPr lang="en-US" dirty="0" smtClean="0"/>
              <a:t> for medical records.</a:t>
            </a:r>
          </a:p>
        </p:txBody>
      </p:sp>
    </p:spTree>
    <p:extLst>
      <p:ext uri="{BB962C8B-B14F-4D97-AF65-F5344CB8AC3E}">
        <p14:creationId xmlns:p14="http://schemas.microsoft.com/office/powerpoint/2010/main" val="37427237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a:bodyPr>
          <a:lstStyle/>
          <a:p>
            <a:r>
              <a:rPr lang="en-US" sz="4400" dirty="0" smtClean="0"/>
              <a:t>The medical record/patient health record is significant documentation and its maintenance encompasses many ethical and legal issues</a:t>
            </a:r>
            <a:endParaRPr lang="en-US" sz="4400" dirty="0"/>
          </a:p>
        </p:txBody>
      </p:sp>
    </p:spTree>
    <p:extLst>
      <p:ext uri="{BB962C8B-B14F-4D97-AF65-F5344CB8AC3E}">
        <p14:creationId xmlns:p14="http://schemas.microsoft.com/office/powerpoint/2010/main" val="254058032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Out of courtesy, the physician will notify patients whose records have been subpoenaed.</a:t>
            </a:r>
            <a:endParaRPr lang="en-US" dirty="0"/>
          </a:p>
        </p:txBody>
      </p:sp>
      <p:sp>
        <p:nvSpPr>
          <p:cNvPr id="3" name="Content Placeholder 2"/>
          <p:cNvSpPr>
            <a:spLocks noGrp="1"/>
          </p:cNvSpPr>
          <p:nvPr>
            <p:ph idx="1"/>
          </p:nvPr>
        </p:nvSpPr>
        <p:spPr/>
        <p:txBody>
          <a:bodyPr>
            <a:normAutofit/>
          </a:bodyPr>
          <a:lstStyle/>
          <a:p>
            <a:r>
              <a:rPr lang="en-US" sz="4000" dirty="0" smtClean="0"/>
              <a:t>If, for any reason, the patient does not want the record released, the physician must call for legal advice on how to respond to the subpoena.</a:t>
            </a:r>
            <a:endParaRPr lang="en-US" sz="4000" dirty="0"/>
          </a:p>
        </p:txBody>
      </p:sp>
    </p:spTree>
    <p:extLst>
      <p:ext uri="{BB962C8B-B14F-4D97-AF65-F5344CB8AC3E}">
        <p14:creationId xmlns:p14="http://schemas.microsoft.com/office/powerpoint/2010/main" val="344256374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Autofit/>
          </a:bodyPr>
          <a:lstStyle/>
          <a:p>
            <a:r>
              <a:rPr lang="en-US" sz="2800" dirty="0" smtClean="0"/>
              <a:t>Certain records, because of their sensitive nature, may require more than a subpoena to be released.</a:t>
            </a:r>
          </a:p>
          <a:p>
            <a:r>
              <a:rPr lang="en-US" sz="2800" dirty="0" smtClean="0"/>
              <a:t>These include records related to sexually transmitted diseases, including AIDS and HIV testing, mental health records, substance abuse records, sexual assault records.</a:t>
            </a:r>
          </a:p>
          <a:p>
            <a:r>
              <a:rPr lang="en-US" sz="2800" dirty="0" smtClean="0"/>
              <a:t>In some states, for the court to have access to these records, a court order is required.</a:t>
            </a:r>
            <a:endParaRPr lang="en-US" sz="2800" dirty="0"/>
          </a:p>
        </p:txBody>
      </p:sp>
    </p:spTree>
    <p:extLst>
      <p:ext uri="{BB962C8B-B14F-4D97-AF65-F5344CB8AC3E}">
        <p14:creationId xmlns:p14="http://schemas.microsoft.com/office/powerpoint/2010/main" val="183294367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RULES ABOUT FAX AND EMAIL CORRESPONDENCE</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228729739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RULES:	</a:t>
            </a:r>
            <a:endParaRPr lang="en-US" dirty="0"/>
          </a:p>
        </p:txBody>
      </p:sp>
      <p:sp>
        <p:nvSpPr>
          <p:cNvPr id="3" name="Content Placeholder 2"/>
          <p:cNvSpPr>
            <a:spLocks noGrp="1"/>
          </p:cNvSpPr>
          <p:nvPr>
            <p:ph idx="1"/>
          </p:nvPr>
        </p:nvSpPr>
        <p:spPr/>
        <p:txBody>
          <a:bodyPr/>
          <a:lstStyle/>
          <a:p>
            <a:r>
              <a:rPr lang="en-US" dirty="0" smtClean="0"/>
              <a:t>(a) If a practice maintains HER, the practice must provide a copy of the medical record in at least one readable electronic format.</a:t>
            </a:r>
          </a:p>
          <a:p>
            <a:r>
              <a:rPr lang="en-US" dirty="0" smtClean="0"/>
              <a:t>The record can be provided on a disc, by sending a secure email, or through a secure Web-based portal.</a:t>
            </a:r>
          </a:p>
          <a:p>
            <a:r>
              <a:rPr lang="en-US" dirty="0" smtClean="0"/>
              <a:t>The hard copy may be provided if the patient rejects the electronic formats.  The file turned over to the patient should include all of the protected health information (PHI) held by the covered entity, even if this is a combination of electronic and hard copies.</a:t>
            </a:r>
            <a:endParaRPr lang="en-US" dirty="0"/>
          </a:p>
        </p:txBody>
      </p:sp>
    </p:spTree>
    <p:extLst>
      <p:ext uri="{BB962C8B-B14F-4D97-AF65-F5344CB8AC3E}">
        <p14:creationId xmlns:p14="http://schemas.microsoft.com/office/powerpoint/2010/main" val="243929003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RULES:</a:t>
            </a:r>
            <a:endParaRPr lang="en-US" dirty="0"/>
          </a:p>
        </p:txBody>
      </p:sp>
      <p:sp>
        <p:nvSpPr>
          <p:cNvPr id="3" name="Content Placeholder 2"/>
          <p:cNvSpPr>
            <a:spLocks noGrp="1"/>
          </p:cNvSpPr>
          <p:nvPr>
            <p:ph idx="1"/>
          </p:nvPr>
        </p:nvSpPr>
        <p:spPr/>
        <p:txBody>
          <a:bodyPr>
            <a:normAutofit/>
          </a:bodyPr>
          <a:lstStyle/>
          <a:p>
            <a:r>
              <a:rPr lang="en-US" sz="2800" dirty="0" smtClean="0"/>
              <a:t>(b) Practices can reject using a patient’s own flash drive or other device to transfer the records if there are security concerns.</a:t>
            </a:r>
          </a:p>
          <a:p>
            <a:r>
              <a:rPr lang="en-US" sz="2800" dirty="0" smtClean="0"/>
              <a:t>Additionally, if secure e-mail is not available, but the patient wants the record e-mailed to them via unencrypted e-mail, the practice can send the records after advising the patient of the risk their information could be read by a third party.</a:t>
            </a:r>
            <a:endParaRPr lang="en-US" sz="2800" dirty="0"/>
          </a:p>
        </p:txBody>
      </p:sp>
    </p:spTree>
    <p:extLst>
      <p:ext uri="{BB962C8B-B14F-4D97-AF65-F5344CB8AC3E}">
        <p14:creationId xmlns:p14="http://schemas.microsoft.com/office/powerpoint/2010/main" val="75155615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RULES:	</a:t>
            </a:r>
            <a:endParaRPr lang="en-US" dirty="0"/>
          </a:p>
        </p:txBody>
      </p:sp>
      <p:sp>
        <p:nvSpPr>
          <p:cNvPr id="3" name="Content Placeholder 2"/>
          <p:cNvSpPr>
            <a:spLocks noGrp="1"/>
          </p:cNvSpPr>
          <p:nvPr>
            <p:ph idx="1"/>
          </p:nvPr>
        </p:nvSpPr>
        <p:spPr/>
        <p:txBody>
          <a:bodyPr>
            <a:normAutofit/>
          </a:bodyPr>
          <a:lstStyle/>
          <a:p>
            <a:r>
              <a:rPr lang="en-US" sz="3600" dirty="0" smtClean="0"/>
              <a:t>(c) Transmission of electronic copies of a patient’s medical record can only be sent to a third person if designated by the patient in writing.</a:t>
            </a:r>
          </a:p>
          <a:p>
            <a:r>
              <a:rPr lang="en-US" sz="3600" dirty="0" smtClean="0"/>
              <a:t>Policies and procedures must exist within the practice to verify the identity of any such person.</a:t>
            </a:r>
            <a:endParaRPr lang="en-US" sz="3600" dirty="0"/>
          </a:p>
        </p:txBody>
      </p:sp>
    </p:spTree>
    <p:extLst>
      <p:ext uri="{BB962C8B-B14F-4D97-AF65-F5344CB8AC3E}">
        <p14:creationId xmlns:p14="http://schemas.microsoft.com/office/powerpoint/2010/main" val="162264712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RULES:</a:t>
            </a:r>
            <a:endParaRPr lang="en-US" dirty="0"/>
          </a:p>
        </p:txBody>
      </p:sp>
      <p:sp>
        <p:nvSpPr>
          <p:cNvPr id="3" name="Content Placeholder 2"/>
          <p:cNvSpPr>
            <a:spLocks noGrp="1"/>
          </p:cNvSpPr>
          <p:nvPr>
            <p:ph idx="1"/>
          </p:nvPr>
        </p:nvSpPr>
        <p:spPr>
          <a:xfrm>
            <a:off x="520700" y="2413000"/>
            <a:ext cx="11061700" cy="3797300"/>
          </a:xfrm>
        </p:spPr>
        <p:txBody>
          <a:bodyPr>
            <a:normAutofit fontScale="92500"/>
          </a:bodyPr>
          <a:lstStyle/>
          <a:p>
            <a:r>
              <a:rPr lang="en-US" dirty="0" smtClean="0"/>
              <a:t>(d) Health care practices can charge patients for copying medical records, but there are limitations set by the final rule.</a:t>
            </a:r>
          </a:p>
          <a:p>
            <a:r>
              <a:rPr lang="en-US" dirty="0" smtClean="0"/>
              <a:t>Labor costs for copying PHI, whether in paper or electronic form, are one factor that may be included in the reasonable, cost-based fees charged to individuals.  This might include time the staff spent creating or copying electronic files, scanning, and burning PHI to media.  Reasonable, cost-based fees may also include the costs of supplies (e.g., discs, flash drives) or postage depending on how the patient asks for the record to be transferred.</a:t>
            </a:r>
          </a:p>
          <a:p>
            <a:r>
              <a:rPr lang="en-US" dirty="0" smtClean="0"/>
              <a:t>Be aware that under the final rule, a practice cannot charge a retrieval fee for electronic copies or for any costs related to new technology, maintaining systems for electronic PHI, data access or storage infrastructure.</a:t>
            </a:r>
            <a:endParaRPr lang="en-US" dirty="0"/>
          </a:p>
        </p:txBody>
      </p:sp>
    </p:spTree>
    <p:extLst>
      <p:ext uri="{BB962C8B-B14F-4D97-AF65-F5344CB8AC3E}">
        <p14:creationId xmlns:p14="http://schemas.microsoft.com/office/powerpoint/2010/main" val="93719550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RULES:	</a:t>
            </a:r>
            <a:endParaRPr lang="en-US" dirty="0"/>
          </a:p>
        </p:txBody>
      </p:sp>
      <p:sp>
        <p:nvSpPr>
          <p:cNvPr id="3" name="Content Placeholder 2"/>
          <p:cNvSpPr>
            <a:spLocks noGrp="1"/>
          </p:cNvSpPr>
          <p:nvPr>
            <p:ph idx="1"/>
          </p:nvPr>
        </p:nvSpPr>
        <p:spPr>
          <a:xfrm>
            <a:off x="596900" y="2569632"/>
            <a:ext cx="10883900" cy="3318936"/>
          </a:xfrm>
        </p:spPr>
        <p:txBody>
          <a:bodyPr>
            <a:noAutofit/>
          </a:bodyPr>
          <a:lstStyle/>
          <a:p>
            <a:r>
              <a:rPr lang="en-US" sz="4000" dirty="0" smtClean="0"/>
              <a:t>A practice now only has 30 days to respond to a record request but may obtain a one-time extension of 30 days if the practice provides a written explanation to the patient explaining the reason for the delay and the expected date of completion.</a:t>
            </a:r>
            <a:endParaRPr lang="en-US" sz="4000" dirty="0"/>
          </a:p>
        </p:txBody>
      </p:sp>
    </p:spTree>
    <p:extLst>
      <p:ext uri="{BB962C8B-B14F-4D97-AF65-F5344CB8AC3E}">
        <p14:creationId xmlns:p14="http://schemas.microsoft.com/office/powerpoint/2010/main" val="5915501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63601" y="635000"/>
            <a:ext cx="10350500" cy="5632311"/>
          </a:xfrm>
          <a:prstGeom prst="rect">
            <a:avLst/>
          </a:prstGeom>
          <a:noFill/>
        </p:spPr>
        <p:txBody>
          <a:bodyPr wrap="square" rtlCol="0">
            <a:spAutoFit/>
          </a:bodyPr>
          <a:lstStyle/>
          <a:p>
            <a:r>
              <a:rPr lang="en-US" sz="2400" dirty="0" smtClean="0"/>
              <a:t>Fax machines are still commonly used.  Confidentiality is a critical issue because they are typically located in centralized areas where documents may be seen by unauthorized personnel. </a:t>
            </a:r>
          </a:p>
          <a:p>
            <a:r>
              <a:rPr lang="en-US" sz="2400" dirty="0" smtClean="0"/>
              <a:t>Before sending any documents, be sure that:</a:t>
            </a:r>
          </a:p>
          <a:p>
            <a:pPr marL="342900" indent="-342900">
              <a:buAutoNum type="arabicPeriod"/>
            </a:pPr>
            <a:r>
              <a:rPr lang="en-US" sz="2400" dirty="0" smtClean="0"/>
              <a:t>It will not violate confidentiality</a:t>
            </a:r>
          </a:p>
          <a:p>
            <a:pPr marL="342900" indent="-342900">
              <a:buAutoNum type="arabicPeriod"/>
            </a:pPr>
            <a:r>
              <a:rPr lang="en-US" sz="2400" dirty="0" smtClean="0"/>
              <a:t>You have permission to transmit it by fax</a:t>
            </a:r>
          </a:p>
          <a:p>
            <a:pPr marL="342900" indent="-342900">
              <a:buAutoNum type="arabicPeriod"/>
            </a:pPr>
            <a:r>
              <a:rPr lang="en-US" sz="2400" dirty="0" smtClean="0"/>
              <a:t>You attach a cover sheet that stipulates in information is for the intended recipient only.</a:t>
            </a:r>
          </a:p>
          <a:p>
            <a:endParaRPr lang="en-US" sz="2400" dirty="0"/>
          </a:p>
          <a:p>
            <a:r>
              <a:rPr lang="en-US" sz="2400" dirty="0" smtClean="0"/>
              <a:t>Transmission lists are provided by most fax machines and can be used as verification that an item was sent and which phone number received it.  This serves as documentation of the confidential transmission of patient information.</a:t>
            </a:r>
          </a:p>
          <a:p>
            <a:endParaRPr lang="en-US" sz="2400" dirty="0"/>
          </a:p>
          <a:p>
            <a:r>
              <a:rPr lang="en-US" sz="2400" dirty="0" smtClean="0"/>
              <a:t>Documentation of the what, when, and to whom the fax was sent must be contained in the patient’s medical record.</a:t>
            </a:r>
          </a:p>
        </p:txBody>
      </p:sp>
    </p:spTree>
    <p:extLst>
      <p:ext uri="{BB962C8B-B14F-4D97-AF65-F5344CB8AC3E}">
        <p14:creationId xmlns:p14="http://schemas.microsoft.com/office/powerpoint/2010/main" val="102154564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Guidelines for Email</a:t>
            </a:r>
            <a:endParaRPr lang="en-US" dirty="0"/>
          </a:p>
        </p:txBody>
      </p:sp>
      <p:sp>
        <p:nvSpPr>
          <p:cNvPr id="3" name="Content Placeholder 2"/>
          <p:cNvSpPr>
            <a:spLocks noGrp="1"/>
          </p:cNvSpPr>
          <p:nvPr>
            <p:ph idx="1"/>
          </p:nvPr>
        </p:nvSpPr>
        <p:spPr>
          <a:xfrm>
            <a:off x="590550" y="2463799"/>
            <a:ext cx="11010899" cy="3589869"/>
          </a:xfrm>
        </p:spPr>
        <p:txBody>
          <a:bodyPr>
            <a:normAutofit fontScale="92500" lnSpcReduction="20000"/>
          </a:bodyPr>
          <a:lstStyle/>
          <a:p>
            <a:pPr marL="0" indent="0">
              <a:buNone/>
            </a:pPr>
            <a:r>
              <a:rPr lang="en-US" dirty="0" smtClean="0"/>
              <a:t>When using e-mail to communicate with patients, remember these general principles:</a:t>
            </a:r>
          </a:p>
          <a:p>
            <a:r>
              <a:rPr lang="en-US" dirty="0" smtClean="0"/>
              <a:t>Physician-patient e-mail must be done with the patient’s consent.</a:t>
            </a:r>
          </a:p>
          <a:p>
            <a:r>
              <a:rPr lang="en-US" dirty="0" smtClean="0"/>
              <a:t>The provider and patient should ideally communicate through an IT-approved secure e-mail server using encryption technology.</a:t>
            </a:r>
          </a:p>
          <a:p>
            <a:r>
              <a:rPr lang="en-US" dirty="0" smtClean="0"/>
              <a:t>If a secure e-mail server is not used, the physician must first obtain the patient’s consent to communicate by e-mail.  This is required even if the patient initiated the correspondence with an unsolicited e-mail to the physician.</a:t>
            </a:r>
          </a:p>
          <a:p>
            <a:r>
              <a:rPr lang="en-US" dirty="0" smtClean="0"/>
              <a:t>E-mail should not be used for sensitive or urgent matters.</a:t>
            </a:r>
          </a:p>
          <a:p>
            <a:r>
              <a:rPr lang="en-US" dirty="0" smtClean="0"/>
              <a:t>Topics appropriate for e-mail include appointment scheduling, routine follow-up inquiries and questions about prescriptions.</a:t>
            </a:r>
            <a:endParaRPr lang="en-US" dirty="0"/>
          </a:p>
        </p:txBody>
      </p:sp>
    </p:spTree>
    <p:extLst>
      <p:ext uri="{BB962C8B-B14F-4D97-AF65-F5344CB8AC3E}">
        <p14:creationId xmlns:p14="http://schemas.microsoft.com/office/powerpoint/2010/main" val="11806347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sz="4400" dirty="0" smtClean="0"/>
              <a:t>Health records provide an ongoing history of all patient interactions with health care personnel and physicians.</a:t>
            </a:r>
            <a:endParaRPr lang="en-US" sz="4400" dirty="0"/>
          </a:p>
        </p:txBody>
      </p:sp>
    </p:spTree>
    <p:extLst>
      <p:ext uri="{BB962C8B-B14F-4D97-AF65-F5344CB8AC3E}">
        <p14:creationId xmlns:p14="http://schemas.microsoft.com/office/powerpoint/2010/main" val="203619449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Guidelines for E-mails</a:t>
            </a:r>
            <a:endParaRPr lang="en-US" dirty="0"/>
          </a:p>
        </p:txBody>
      </p:sp>
      <p:sp>
        <p:nvSpPr>
          <p:cNvPr id="3" name="Content Placeholder 2"/>
          <p:cNvSpPr>
            <a:spLocks noGrp="1"/>
          </p:cNvSpPr>
          <p:nvPr>
            <p:ph idx="1"/>
          </p:nvPr>
        </p:nvSpPr>
        <p:spPr/>
        <p:txBody>
          <a:bodyPr/>
          <a:lstStyle/>
          <a:p>
            <a:r>
              <a:rPr lang="en-US" dirty="0" smtClean="0"/>
              <a:t>In the subject heading, the patient’s name, medical record number or other specifics should not be used.  General headings such as “prescription” or “appointment” are appropriate.</a:t>
            </a:r>
          </a:p>
          <a:p>
            <a:r>
              <a:rPr lang="en-US" dirty="0" smtClean="0"/>
              <a:t>The patient’s name and medical record number should be included in the body text to facilitate inclusion into medical records</a:t>
            </a:r>
          </a:p>
          <a:p>
            <a:r>
              <a:rPr lang="en-US" dirty="0" smtClean="0"/>
              <a:t>Do not send blind copies or group e-mails where recipients are visible to each other.</a:t>
            </a:r>
            <a:endParaRPr lang="en-US" dirty="0"/>
          </a:p>
        </p:txBody>
      </p:sp>
    </p:spTree>
    <p:extLst>
      <p:ext uri="{BB962C8B-B14F-4D97-AF65-F5344CB8AC3E}">
        <p14:creationId xmlns:p14="http://schemas.microsoft.com/office/powerpoint/2010/main" val="119978960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Fax Cover Sheet Must Include:</a:t>
            </a:r>
            <a:endParaRPr lang="en-US" dirty="0"/>
          </a:p>
        </p:txBody>
      </p:sp>
      <p:sp>
        <p:nvSpPr>
          <p:cNvPr id="3" name="Content Placeholder 2"/>
          <p:cNvSpPr>
            <a:spLocks noGrp="1"/>
          </p:cNvSpPr>
          <p:nvPr>
            <p:ph idx="1"/>
          </p:nvPr>
        </p:nvSpPr>
        <p:spPr>
          <a:xfrm>
            <a:off x="596900" y="2400300"/>
            <a:ext cx="11023600" cy="3822700"/>
          </a:xfrm>
        </p:spPr>
        <p:txBody>
          <a:bodyPr>
            <a:normAutofit fontScale="92500" lnSpcReduction="10000"/>
          </a:bodyPr>
          <a:lstStyle/>
          <a:p>
            <a:r>
              <a:rPr lang="en-US" dirty="0" smtClean="0"/>
              <a:t>Sender’s name and facility name, telephone number and fax number.</a:t>
            </a:r>
          </a:p>
          <a:p>
            <a:r>
              <a:rPr lang="en-US" dirty="0" smtClean="0"/>
              <a:t>Date and time of transmission.</a:t>
            </a:r>
          </a:p>
          <a:p>
            <a:r>
              <a:rPr lang="en-US" dirty="0" smtClean="0"/>
              <a:t>Number of pages being faxed.</a:t>
            </a:r>
          </a:p>
          <a:p>
            <a:r>
              <a:rPr lang="en-US" dirty="0" smtClean="0"/>
              <a:t>Recipient’s name, facility, address, telephone and fax number.</a:t>
            </a:r>
          </a:p>
          <a:p>
            <a:r>
              <a:rPr lang="en-US" dirty="0" smtClean="0"/>
              <a:t>Summary of the content being faxed (do not include PHI).</a:t>
            </a:r>
          </a:p>
          <a:p>
            <a:r>
              <a:rPr lang="en-US" dirty="0" smtClean="0"/>
              <a:t>Name and number to call to verify receipt, report a transmittal problem or to inform of a misdirected fax.</a:t>
            </a:r>
          </a:p>
          <a:p>
            <a:r>
              <a:rPr lang="en-US" dirty="0" smtClean="0"/>
              <a:t>Instructions for handling misdirected faxes (the recipient should mail back the information or shred the document).</a:t>
            </a:r>
            <a:endParaRPr lang="en-US" dirty="0"/>
          </a:p>
        </p:txBody>
      </p:sp>
    </p:spTree>
    <p:extLst>
      <p:ext uri="{BB962C8B-B14F-4D97-AF65-F5344CB8AC3E}">
        <p14:creationId xmlns:p14="http://schemas.microsoft.com/office/powerpoint/2010/main" val="22827668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Faxing</a:t>
            </a:r>
            <a:endParaRPr lang="en-US" dirty="0"/>
          </a:p>
        </p:txBody>
      </p:sp>
      <p:sp>
        <p:nvSpPr>
          <p:cNvPr id="3" name="Content Placeholder 2"/>
          <p:cNvSpPr>
            <a:spLocks noGrp="1"/>
          </p:cNvSpPr>
          <p:nvPr>
            <p:ph idx="1"/>
          </p:nvPr>
        </p:nvSpPr>
        <p:spPr>
          <a:xfrm>
            <a:off x="508000" y="2556932"/>
            <a:ext cx="11112500" cy="3318936"/>
          </a:xfrm>
        </p:spPr>
        <p:txBody>
          <a:bodyPr/>
          <a:lstStyle/>
          <a:p>
            <a:r>
              <a:rPr lang="en-US" dirty="0" smtClean="0"/>
              <a:t>Frequently used fax numbers should be pre-programmed to ensure the correct destination.</a:t>
            </a:r>
          </a:p>
          <a:p>
            <a:r>
              <a:rPr lang="en-US" dirty="0" smtClean="0"/>
              <a:t>When faxing PHI to a non-preprogrammed number, verify receipt of the fax by 1) asking the recipient to fax back the cover sheet, or 20 call the recipient to confirm that the fax was received.  The confirmation sheet generated by the fax machine is not sufficient verification.</a:t>
            </a:r>
          </a:p>
          <a:p>
            <a:r>
              <a:rPr lang="en-US" dirty="0" smtClean="0"/>
              <a:t>Make sure the header generated by your fax reflects the name and fax number of the department of origin.</a:t>
            </a:r>
            <a:endParaRPr lang="en-US" dirty="0"/>
          </a:p>
        </p:txBody>
      </p:sp>
    </p:spTree>
    <p:extLst>
      <p:ext uri="{BB962C8B-B14F-4D97-AF65-F5344CB8AC3E}">
        <p14:creationId xmlns:p14="http://schemas.microsoft.com/office/powerpoint/2010/main" val="115806201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Rules About Electronic Prescriptions:</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r>
              <a:rPr lang="en-US" dirty="0" smtClean="0"/>
              <a:t>Q: What are electronic prescriptions?</a:t>
            </a:r>
          </a:p>
          <a:p>
            <a:pPr marL="0" indent="0">
              <a:buNone/>
            </a:pPr>
            <a:r>
              <a:rPr lang="en-US" dirty="0" smtClean="0"/>
              <a:t>A: Electronic prescriptions are computer-generated prescriptions created by your healthcare provider and sent directly to the pharmacy.</a:t>
            </a:r>
          </a:p>
          <a:p>
            <a:pPr marL="0" indent="0">
              <a:buNone/>
            </a:pPr>
            <a:endParaRPr lang="en-US" dirty="0"/>
          </a:p>
          <a:p>
            <a:pPr marL="0" indent="0">
              <a:buNone/>
            </a:pPr>
            <a:r>
              <a:rPr lang="en-US" dirty="0" smtClean="0"/>
              <a:t>Q: How do electronic prescriptions work?</a:t>
            </a:r>
          </a:p>
          <a:p>
            <a:pPr marL="0" indent="0">
              <a:buNone/>
            </a:pPr>
            <a:r>
              <a:rPr lang="en-US" dirty="0" smtClean="0"/>
              <a:t>A: Instead of writing out a prescription on a piece of paper, the physician enters it directly into the EHR system.  The EHR system then sends the electronic prescriptions digitally to the pharmacy of choice for the patient.</a:t>
            </a:r>
            <a:endParaRPr lang="en-US" dirty="0"/>
          </a:p>
        </p:txBody>
      </p:sp>
    </p:spTree>
    <p:extLst>
      <p:ext uri="{BB962C8B-B14F-4D97-AF65-F5344CB8AC3E}">
        <p14:creationId xmlns:p14="http://schemas.microsoft.com/office/powerpoint/2010/main" val="111812855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5800" y="1041400"/>
            <a:ext cx="10680700" cy="4893647"/>
          </a:xfrm>
          <a:prstGeom prst="rect">
            <a:avLst/>
          </a:prstGeom>
          <a:noFill/>
        </p:spPr>
        <p:txBody>
          <a:bodyPr wrap="square" rtlCol="0">
            <a:spAutoFit/>
          </a:bodyPr>
          <a:lstStyle/>
          <a:p>
            <a:r>
              <a:rPr lang="en-US" sz="2400" dirty="0" smtClean="0"/>
              <a:t>Q: What are the benefits of electronic prescriptions:</a:t>
            </a:r>
          </a:p>
          <a:p>
            <a:r>
              <a:rPr lang="en-US" sz="2400" dirty="0" smtClean="0"/>
              <a:t>A: Electronic prescriptions are;</a:t>
            </a:r>
          </a:p>
          <a:p>
            <a:pPr marL="285750" indent="-285750">
              <a:buFont typeface="Arial" panose="020B0604020202020204" pitchFamily="34" charset="0"/>
              <a:buChar char="•"/>
            </a:pPr>
            <a:r>
              <a:rPr lang="en-US" sz="2400" dirty="0" smtClean="0"/>
              <a:t>Fast – prescription arrives at the pharmacy before the patient.</a:t>
            </a:r>
          </a:p>
          <a:p>
            <a:pPr marL="285750" indent="-285750">
              <a:buFont typeface="Arial" panose="020B0604020202020204" pitchFamily="34" charset="0"/>
              <a:buChar char="•"/>
            </a:pPr>
            <a:r>
              <a:rPr lang="en-US" sz="2400" dirty="0" smtClean="0"/>
              <a:t>Legible – There is no handwriting for the pharmacist to interpret.</a:t>
            </a:r>
          </a:p>
          <a:p>
            <a:pPr marL="285750" indent="-285750">
              <a:buFont typeface="Arial" panose="020B0604020202020204" pitchFamily="34" charset="0"/>
              <a:buChar char="•"/>
            </a:pPr>
            <a:r>
              <a:rPr lang="en-US" sz="2400" dirty="0" smtClean="0"/>
              <a:t>Economical – They make it easier for the doctor to prescribe the most cost effective medication based on your insurance coverage.</a:t>
            </a:r>
          </a:p>
          <a:p>
            <a:endParaRPr lang="en-US" sz="2400" dirty="0"/>
          </a:p>
          <a:p>
            <a:r>
              <a:rPr lang="en-US" sz="2400" dirty="0" smtClean="0"/>
              <a:t>Q: Are there laws governing the privacy of electronic prescriptions?</a:t>
            </a:r>
          </a:p>
          <a:p>
            <a:r>
              <a:rPr lang="en-US" sz="2400" dirty="0" smtClean="0"/>
              <a:t>A: The privacy of personal health information contained in all you prescriptions, whether written or electronic, is protected by federal law and state laws.  The federal law is the Health Insurance Portability and Accountability Act (HIPAA).  HIPAA requires that personal health information be shared only for the purpose of providing you with clinical care.  Electronic prescriptions meet this requirement.</a:t>
            </a:r>
            <a:endParaRPr lang="en-US" sz="2400" dirty="0"/>
          </a:p>
        </p:txBody>
      </p:sp>
    </p:spTree>
    <p:extLst>
      <p:ext uri="{BB962C8B-B14F-4D97-AF65-F5344CB8AC3E}">
        <p14:creationId xmlns:p14="http://schemas.microsoft.com/office/powerpoint/2010/main" val="369105245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55700" y="2806700"/>
            <a:ext cx="9852825" cy="769441"/>
          </a:xfrm>
          <a:prstGeom prst="rect">
            <a:avLst/>
          </a:prstGeom>
          <a:noFill/>
        </p:spPr>
        <p:txBody>
          <a:bodyPr wrap="none" rtlCol="0">
            <a:spAutoFit/>
          </a:bodyPr>
          <a:lstStyle/>
          <a:p>
            <a:r>
              <a:rPr lang="en-US" sz="4400" dirty="0" smtClean="0"/>
              <a:t>RULES ABOUT TELEPHONE ORDERS</a:t>
            </a:r>
            <a:endParaRPr lang="en-US" sz="4400" dirty="0"/>
          </a:p>
        </p:txBody>
      </p:sp>
    </p:spTree>
    <p:extLst>
      <p:ext uri="{BB962C8B-B14F-4D97-AF65-F5344CB8AC3E}">
        <p14:creationId xmlns:p14="http://schemas.microsoft.com/office/powerpoint/2010/main" val="346464542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20700" y="850900"/>
            <a:ext cx="11112500" cy="5324535"/>
          </a:xfrm>
          <a:prstGeom prst="rect">
            <a:avLst/>
          </a:prstGeom>
          <a:noFill/>
        </p:spPr>
        <p:txBody>
          <a:bodyPr wrap="square" rtlCol="0">
            <a:spAutoFit/>
          </a:bodyPr>
          <a:lstStyle/>
          <a:p>
            <a:pPr marL="285750" indent="-285750">
              <a:buFont typeface="Arial" panose="020B0604020202020204" pitchFamily="34" charset="0"/>
              <a:buChar char="•"/>
            </a:pPr>
            <a:r>
              <a:rPr lang="en-US" sz="2000" dirty="0" smtClean="0"/>
              <a:t>As the possibilities for electronic communication continue to expand with great speed, use of the technology by health care personnel and physicians without adequate security can expose a health care facility to HIPAA violations.</a:t>
            </a:r>
          </a:p>
          <a:p>
            <a:pPr marL="285750" indent="-285750">
              <a:buFont typeface="Arial" panose="020B0604020202020204" pitchFamily="34" charset="0"/>
              <a:buChar char="•"/>
            </a:pPr>
            <a:r>
              <a:rPr lang="en-US" sz="2000" dirty="0" smtClean="0"/>
              <a:t>The increasing use of cell phones and texting as an alternative to voice conversations or e-mail presents real risks for security failures leading to HIPAA violations.</a:t>
            </a:r>
          </a:p>
          <a:p>
            <a:pPr marL="285750" indent="-285750">
              <a:buFont typeface="Arial" panose="020B0604020202020204" pitchFamily="34" charset="0"/>
              <a:buChar char="•"/>
            </a:pPr>
            <a:r>
              <a:rPr lang="en-US" sz="2000" dirty="0" smtClean="0"/>
              <a:t>Use of text messaging to physicians is on the rise.</a:t>
            </a:r>
          </a:p>
          <a:p>
            <a:pPr marL="285750" indent="-285750">
              <a:buFont typeface="Arial" panose="020B0604020202020204" pitchFamily="34" charset="0"/>
              <a:buChar char="•"/>
            </a:pPr>
            <a:r>
              <a:rPr lang="en-US" sz="2000" dirty="0" smtClean="0"/>
              <a:t>Some hospital systems now use e-mails instead of the past pager method to notify physicians to contact the hospital about a patient.  The e-mails are entered by the hospital employee, converted into a text message and sent to the physician’s cellular phone.  Physicians frequently request that more patient data is included in the message, such as the patient’s name and room number, so the physician can look up the chart prior to returning the call.  This system is frequently not encrypted, however, because of the extra expense to the hospital.  Some hospital employees may even send text messages directly from their personal cell phone to the physician’s personal cell phone to ask for medication orders, instructions, clarification of orders and the like.</a:t>
            </a:r>
          </a:p>
          <a:p>
            <a:pPr marL="285750" indent="-285750">
              <a:buFont typeface="Arial" panose="020B0604020202020204" pitchFamily="34" charset="0"/>
              <a:buChar char="•"/>
            </a:pPr>
            <a:r>
              <a:rPr lang="en-US" sz="2000" b="1" dirty="0" smtClean="0"/>
              <a:t>Potential HIPAA Violations</a:t>
            </a:r>
          </a:p>
          <a:p>
            <a:pPr marL="285750" indent="-285750">
              <a:buFont typeface="Arial" panose="020B0604020202020204" pitchFamily="34" charset="0"/>
              <a:buChar char="•"/>
            </a:pPr>
            <a:r>
              <a:rPr lang="en-US" sz="2000" dirty="0" smtClean="0"/>
              <a:t>Unless the text messages are protected by a health care system’s security system, texting is in violation of the HIPAA rules.</a:t>
            </a:r>
            <a:endParaRPr lang="en-US" sz="2000" dirty="0"/>
          </a:p>
        </p:txBody>
      </p:sp>
    </p:spTree>
    <p:extLst>
      <p:ext uri="{BB962C8B-B14F-4D97-AF65-F5344CB8AC3E}">
        <p14:creationId xmlns:p14="http://schemas.microsoft.com/office/powerpoint/2010/main" val="351604507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Safe Practices</a:t>
            </a:r>
            <a:endParaRPr lang="en-US" dirty="0"/>
          </a:p>
        </p:txBody>
      </p:sp>
      <p:sp>
        <p:nvSpPr>
          <p:cNvPr id="3" name="TextBox 2"/>
          <p:cNvSpPr txBox="1"/>
          <p:nvPr/>
        </p:nvSpPr>
        <p:spPr>
          <a:xfrm>
            <a:off x="495300" y="2819400"/>
            <a:ext cx="11176000" cy="3416320"/>
          </a:xfrm>
          <a:prstGeom prst="rect">
            <a:avLst/>
          </a:prstGeom>
          <a:noFill/>
        </p:spPr>
        <p:txBody>
          <a:bodyPr wrap="square" rtlCol="0">
            <a:spAutoFit/>
          </a:bodyPr>
          <a:lstStyle/>
          <a:p>
            <a:r>
              <a:rPr lang="en-US" dirty="0" smtClean="0"/>
              <a:t>Faxes, electronic mail, and point-of-care computerized prescriber order entry is reducing the need for verbal orders in the non-emergent situations.  However, it is very unlikely that they will ever be totally eliminated.  Therefore, documentation of verbal orders should follow these guidelines:</a:t>
            </a:r>
          </a:p>
          <a:p>
            <a:endParaRPr lang="en-US" dirty="0"/>
          </a:p>
          <a:p>
            <a:r>
              <a:rPr lang="en-US" dirty="0" smtClean="0"/>
              <a:t>Safe practices include:</a:t>
            </a:r>
          </a:p>
          <a:p>
            <a:pPr marL="285750" indent="-285750">
              <a:buFont typeface="Arial" panose="020B0604020202020204" pitchFamily="34" charset="0"/>
              <a:buChar char="•"/>
            </a:pPr>
            <a:r>
              <a:rPr lang="en-US" dirty="0" smtClean="0"/>
              <a:t>Verbal communication of prescription or medication orders should be limited in any health record and should only be allowed in urgent situations in which immediate written or electronic communication is not feasible.</a:t>
            </a:r>
          </a:p>
          <a:p>
            <a:pPr marL="285750" indent="-285750">
              <a:buFont typeface="Arial" panose="020B0604020202020204" pitchFamily="34" charset="0"/>
              <a:buChar char="•"/>
            </a:pPr>
            <a:r>
              <a:rPr lang="en-US" dirty="0" smtClean="0"/>
              <a:t>For all medication orders, the purpose of the drug should be included in the health record to ensure that the order makes sense in the context of the patient’s condition.</a:t>
            </a:r>
          </a:p>
          <a:p>
            <a:pPr marL="285750" indent="-285750">
              <a:buFont typeface="Arial" panose="020B0604020202020204" pitchFamily="34" charset="0"/>
              <a:buChar char="•"/>
            </a:pPr>
            <a:r>
              <a:rPr lang="en-US" dirty="0" smtClean="0"/>
              <a:t>For all medication orders, phone or pager numbers should be included in case it is necessary for follow-up questions.</a:t>
            </a:r>
          </a:p>
          <a:p>
            <a:pPr marL="285750" indent="-285750">
              <a:buFont typeface="Arial" panose="020B0604020202020204" pitchFamily="34" charset="0"/>
              <a:buChar char="•"/>
            </a:pPr>
            <a:r>
              <a:rPr lang="en-US" dirty="0" smtClean="0"/>
              <a:t>The recipients of verbal orders should sign, date, time and note the order according to prescribed procedures.</a:t>
            </a:r>
          </a:p>
          <a:p>
            <a:endParaRPr lang="en-US" dirty="0"/>
          </a:p>
        </p:txBody>
      </p:sp>
    </p:spTree>
    <p:extLst>
      <p:ext uri="{BB962C8B-B14F-4D97-AF65-F5344CB8AC3E}">
        <p14:creationId xmlns:p14="http://schemas.microsoft.com/office/powerpoint/2010/main" val="16151297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sz="4000" dirty="0" smtClean="0"/>
              <a:t>Health record information includes both subjective and objective patient data.  This includes, how events occurred, how the patient feels and his/her response to treatment.</a:t>
            </a:r>
            <a:endParaRPr lang="en-US" sz="4000" dirty="0"/>
          </a:p>
        </p:txBody>
      </p:sp>
    </p:spTree>
    <p:extLst>
      <p:ext uri="{BB962C8B-B14F-4D97-AF65-F5344CB8AC3E}">
        <p14:creationId xmlns:p14="http://schemas.microsoft.com/office/powerpoint/2010/main" val="9634014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Autofit/>
          </a:bodyPr>
          <a:lstStyle/>
          <a:p>
            <a:r>
              <a:rPr lang="en-US" sz="4000" dirty="0" smtClean="0"/>
              <a:t>There are legal laws as to how health records can be handled, distributed, and used.</a:t>
            </a:r>
          </a:p>
          <a:p>
            <a:r>
              <a:rPr lang="en-US" sz="4000" dirty="0" smtClean="0"/>
              <a:t>These rules will be discussed in this presentation.</a:t>
            </a:r>
          </a:p>
        </p:txBody>
      </p:sp>
    </p:spTree>
    <p:extLst>
      <p:ext uri="{BB962C8B-B14F-4D97-AF65-F5344CB8AC3E}">
        <p14:creationId xmlns:p14="http://schemas.microsoft.com/office/powerpoint/2010/main" val="38418175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Rules About The Medical Release of Medical Information</a:t>
            </a:r>
            <a:endParaRPr lang="en-US" dirty="0"/>
          </a:p>
        </p:txBody>
      </p:sp>
      <p:sp>
        <p:nvSpPr>
          <p:cNvPr id="3" name="Content Placeholder 2"/>
          <p:cNvSpPr>
            <a:spLocks noGrp="1"/>
          </p:cNvSpPr>
          <p:nvPr>
            <p:ph idx="1"/>
          </p:nvPr>
        </p:nvSpPr>
        <p:spPr/>
        <p:txBody>
          <a:bodyPr/>
          <a:lstStyle/>
          <a:p>
            <a:r>
              <a:rPr lang="en-US" dirty="0" smtClean="0"/>
              <a:t>The law requires that any medical information leaving a health care facility needs to be formally released.</a:t>
            </a:r>
          </a:p>
          <a:p>
            <a:pPr marL="0" indent="0">
              <a:buNone/>
            </a:pPr>
            <a:r>
              <a:rPr lang="en-US" dirty="0" smtClean="0"/>
              <a:t>A release is required in the following situations:</a:t>
            </a:r>
          </a:p>
          <a:p>
            <a:pPr marL="457200" indent="-457200">
              <a:buAutoNum type="arabicPeriod"/>
            </a:pPr>
            <a:r>
              <a:rPr lang="en-US" dirty="0" smtClean="0"/>
              <a:t>When information goes to insurance companies for billing purposes</a:t>
            </a:r>
          </a:p>
          <a:p>
            <a:pPr marL="457200" indent="-457200">
              <a:buAutoNum type="arabicPeriod"/>
            </a:pPr>
            <a:r>
              <a:rPr lang="en-US" dirty="0" smtClean="0"/>
              <a:t>When information goes to other physicians for referrals or consultations</a:t>
            </a:r>
          </a:p>
          <a:p>
            <a:pPr marL="457200" indent="-457200">
              <a:buAutoNum type="arabicPeriod"/>
            </a:pPr>
            <a:r>
              <a:rPr lang="en-US" dirty="0" smtClean="0"/>
              <a:t>When patients are transferred to another provider</a:t>
            </a:r>
            <a:endParaRPr lang="en-US" dirty="0"/>
          </a:p>
        </p:txBody>
      </p:sp>
    </p:spTree>
    <p:extLst>
      <p:ext uri="{BB962C8B-B14F-4D97-AF65-F5344CB8AC3E}">
        <p14:creationId xmlns:p14="http://schemas.microsoft.com/office/powerpoint/2010/main" val="15558719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sz="4400" dirty="0" smtClean="0"/>
              <a:t>It is during the FIRST VISIT that the patient provides written authorization for releasing information to persons directly involved with his/her care.</a:t>
            </a:r>
            <a:endParaRPr lang="en-US" sz="4400" dirty="0"/>
          </a:p>
        </p:txBody>
      </p:sp>
    </p:spTree>
    <p:extLst>
      <p:ext uri="{BB962C8B-B14F-4D97-AF65-F5344CB8AC3E}">
        <p14:creationId xmlns:p14="http://schemas.microsoft.com/office/powerpoint/2010/main" val="19836903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Release of Information Form is acquired during the FIRST VISIT on either:</a:t>
            </a:r>
            <a:endParaRPr lang="en-US" dirty="0"/>
          </a:p>
        </p:txBody>
      </p:sp>
      <p:sp>
        <p:nvSpPr>
          <p:cNvPr id="3" name="Content Placeholder 2"/>
          <p:cNvSpPr>
            <a:spLocks noGrp="1"/>
          </p:cNvSpPr>
          <p:nvPr>
            <p:ph idx="1"/>
          </p:nvPr>
        </p:nvSpPr>
        <p:spPr/>
        <p:txBody>
          <a:bodyPr>
            <a:normAutofit/>
          </a:bodyPr>
          <a:lstStyle/>
          <a:p>
            <a:pPr marL="457200" indent="-457200">
              <a:buAutoNum type="arabicPeriod"/>
            </a:pPr>
            <a:r>
              <a:rPr lang="en-US" sz="4800" dirty="0" smtClean="0"/>
              <a:t>The initial patient history form</a:t>
            </a:r>
          </a:p>
          <a:p>
            <a:pPr marL="0" indent="0" algn="ctr">
              <a:buNone/>
            </a:pPr>
            <a:r>
              <a:rPr lang="en-US" sz="4800" dirty="0" smtClean="0"/>
              <a:t>OR</a:t>
            </a:r>
          </a:p>
          <a:p>
            <a:pPr marL="0" indent="0">
              <a:buNone/>
            </a:pPr>
            <a:r>
              <a:rPr lang="en-US" sz="4800" dirty="0" smtClean="0"/>
              <a:t>2. On separate document.</a:t>
            </a:r>
          </a:p>
        </p:txBody>
      </p:sp>
    </p:spTree>
    <p:extLst>
      <p:ext uri="{BB962C8B-B14F-4D97-AF65-F5344CB8AC3E}">
        <p14:creationId xmlns:p14="http://schemas.microsoft.com/office/powerpoint/2010/main" val="37870918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Rules About Informed Consent</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dirty="0" smtClean="0"/>
              <a:t>Patients have a right to understand any procedure performed, this makes patient consent a very important part of the medical record/health record.</a:t>
            </a:r>
          </a:p>
          <a:p>
            <a:pPr marL="0" indent="0">
              <a:buNone/>
            </a:pPr>
            <a:r>
              <a:rPr lang="en-US" dirty="0" smtClean="0"/>
              <a:t>The patient should be told the following:</a:t>
            </a:r>
          </a:p>
          <a:p>
            <a:pPr marL="457200" indent="-457200">
              <a:buAutoNum type="arabicPeriod"/>
            </a:pPr>
            <a:r>
              <a:rPr lang="en-US" dirty="0" smtClean="0"/>
              <a:t>The nature of any procedure and how it is to be performed</a:t>
            </a:r>
          </a:p>
          <a:p>
            <a:pPr marL="457200" indent="-457200">
              <a:buAutoNum type="arabicPeriod"/>
            </a:pPr>
            <a:r>
              <a:rPr lang="en-US" dirty="0" smtClean="0"/>
              <a:t>Any possible risks involved as well as expected outcomes of the procedure</a:t>
            </a:r>
          </a:p>
          <a:p>
            <a:pPr marL="457200" indent="-457200">
              <a:buAutoNum type="arabicPeriod"/>
            </a:pPr>
            <a:r>
              <a:rPr lang="en-US" dirty="0" smtClean="0"/>
              <a:t>Any other methods of treatment and those risks</a:t>
            </a:r>
          </a:p>
          <a:p>
            <a:pPr marL="457200" indent="-457200">
              <a:buAutoNum type="arabicPeriod"/>
            </a:pPr>
            <a:r>
              <a:rPr lang="en-US" dirty="0" smtClean="0"/>
              <a:t>The risk if no treatment is given</a:t>
            </a:r>
            <a:endParaRPr lang="en-US" dirty="0"/>
          </a:p>
        </p:txBody>
      </p:sp>
    </p:spTree>
    <p:extLst>
      <p:ext uri="{BB962C8B-B14F-4D97-AF65-F5344CB8AC3E}">
        <p14:creationId xmlns:p14="http://schemas.microsoft.com/office/powerpoint/2010/main" val="1428901060"/>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AB946B"/>
      </a:accent1>
      <a:accent2>
        <a:srgbClr val="C04F32"/>
      </a:accent2>
      <a:accent3>
        <a:srgbClr val="DD8C3C"/>
      </a:accent3>
      <a:accent4>
        <a:srgbClr val="8E684C"/>
      </a:accent4>
      <a:accent5>
        <a:srgbClr val="CBAF62"/>
      </a:accent5>
      <a:accent6>
        <a:srgbClr val="803348"/>
      </a:accent6>
      <a:hlink>
        <a:srgbClr val="86724D"/>
      </a:hlink>
      <a:folHlink>
        <a:srgbClr val="B99E84"/>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A2BEDC8B-F191-493B-BA33-0F4F800A89D3}"/>
    </a:ext>
  </a:extLst>
</a:theme>
</file>

<file path=docProps/app.xml><?xml version="1.0" encoding="utf-8"?>
<Properties xmlns="http://schemas.openxmlformats.org/officeDocument/2006/extended-properties" xmlns:vt="http://schemas.openxmlformats.org/officeDocument/2006/docPropsVTypes">
  <Template>Organic</Template>
  <TotalTime>124</TotalTime>
  <Words>2462</Words>
  <Application>Microsoft Office PowerPoint</Application>
  <PresentationFormat>Widescreen</PresentationFormat>
  <Paragraphs>136</Paragraphs>
  <Slides>37</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37</vt:i4>
      </vt:variant>
    </vt:vector>
  </HeadingPairs>
  <TitlesOfParts>
    <vt:vector size="40" baseType="lpstr">
      <vt:lpstr>Arial</vt:lpstr>
      <vt:lpstr>Garamond</vt:lpstr>
      <vt:lpstr>Organic</vt:lpstr>
      <vt:lpstr>Medical Records &amp; Forms</vt:lpstr>
      <vt:lpstr>PowerPoint Presentation</vt:lpstr>
      <vt:lpstr>PowerPoint Presentation</vt:lpstr>
      <vt:lpstr>PowerPoint Presentation</vt:lpstr>
      <vt:lpstr>PowerPoint Presentation</vt:lpstr>
      <vt:lpstr>Rules About The Medical Release of Medical Information</vt:lpstr>
      <vt:lpstr>PowerPoint Presentation</vt:lpstr>
      <vt:lpstr>The Release of Information Form is acquired during the FIRST VISIT on either:</vt:lpstr>
      <vt:lpstr>Rules About Informed Consent</vt:lpstr>
      <vt:lpstr>PowerPoint Presentation</vt:lpstr>
      <vt:lpstr>Rules About Implied Consent</vt:lpstr>
      <vt:lpstr>Implied consent happens in other, more subtle ways too!</vt:lpstr>
      <vt:lpstr>PowerPoint Presentation</vt:lpstr>
      <vt:lpstr>PowerPoint Presentation</vt:lpstr>
      <vt:lpstr>EXCEPTION:</vt:lpstr>
      <vt:lpstr>RULES ABOUT SUBPOENAS</vt:lpstr>
      <vt:lpstr>MEDICAL MALPRACTICE ACTIONS: </vt:lpstr>
      <vt:lpstr>PowerPoint Presentation</vt:lpstr>
      <vt:lpstr>PowerPoint Presentation</vt:lpstr>
      <vt:lpstr>Out of courtesy, the physician will notify patients whose records have been subpoenaed.</vt:lpstr>
      <vt:lpstr>PowerPoint Presentation</vt:lpstr>
      <vt:lpstr>RULES ABOUT FAX AND EMAIL CORRESPONDENCE</vt:lpstr>
      <vt:lpstr>RULES: </vt:lpstr>
      <vt:lpstr>RULES:</vt:lpstr>
      <vt:lpstr>RULES: </vt:lpstr>
      <vt:lpstr>RULES:</vt:lpstr>
      <vt:lpstr>RULES: </vt:lpstr>
      <vt:lpstr>PowerPoint Presentation</vt:lpstr>
      <vt:lpstr>Guidelines for Email</vt:lpstr>
      <vt:lpstr>Guidelines for E-mails</vt:lpstr>
      <vt:lpstr>The Fax Cover Sheet Must Include:</vt:lpstr>
      <vt:lpstr>Faxing</vt:lpstr>
      <vt:lpstr>Rules About Electronic Prescriptions:</vt:lpstr>
      <vt:lpstr>PowerPoint Presentation</vt:lpstr>
      <vt:lpstr>PowerPoint Presentation</vt:lpstr>
      <vt:lpstr>PowerPoint Presentation</vt:lpstr>
      <vt:lpstr>Safe Practices</vt:lpstr>
    </vt:vector>
  </TitlesOfParts>
  <Company>LBCC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Medical Records &amp; Forms</dc:title>
  <dc:creator>Jennifer M. Clark</dc:creator>
  <cp:lastModifiedBy>Jennifer M. Clark</cp:lastModifiedBy>
  <cp:revision>13</cp:revision>
  <dcterms:created xsi:type="dcterms:W3CDTF">2014-11-10T17:47:04Z</dcterms:created>
  <dcterms:modified xsi:type="dcterms:W3CDTF">2014-11-10T19:51:34Z</dcterms:modified>
</cp:coreProperties>
</file>