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9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10/17/2014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10/17/2014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10/17/2014</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10/17/2014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10/17/2014</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merriam-webster.com/dictionary/documenta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dirty="0" smtClean="0"/>
              <a:t>An Introduction to Medical Documentation and Screening</a:t>
            </a:r>
            <a:endParaRPr lang="en-US" sz="5400" dirty="0"/>
          </a:p>
        </p:txBody>
      </p:sp>
      <p:sp>
        <p:nvSpPr>
          <p:cNvPr id="3" name="Subtitle 2"/>
          <p:cNvSpPr>
            <a:spLocks noGrp="1"/>
          </p:cNvSpPr>
          <p:nvPr>
            <p:ph type="subTitle" idx="1"/>
          </p:nvPr>
        </p:nvSpPr>
        <p:spPr/>
        <p:txBody>
          <a:bodyPr/>
          <a:lstStyle/>
          <a:p>
            <a:r>
              <a:rPr lang="en-US" dirty="0" smtClean="0"/>
              <a:t>CMA 111</a:t>
            </a:r>
            <a:endParaRPr lang="en-US" dirty="0"/>
          </a:p>
        </p:txBody>
      </p:sp>
    </p:spTree>
    <p:extLst>
      <p:ext uri="{BB962C8B-B14F-4D97-AF65-F5344CB8AC3E}">
        <p14:creationId xmlns:p14="http://schemas.microsoft.com/office/powerpoint/2010/main" val="917620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Definition: Payer</a:t>
            </a:r>
          </a:p>
        </p:txBody>
      </p:sp>
      <p:sp>
        <p:nvSpPr>
          <p:cNvPr id="3" name="Content Placeholder 2"/>
          <p:cNvSpPr>
            <a:spLocks noGrp="1"/>
          </p:cNvSpPr>
          <p:nvPr>
            <p:ph idx="1"/>
          </p:nvPr>
        </p:nvSpPr>
        <p:spPr/>
        <p:txBody>
          <a:bodyPr>
            <a:normAutofit fontScale="85000" lnSpcReduction="20000"/>
          </a:bodyPr>
          <a:lstStyle/>
          <a:p>
            <a:pPr marL="0" indent="0" algn="ctr">
              <a:buNone/>
            </a:pPr>
            <a:endParaRPr lang="en-US" sz="3200" dirty="0" smtClean="0"/>
          </a:p>
          <a:p>
            <a:pPr marL="0" indent="0" algn="ctr">
              <a:buNone/>
            </a:pPr>
            <a:endParaRPr lang="en-US" sz="3200" dirty="0"/>
          </a:p>
          <a:p>
            <a:pPr marL="0" indent="0" algn="ctr">
              <a:buNone/>
            </a:pPr>
            <a:r>
              <a:rPr lang="en-US" sz="4700" dirty="0" smtClean="0"/>
              <a:t>“a </a:t>
            </a:r>
            <a:r>
              <a:rPr lang="en-US" sz="4700" dirty="0"/>
              <a:t>person, organization, etc., that pays or is responsible for paying something</a:t>
            </a:r>
            <a:r>
              <a:rPr lang="en-US" sz="4700" dirty="0" smtClean="0"/>
              <a:t>.”</a:t>
            </a:r>
          </a:p>
          <a:p>
            <a:pPr marL="0" indent="0" algn="ctr">
              <a:buNone/>
            </a:pPr>
            <a:endParaRPr lang="en-US" sz="4700" dirty="0" smtClean="0"/>
          </a:p>
          <a:p>
            <a:pPr marL="0" indent="0" algn="ctr">
              <a:buNone/>
            </a:pPr>
            <a:endParaRPr lang="en-US" sz="3200" dirty="0"/>
          </a:p>
          <a:p>
            <a:pPr marL="0" indent="0" algn="ctr">
              <a:buNone/>
            </a:pPr>
            <a:r>
              <a:rPr lang="en-US" sz="1800" dirty="0"/>
              <a:t>payer. 2014. In Merriam-Webster.com. Retrieved October 6, 2014, from http://www.merriam-webster.com/dictionary/payer</a:t>
            </a:r>
          </a:p>
        </p:txBody>
      </p:sp>
    </p:spTree>
    <p:extLst>
      <p:ext uri="{BB962C8B-B14F-4D97-AF65-F5344CB8AC3E}">
        <p14:creationId xmlns:p14="http://schemas.microsoft.com/office/powerpoint/2010/main" val="999218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a:t>WHY DOES IT MATTER?</a:t>
            </a:r>
          </a:p>
        </p:txBody>
      </p:sp>
      <p:sp>
        <p:nvSpPr>
          <p:cNvPr id="3" name="Content Placeholder 2"/>
          <p:cNvSpPr>
            <a:spLocks noGrp="1"/>
          </p:cNvSpPr>
          <p:nvPr>
            <p:ph idx="1"/>
          </p:nvPr>
        </p:nvSpPr>
        <p:spPr>
          <a:xfrm>
            <a:off x="1104293" y="1760818"/>
            <a:ext cx="8946541" cy="4576482"/>
          </a:xfrm>
        </p:spPr>
        <p:txBody>
          <a:bodyPr>
            <a:normAutofit lnSpcReduction="10000"/>
          </a:bodyPr>
          <a:lstStyle/>
          <a:p>
            <a:pPr marL="0" indent="0">
              <a:buNone/>
            </a:pPr>
            <a:r>
              <a:rPr lang="en-US" dirty="0"/>
              <a:t>Fact 1: Payers have a contractual obligation to enrollees.  </a:t>
            </a:r>
            <a:endParaRPr lang="en-US" dirty="0" smtClean="0"/>
          </a:p>
          <a:p>
            <a:pPr marL="0" indent="0">
              <a:buNone/>
            </a:pPr>
            <a:r>
              <a:rPr lang="en-US" dirty="0" smtClean="0"/>
              <a:t>Fact </a:t>
            </a:r>
            <a:r>
              <a:rPr lang="en-US" dirty="0"/>
              <a:t>2: Payers require reasonable documentation that services are consistent with the insurance coverage provided. </a:t>
            </a:r>
            <a:endParaRPr lang="en-US" dirty="0" smtClean="0"/>
          </a:p>
          <a:p>
            <a:pPr marL="0" indent="0">
              <a:buNone/>
            </a:pPr>
            <a:endParaRPr lang="en-US" dirty="0" smtClean="0"/>
          </a:p>
          <a:p>
            <a:pPr marL="0" indent="0">
              <a:buNone/>
            </a:pPr>
            <a:r>
              <a:rPr lang="en-US" dirty="0" smtClean="0"/>
              <a:t>They </a:t>
            </a:r>
            <a:r>
              <a:rPr lang="en-US" dirty="0"/>
              <a:t>may request information to validate: </a:t>
            </a:r>
            <a:endParaRPr lang="en-US" dirty="0" smtClean="0"/>
          </a:p>
          <a:p>
            <a:r>
              <a:rPr lang="en-US" dirty="0" smtClean="0"/>
              <a:t>the </a:t>
            </a:r>
            <a:r>
              <a:rPr lang="en-US" dirty="0"/>
              <a:t>site of service; </a:t>
            </a:r>
            <a:endParaRPr lang="en-US" dirty="0" smtClean="0"/>
          </a:p>
          <a:p>
            <a:r>
              <a:rPr lang="en-US" dirty="0" smtClean="0"/>
              <a:t>the </a:t>
            </a:r>
            <a:r>
              <a:rPr lang="en-US" dirty="0"/>
              <a:t>medical necessity and appropriateness of the diagnostic and/or therapeutic services provided; and/or </a:t>
            </a:r>
            <a:endParaRPr lang="en-US" dirty="0" smtClean="0"/>
          </a:p>
          <a:p>
            <a:r>
              <a:rPr lang="en-US" dirty="0" smtClean="0"/>
              <a:t>that </a:t>
            </a:r>
            <a:r>
              <a:rPr lang="en-US" dirty="0"/>
              <a:t>services provided have </a:t>
            </a:r>
            <a:r>
              <a:rPr lang="en-US" dirty="0" smtClean="0"/>
              <a:t>been </a:t>
            </a:r>
            <a:r>
              <a:rPr lang="en-US" dirty="0"/>
              <a:t>accurately reported</a:t>
            </a:r>
            <a:r>
              <a:rPr lang="en-US" dirty="0" smtClean="0"/>
              <a:t>.</a:t>
            </a:r>
          </a:p>
          <a:p>
            <a:pPr marL="0" indent="0">
              <a:buNone/>
            </a:pPr>
            <a:endParaRPr lang="en-US" dirty="0"/>
          </a:p>
          <a:p>
            <a:pPr marL="0" indent="0" algn="ctr">
              <a:buNone/>
            </a:pPr>
            <a:r>
              <a:rPr lang="en-US" sz="1400" dirty="0"/>
              <a:t>University of North Texas Health Science Center, Office of Regulatory Compliance. (2004). Clinical Documentation &amp; Compliance Manual, 6.</a:t>
            </a:r>
          </a:p>
        </p:txBody>
      </p:sp>
    </p:spTree>
    <p:extLst>
      <p:ext uri="{BB962C8B-B14F-4D97-AF65-F5344CB8AC3E}">
        <p14:creationId xmlns:p14="http://schemas.microsoft.com/office/powerpoint/2010/main" val="205310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DOCUMENTATION REQUIREMENTS:</a:t>
            </a:r>
          </a:p>
        </p:txBody>
      </p:sp>
      <p:sp>
        <p:nvSpPr>
          <p:cNvPr id="3" name="Content Placeholder 2"/>
          <p:cNvSpPr>
            <a:spLocks noGrp="1"/>
          </p:cNvSpPr>
          <p:nvPr>
            <p:ph idx="1"/>
          </p:nvPr>
        </p:nvSpPr>
        <p:spPr/>
        <p:txBody>
          <a:bodyPr/>
          <a:lstStyle/>
          <a:p>
            <a:pPr marL="0" indent="0">
              <a:buNone/>
            </a:pPr>
            <a:endParaRPr lang="en-US" sz="2800" dirty="0" smtClean="0"/>
          </a:p>
          <a:p>
            <a:pPr marL="0" indent="0">
              <a:buNone/>
            </a:pPr>
            <a:r>
              <a:rPr lang="en-US" sz="2800" dirty="0" smtClean="0"/>
              <a:t>Proper </a:t>
            </a:r>
            <a:r>
              <a:rPr lang="en-US" sz="2800" dirty="0"/>
              <a:t>documentation will follow these standards</a:t>
            </a:r>
            <a:r>
              <a:rPr lang="en-US" sz="2800" dirty="0" smtClean="0"/>
              <a:t>:</a:t>
            </a:r>
          </a:p>
          <a:p>
            <a:r>
              <a:rPr lang="en-US" dirty="0" smtClean="0"/>
              <a:t>Documentation </a:t>
            </a:r>
            <a:r>
              <a:rPr lang="en-US" dirty="0"/>
              <a:t>of QUALITY OF CARE </a:t>
            </a:r>
            <a:endParaRPr lang="en-US" dirty="0" smtClean="0"/>
          </a:p>
          <a:p>
            <a:r>
              <a:rPr lang="en-US" dirty="0" smtClean="0"/>
              <a:t>Documentation </a:t>
            </a:r>
            <a:r>
              <a:rPr lang="en-US" dirty="0"/>
              <a:t>of STANDARD OF </a:t>
            </a:r>
            <a:r>
              <a:rPr lang="en-US" dirty="0" smtClean="0"/>
              <a:t>CARE</a:t>
            </a:r>
          </a:p>
          <a:p>
            <a:r>
              <a:rPr lang="en-US" dirty="0" smtClean="0"/>
              <a:t>Appropriate language</a:t>
            </a:r>
          </a:p>
          <a:p>
            <a:r>
              <a:rPr lang="en-US" dirty="0" smtClean="0"/>
              <a:t>Support </a:t>
            </a:r>
            <a:r>
              <a:rPr lang="en-US" dirty="0"/>
              <a:t>for Reimbursement (Billing) </a:t>
            </a:r>
          </a:p>
        </p:txBody>
      </p:sp>
    </p:spTree>
    <p:extLst>
      <p:ext uri="{BB962C8B-B14F-4D97-AF65-F5344CB8AC3E}">
        <p14:creationId xmlns:p14="http://schemas.microsoft.com/office/powerpoint/2010/main" val="11095262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0400" y="1921933"/>
            <a:ext cx="9690100" cy="1915647"/>
          </a:xfrm>
        </p:spPr>
        <p:txBody>
          <a:bodyPr/>
          <a:lstStyle/>
          <a:p>
            <a:r>
              <a:rPr lang="en-US" dirty="0"/>
              <a:t>PROPER DOCUMENTATION PROVIDES:</a:t>
            </a:r>
          </a:p>
        </p:txBody>
      </p:sp>
      <p:sp>
        <p:nvSpPr>
          <p:cNvPr id="5" name="Text Placeholder 4"/>
          <p:cNvSpPr>
            <a:spLocks noGrp="1"/>
          </p:cNvSpPr>
          <p:nvPr>
            <p:ph type="body" idx="1"/>
          </p:nvPr>
        </p:nvSpPr>
        <p:spPr>
          <a:xfrm>
            <a:off x="660400" y="3837580"/>
            <a:ext cx="9320213" cy="860400"/>
          </a:xfrm>
        </p:spPr>
        <p:txBody>
          <a:bodyPr/>
          <a:lstStyle/>
          <a:p>
            <a:r>
              <a:rPr lang="en-US" dirty="0"/>
              <a:t>A record that QUALITY OF CARE requirements were met.</a:t>
            </a:r>
          </a:p>
        </p:txBody>
      </p:sp>
    </p:spTree>
    <p:extLst>
      <p:ext uri="{BB962C8B-B14F-4D97-AF65-F5344CB8AC3E}">
        <p14:creationId xmlns:p14="http://schemas.microsoft.com/office/powerpoint/2010/main" val="1273976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03312" y="965200"/>
            <a:ext cx="8946541" cy="5105399"/>
          </a:xfrm>
        </p:spPr>
        <p:txBody>
          <a:bodyPr>
            <a:normAutofit/>
          </a:bodyPr>
          <a:lstStyle/>
          <a:p>
            <a:pPr marL="0" indent="0">
              <a:buNone/>
            </a:pPr>
            <a:r>
              <a:rPr lang="en-US" sz="2400" dirty="0"/>
              <a:t>The health care profession has defined Standards of Practice.  These standards have been defined by health care regulating bodies</a:t>
            </a:r>
            <a:r>
              <a:rPr lang="en-US" sz="2400" dirty="0" smtClean="0"/>
              <a:t>.</a:t>
            </a:r>
          </a:p>
          <a:p>
            <a:pPr marL="0" indent="0">
              <a:buNone/>
            </a:pPr>
            <a:endParaRPr lang="en-US" dirty="0"/>
          </a:p>
          <a:p>
            <a:pPr marL="0" indent="0">
              <a:buNone/>
            </a:pPr>
            <a:r>
              <a:rPr lang="en-US" dirty="0"/>
              <a:t>The first element of knowing whether QUALITY OF CARE has been met is knowing what the standards are and being able to identify and describe the care given to a patient.  </a:t>
            </a:r>
            <a:endParaRPr lang="en-US" dirty="0" smtClean="0"/>
          </a:p>
          <a:p>
            <a:pPr marL="0" indent="0">
              <a:buNone/>
            </a:pPr>
            <a:endParaRPr lang="en-US" dirty="0" smtClean="0"/>
          </a:p>
          <a:p>
            <a:pPr marL="0" indent="0">
              <a:buNone/>
            </a:pPr>
            <a:r>
              <a:rPr lang="en-US" dirty="0" smtClean="0"/>
              <a:t>The </a:t>
            </a:r>
            <a:r>
              <a:rPr lang="en-US" dirty="0"/>
              <a:t>medical record provides a chronological map of patient care as it progresses or as patient events and outcomes occur.  </a:t>
            </a:r>
            <a:endParaRPr lang="en-US" dirty="0" smtClean="0"/>
          </a:p>
          <a:p>
            <a:pPr marL="0" indent="0">
              <a:buNone/>
            </a:pPr>
            <a:endParaRPr lang="en-US" dirty="0" smtClean="0"/>
          </a:p>
          <a:p>
            <a:pPr marL="0" indent="0">
              <a:buNone/>
            </a:pPr>
            <a:r>
              <a:rPr lang="en-US" dirty="0" smtClean="0"/>
              <a:t>Therefore</a:t>
            </a:r>
            <a:r>
              <a:rPr lang="en-US" dirty="0"/>
              <a:t>, the entries made into the medical record provide the dimensions and details of the QUALITY OF CARE rendered.</a:t>
            </a:r>
          </a:p>
        </p:txBody>
      </p:sp>
    </p:spTree>
    <p:extLst>
      <p:ext uri="{BB962C8B-B14F-4D97-AF65-F5344CB8AC3E}">
        <p14:creationId xmlns:p14="http://schemas.microsoft.com/office/powerpoint/2010/main" val="1810483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556" y="2112433"/>
            <a:ext cx="9576544" cy="1915647"/>
          </a:xfrm>
        </p:spPr>
        <p:txBody>
          <a:bodyPr/>
          <a:lstStyle/>
          <a:p>
            <a:r>
              <a:rPr lang="en-US" dirty="0"/>
              <a:t>PROPER DOCUMENTATION PROVIDES:</a:t>
            </a:r>
          </a:p>
        </p:txBody>
      </p:sp>
      <p:sp>
        <p:nvSpPr>
          <p:cNvPr id="5" name="Text Placeholder 4"/>
          <p:cNvSpPr>
            <a:spLocks noGrp="1"/>
          </p:cNvSpPr>
          <p:nvPr>
            <p:ph type="body" idx="1"/>
          </p:nvPr>
        </p:nvSpPr>
        <p:spPr>
          <a:xfrm>
            <a:off x="875556" y="4028080"/>
            <a:ext cx="8825658" cy="860400"/>
          </a:xfrm>
        </p:spPr>
        <p:txBody>
          <a:bodyPr/>
          <a:lstStyle/>
          <a:p>
            <a:r>
              <a:rPr lang="en-US" dirty="0"/>
              <a:t>A record that a STANDARD OF CARE was met.</a:t>
            </a:r>
          </a:p>
        </p:txBody>
      </p:sp>
    </p:spTree>
    <p:extLst>
      <p:ext uri="{BB962C8B-B14F-4D97-AF65-F5344CB8AC3E}">
        <p14:creationId xmlns:p14="http://schemas.microsoft.com/office/powerpoint/2010/main" val="1425527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03312" y="1155700"/>
            <a:ext cx="8946541" cy="5092699"/>
          </a:xfrm>
        </p:spPr>
        <p:txBody>
          <a:bodyPr>
            <a:normAutofit fontScale="92500" lnSpcReduction="10000"/>
          </a:bodyPr>
          <a:lstStyle/>
          <a:p>
            <a:pPr marL="0" indent="0">
              <a:buNone/>
            </a:pPr>
            <a:r>
              <a:rPr lang="en-US" sz="2800" dirty="0"/>
              <a:t>Documentation is the primary means with which to review and evaluate patient occurrences.  As such, the patient's chart becomes central and relevant in the event that the record is pulled for legal review</a:t>
            </a:r>
            <a:r>
              <a:rPr lang="en-US" sz="2800" dirty="0" smtClean="0"/>
              <a:t>.</a:t>
            </a:r>
          </a:p>
          <a:p>
            <a:pPr marL="0" indent="0">
              <a:buNone/>
            </a:pPr>
            <a:endParaRPr lang="en-US" dirty="0"/>
          </a:p>
          <a:p>
            <a:pPr marL="0" indent="0">
              <a:buNone/>
            </a:pPr>
            <a:r>
              <a:rPr lang="en-US" sz="2800" dirty="0"/>
              <a:t>Documentation is the unifying factor between practice and patient care. Complete, objective, and standardized medical records provide the "story" of the care given or the plans for the care to be given. Many lawsuits involve aspects of malpractice or negligence.  Negligence can be errors of commission or errors of omission which fall below the EXPECTED STANDARD OF CARE.</a:t>
            </a:r>
          </a:p>
        </p:txBody>
      </p:sp>
    </p:spTree>
    <p:extLst>
      <p:ext uri="{BB962C8B-B14F-4D97-AF65-F5344CB8AC3E}">
        <p14:creationId xmlns:p14="http://schemas.microsoft.com/office/powerpoint/2010/main" val="4270586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PROPER DOCUMENTATION PROVIDES:</a:t>
            </a:r>
          </a:p>
        </p:txBody>
      </p:sp>
      <p:sp>
        <p:nvSpPr>
          <p:cNvPr id="3" name="Content Placeholder 2"/>
          <p:cNvSpPr>
            <a:spLocks noGrp="1"/>
          </p:cNvSpPr>
          <p:nvPr>
            <p:ph idx="1"/>
          </p:nvPr>
        </p:nvSpPr>
        <p:spPr>
          <a:xfrm>
            <a:off x="1103312" y="1511300"/>
            <a:ext cx="8946541" cy="4838700"/>
          </a:xfrm>
        </p:spPr>
        <p:txBody>
          <a:bodyPr>
            <a:normAutofit fontScale="85000" lnSpcReduction="20000"/>
          </a:bodyPr>
          <a:lstStyle/>
          <a:p>
            <a:pPr marL="0" indent="0">
              <a:buNone/>
            </a:pPr>
            <a:r>
              <a:rPr lang="en-US" dirty="0"/>
              <a:t>ACCURATE LANGUAGE</a:t>
            </a:r>
            <a:r>
              <a:rPr lang="en-US" dirty="0" smtClean="0"/>
              <a:t>:</a:t>
            </a:r>
          </a:p>
          <a:p>
            <a:pPr marL="0" indent="0">
              <a:buNone/>
            </a:pPr>
            <a:endParaRPr lang="en-US" dirty="0" smtClean="0"/>
          </a:p>
          <a:p>
            <a:pPr marL="0" indent="0">
              <a:buNone/>
            </a:pPr>
            <a:r>
              <a:rPr lang="en-US" dirty="0" smtClean="0"/>
              <a:t>Medical </a:t>
            </a:r>
            <a:r>
              <a:rPr lang="en-US" dirty="0"/>
              <a:t>Records should</a:t>
            </a:r>
            <a:r>
              <a:rPr lang="en-US" dirty="0" smtClean="0"/>
              <a:t>:</a:t>
            </a:r>
          </a:p>
          <a:p>
            <a:r>
              <a:rPr lang="en-US" dirty="0" smtClean="0"/>
              <a:t>provide </a:t>
            </a:r>
            <a:r>
              <a:rPr lang="en-US" dirty="0"/>
              <a:t>an appropriate description of what </a:t>
            </a:r>
            <a:r>
              <a:rPr lang="en-US" dirty="0" smtClean="0"/>
              <a:t>transpired</a:t>
            </a:r>
          </a:p>
          <a:p>
            <a:r>
              <a:rPr lang="en-US" dirty="0" smtClean="0"/>
              <a:t>describe </a:t>
            </a:r>
            <a:r>
              <a:rPr lang="en-US" dirty="0"/>
              <a:t>what the patient </a:t>
            </a:r>
            <a:r>
              <a:rPr lang="en-US" dirty="0" smtClean="0"/>
              <a:t>needed</a:t>
            </a:r>
          </a:p>
          <a:p>
            <a:r>
              <a:rPr lang="en-US" dirty="0" smtClean="0"/>
              <a:t>indicate </a:t>
            </a:r>
            <a:r>
              <a:rPr lang="en-US" dirty="0"/>
              <a:t>if there were events that occurred outside of what is typically routine or expected</a:t>
            </a:r>
            <a:r>
              <a:rPr lang="en-US" dirty="0" smtClean="0"/>
              <a:t>.</a:t>
            </a:r>
          </a:p>
          <a:p>
            <a:endParaRPr lang="en-US" dirty="0" smtClean="0"/>
          </a:p>
          <a:p>
            <a:pPr marL="0" indent="0">
              <a:buNone/>
            </a:pPr>
            <a:r>
              <a:rPr lang="en-US" dirty="0" smtClean="0"/>
              <a:t>To </a:t>
            </a:r>
            <a:r>
              <a:rPr lang="en-US" dirty="0"/>
              <a:t>do this, medical records should</a:t>
            </a:r>
            <a:r>
              <a:rPr lang="en-US" dirty="0" smtClean="0"/>
              <a:t>:</a:t>
            </a:r>
          </a:p>
          <a:p>
            <a:r>
              <a:rPr lang="en-US" dirty="0" smtClean="0"/>
              <a:t>Use </a:t>
            </a:r>
            <a:r>
              <a:rPr lang="en-US" dirty="0"/>
              <a:t>the correct application of language to </a:t>
            </a:r>
            <a:r>
              <a:rPr lang="en-US" dirty="0" smtClean="0"/>
              <a:t>events</a:t>
            </a:r>
          </a:p>
          <a:p>
            <a:r>
              <a:rPr lang="en-US" dirty="0" smtClean="0"/>
              <a:t>Use </a:t>
            </a:r>
            <a:r>
              <a:rPr lang="en-US" dirty="0"/>
              <a:t>correct </a:t>
            </a:r>
            <a:r>
              <a:rPr lang="en-US" dirty="0" smtClean="0"/>
              <a:t>spelling</a:t>
            </a:r>
          </a:p>
          <a:p>
            <a:r>
              <a:rPr lang="en-US" dirty="0" smtClean="0"/>
              <a:t>Use </a:t>
            </a:r>
            <a:r>
              <a:rPr lang="en-US" dirty="0"/>
              <a:t>proper </a:t>
            </a:r>
            <a:r>
              <a:rPr lang="en-US" dirty="0" smtClean="0"/>
              <a:t>grammar</a:t>
            </a:r>
          </a:p>
          <a:p>
            <a:r>
              <a:rPr lang="en-US" dirty="0" smtClean="0"/>
              <a:t>Use </a:t>
            </a:r>
            <a:r>
              <a:rPr lang="en-US" dirty="0"/>
              <a:t>proper </a:t>
            </a:r>
            <a:r>
              <a:rPr lang="en-US" dirty="0" smtClean="0"/>
              <a:t>punctuation</a:t>
            </a:r>
          </a:p>
          <a:p>
            <a:r>
              <a:rPr lang="en-US" dirty="0" smtClean="0"/>
              <a:t>Use </a:t>
            </a:r>
            <a:r>
              <a:rPr lang="en-US" dirty="0"/>
              <a:t>facility approved abbreviations</a:t>
            </a:r>
          </a:p>
        </p:txBody>
      </p:sp>
    </p:spTree>
    <p:extLst>
      <p:ext uri="{BB962C8B-B14F-4D97-AF65-F5344CB8AC3E}">
        <p14:creationId xmlns:p14="http://schemas.microsoft.com/office/powerpoint/2010/main" val="9607779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5256" y="1985433"/>
            <a:ext cx="9551144" cy="1915647"/>
          </a:xfrm>
        </p:spPr>
        <p:txBody>
          <a:bodyPr/>
          <a:lstStyle/>
          <a:p>
            <a:r>
              <a:rPr lang="en-US" dirty="0" smtClean="0"/>
              <a:t>PROPER DOCUMENTATION PROVIDES:</a:t>
            </a:r>
            <a:endParaRPr lang="en-US" dirty="0"/>
          </a:p>
        </p:txBody>
      </p:sp>
      <p:sp>
        <p:nvSpPr>
          <p:cNvPr id="4" name="Text Placeholder 3"/>
          <p:cNvSpPr>
            <a:spLocks noGrp="1"/>
          </p:cNvSpPr>
          <p:nvPr>
            <p:ph type="body" idx="1"/>
          </p:nvPr>
        </p:nvSpPr>
        <p:spPr>
          <a:xfrm>
            <a:off x="1015256" y="3901080"/>
            <a:ext cx="8825658" cy="860400"/>
          </a:xfrm>
        </p:spPr>
        <p:txBody>
          <a:bodyPr>
            <a:normAutofit/>
          </a:bodyPr>
          <a:lstStyle/>
          <a:p>
            <a:r>
              <a:rPr lang="en-US" dirty="0"/>
              <a:t>Support for </a:t>
            </a:r>
            <a:r>
              <a:rPr lang="en-US" dirty="0" smtClean="0"/>
              <a:t>Reimbursement.</a:t>
            </a:r>
            <a:endParaRPr lang="en-US" dirty="0"/>
          </a:p>
        </p:txBody>
      </p:sp>
    </p:spTree>
    <p:extLst>
      <p:ext uri="{BB962C8B-B14F-4D97-AF65-F5344CB8AC3E}">
        <p14:creationId xmlns:p14="http://schemas.microsoft.com/office/powerpoint/2010/main" val="10816214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16012" y="1041400"/>
            <a:ext cx="8946541" cy="5473700"/>
          </a:xfrm>
        </p:spPr>
        <p:txBody>
          <a:bodyPr>
            <a:normAutofit fontScale="92500" lnSpcReduction="10000"/>
          </a:bodyPr>
          <a:lstStyle/>
          <a:p>
            <a:pPr marL="0" indent="0">
              <a:buNone/>
            </a:pPr>
            <a:r>
              <a:rPr lang="en-US" dirty="0"/>
              <a:t>Medical documentation must precisely mirror the service provided</a:t>
            </a:r>
            <a:r>
              <a:rPr lang="en-US" dirty="0" smtClean="0"/>
              <a:t>.</a:t>
            </a:r>
          </a:p>
          <a:p>
            <a:pPr marL="0" indent="0">
              <a:buNone/>
            </a:pPr>
            <a:r>
              <a:rPr lang="en-US" dirty="0" smtClean="0"/>
              <a:t>There </a:t>
            </a:r>
            <a:r>
              <a:rPr lang="en-US" dirty="0"/>
              <a:t>are many insurance providers which have regulations requiring specific language that must appear in the patient's record if reimbursement is to occur</a:t>
            </a:r>
            <a:r>
              <a:rPr lang="en-US" dirty="0" smtClean="0"/>
              <a:t>.</a:t>
            </a:r>
          </a:p>
          <a:p>
            <a:pPr marL="0" indent="0">
              <a:buNone/>
            </a:pPr>
            <a:r>
              <a:rPr lang="en-US" dirty="0" smtClean="0"/>
              <a:t>Key </a:t>
            </a:r>
            <a:r>
              <a:rPr lang="en-US" dirty="0"/>
              <a:t>components of the medical record that affect reimbursement to the physician</a:t>
            </a:r>
            <a:r>
              <a:rPr lang="en-US" dirty="0" smtClean="0"/>
              <a:t>.</a:t>
            </a:r>
          </a:p>
          <a:p>
            <a:r>
              <a:rPr lang="en-US" dirty="0" smtClean="0"/>
              <a:t>Chief </a:t>
            </a:r>
            <a:r>
              <a:rPr lang="en-US" dirty="0"/>
              <a:t>complaint (CC</a:t>
            </a:r>
            <a:r>
              <a:rPr lang="en-US" dirty="0" smtClean="0"/>
              <a:t>)</a:t>
            </a:r>
          </a:p>
          <a:p>
            <a:r>
              <a:rPr lang="en-US" dirty="0" smtClean="0"/>
              <a:t>History </a:t>
            </a:r>
            <a:r>
              <a:rPr lang="en-US" dirty="0"/>
              <a:t>of present illness (HPI</a:t>
            </a:r>
            <a:r>
              <a:rPr lang="en-US" dirty="0" smtClean="0"/>
              <a:t>)</a:t>
            </a:r>
          </a:p>
          <a:p>
            <a:r>
              <a:rPr lang="en-US" dirty="0" smtClean="0"/>
              <a:t>Review </a:t>
            </a:r>
            <a:r>
              <a:rPr lang="en-US" dirty="0"/>
              <a:t>of systems (ROS</a:t>
            </a:r>
            <a:r>
              <a:rPr lang="en-US" dirty="0" smtClean="0"/>
              <a:t>)</a:t>
            </a:r>
          </a:p>
          <a:p>
            <a:r>
              <a:rPr lang="en-US" dirty="0" smtClean="0"/>
              <a:t>Personal </a:t>
            </a:r>
            <a:r>
              <a:rPr lang="en-US" dirty="0"/>
              <a:t>and social history (P/SH</a:t>
            </a:r>
            <a:r>
              <a:rPr lang="en-US" dirty="0" smtClean="0"/>
              <a:t>)</a:t>
            </a:r>
          </a:p>
          <a:p>
            <a:pPr marL="0" indent="0">
              <a:buNone/>
            </a:pPr>
            <a:r>
              <a:rPr lang="en-US" dirty="0" smtClean="0"/>
              <a:t>The </a:t>
            </a:r>
            <a:r>
              <a:rPr lang="en-US" dirty="0"/>
              <a:t>manner and thoroughness of the documentation of these components will affect the services that the patient can be charged</a:t>
            </a:r>
            <a:r>
              <a:rPr lang="en-US" dirty="0" smtClean="0"/>
              <a:t>.</a:t>
            </a:r>
          </a:p>
          <a:p>
            <a:pPr marL="0" indent="0">
              <a:buNone/>
            </a:pPr>
            <a:r>
              <a:rPr lang="en-US" dirty="0" smtClean="0"/>
              <a:t>Documentation </a:t>
            </a:r>
            <a:r>
              <a:rPr lang="en-US" dirty="0"/>
              <a:t>is directly connected to monetary reimbursement.  </a:t>
            </a:r>
            <a:endParaRPr lang="en-US" dirty="0" smtClean="0"/>
          </a:p>
          <a:p>
            <a:r>
              <a:rPr lang="en-US" dirty="0" smtClean="0"/>
              <a:t>Higher </a:t>
            </a:r>
            <a:r>
              <a:rPr lang="en-US" dirty="0"/>
              <a:t>reimbursement can occur with more complete documentation, BUT the charges must be accurate and in accordance with regulations.</a:t>
            </a:r>
          </a:p>
        </p:txBody>
      </p:sp>
    </p:spTree>
    <p:extLst>
      <p:ext uri="{BB962C8B-B14F-4D97-AF65-F5344CB8AC3E}">
        <p14:creationId xmlns:p14="http://schemas.microsoft.com/office/powerpoint/2010/main" val="11028640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88256" y="2302933"/>
            <a:ext cx="8825657" cy="1915647"/>
          </a:xfrm>
        </p:spPr>
        <p:txBody>
          <a:bodyPr/>
          <a:lstStyle/>
          <a:p>
            <a:pPr algn="ctr"/>
            <a:r>
              <a:rPr lang="en-US" dirty="0" smtClean="0"/>
              <a:t>Things that we will go into depth to discuss</a:t>
            </a:r>
            <a:endParaRPr lang="en-US" dirty="0"/>
          </a:p>
        </p:txBody>
      </p:sp>
    </p:spTree>
    <p:extLst>
      <p:ext uri="{BB962C8B-B14F-4D97-AF65-F5344CB8AC3E}">
        <p14:creationId xmlns:p14="http://schemas.microsoft.com/office/powerpoint/2010/main" val="1734167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511300"/>
            <a:ext cx="8946541" cy="4737099"/>
          </a:xfrm>
        </p:spPr>
        <p:txBody>
          <a:bodyPr>
            <a:normAutofit/>
          </a:bodyPr>
          <a:lstStyle/>
          <a:p>
            <a:pPr marL="0" indent="0" algn="ctr">
              <a:buNone/>
            </a:pPr>
            <a:r>
              <a:rPr lang="en-US" sz="3600" dirty="0"/>
              <a:t>This Course is specifically designed to do two </a:t>
            </a:r>
            <a:r>
              <a:rPr lang="en-US" sz="3600" dirty="0" smtClean="0"/>
              <a:t>things:</a:t>
            </a:r>
          </a:p>
          <a:p>
            <a:pPr marL="0" indent="0" algn="ctr">
              <a:buNone/>
            </a:pPr>
            <a:endParaRPr lang="en-US" sz="3200" dirty="0" smtClean="0"/>
          </a:p>
          <a:p>
            <a:pPr marL="0" indent="0" algn="ctr">
              <a:buNone/>
            </a:pPr>
            <a:r>
              <a:rPr lang="en-US" sz="2400" dirty="0" smtClean="0"/>
              <a:t>1) Teach </a:t>
            </a:r>
            <a:r>
              <a:rPr lang="en-US" sz="2400" dirty="0"/>
              <a:t>what documentation (charting) is and the components of </a:t>
            </a:r>
            <a:r>
              <a:rPr lang="en-US" sz="2400" dirty="0" smtClean="0"/>
              <a:t>documentation</a:t>
            </a:r>
          </a:p>
          <a:p>
            <a:pPr marL="0" indent="0" algn="ctr">
              <a:buNone/>
            </a:pPr>
            <a:r>
              <a:rPr lang="en-US" sz="2400" dirty="0" smtClean="0"/>
              <a:t>AND</a:t>
            </a:r>
          </a:p>
          <a:p>
            <a:pPr marL="0" indent="0" algn="ctr">
              <a:buNone/>
            </a:pPr>
            <a:r>
              <a:rPr lang="en-US" sz="2400" dirty="0" smtClean="0"/>
              <a:t>2) Provide </a:t>
            </a:r>
            <a:r>
              <a:rPr lang="en-US" sz="2400" dirty="0"/>
              <a:t>practice auditing medical documentation with the lens of a Coding and Reimbursement Specialist</a:t>
            </a:r>
          </a:p>
        </p:txBody>
      </p:sp>
    </p:spTree>
    <p:extLst>
      <p:ext uri="{BB962C8B-B14F-4D97-AF65-F5344CB8AC3E}">
        <p14:creationId xmlns:p14="http://schemas.microsoft.com/office/powerpoint/2010/main" val="2941723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DOCUMENTATION?</a:t>
            </a:r>
          </a:p>
        </p:txBody>
      </p:sp>
      <p:sp>
        <p:nvSpPr>
          <p:cNvPr id="3" name="Content Placeholder 2"/>
          <p:cNvSpPr>
            <a:spLocks noGrp="1"/>
          </p:cNvSpPr>
          <p:nvPr>
            <p:ph idx="1"/>
          </p:nvPr>
        </p:nvSpPr>
        <p:spPr>
          <a:xfrm>
            <a:off x="1103313" y="1697319"/>
            <a:ext cx="8751888" cy="3547782"/>
          </a:xfrm>
        </p:spPr>
        <p:txBody>
          <a:bodyPr>
            <a:normAutofit fontScale="85000" lnSpcReduction="20000"/>
          </a:bodyPr>
          <a:lstStyle/>
          <a:p>
            <a:pPr marL="0" indent="0">
              <a:buNone/>
            </a:pPr>
            <a:r>
              <a:rPr lang="en-US" dirty="0"/>
              <a:t>"Medical record documentation is required to record pertinent facts, findings, and observations about an individual's health history including past and present illnesses, examinations, tests, treatments, and outcomes. The medical record chronologically documents the care of the patient and is an important element contributing to high quality care. The medical record facilitates: </a:t>
            </a:r>
            <a:endParaRPr lang="en-US" dirty="0" smtClean="0"/>
          </a:p>
          <a:p>
            <a:r>
              <a:rPr lang="en-US" dirty="0" smtClean="0"/>
              <a:t>the </a:t>
            </a:r>
            <a:r>
              <a:rPr lang="en-US" dirty="0"/>
              <a:t>ability of the physician and other health care professionals to evaluate and plan the patient's immediate treatment, and to monitor his/her health care over time. </a:t>
            </a:r>
            <a:endParaRPr lang="en-US" dirty="0" smtClean="0"/>
          </a:p>
          <a:p>
            <a:r>
              <a:rPr lang="en-US" dirty="0" smtClean="0"/>
              <a:t>communication </a:t>
            </a:r>
            <a:r>
              <a:rPr lang="en-US" dirty="0"/>
              <a:t>and continuity of care among physicians and other health care professionals involved in the patient's care; </a:t>
            </a:r>
            <a:endParaRPr lang="en-US" dirty="0" smtClean="0"/>
          </a:p>
          <a:p>
            <a:r>
              <a:rPr lang="en-US" dirty="0" smtClean="0"/>
              <a:t>accurate </a:t>
            </a:r>
            <a:r>
              <a:rPr lang="en-US" dirty="0"/>
              <a:t>and timely claims review and payment; </a:t>
            </a:r>
            <a:endParaRPr lang="en-US" dirty="0" smtClean="0"/>
          </a:p>
          <a:p>
            <a:r>
              <a:rPr lang="en-US" dirty="0" smtClean="0"/>
              <a:t>appropriate </a:t>
            </a:r>
            <a:r>
              <a:rPr lang="en-US" dirty="0"/>
              <a:t>utilization review and quality of care evaluations; and </a:t>
            </a:r>
            <a:endParaRPr lang="en-US" dirty="0" smtClean="0"/>
          </a:p>
          <a:p>
            <a:r>
              <a:rPr lang="en-US" dirty="0" smtClean="0"/>
              <a:t>collection </a:t>
            </a:r>
            <a:r>
              <a:rPr lang="en-US" dirty="0"/>
              <a:t>of data that may be useful for research and education."</a:t>
            </a:r>
          </a:p>
        </p:txBody>
      </p:sp>
      <p:sp>
        <p:nvSpPr>
          <p:cNvPr id="4" name="Rectangle 3"/>
          <p:cNvSpPr/>
          <p:nvPr/>
        </p:nvSpPr>
        <p:spPr>
          <a:xfrm>
            <a:off x="408172" y="5762273"/>
            <a:ext cx="9880600" cy="523220"/>
          </a:xfrm>
          <a:prstGeom prst="rect">
            <a:avLst/>
          </a:prstGeom>
        </p:spPr>
        <p:txBody>
          <a:bodyPr wrap="square">
            <a:spAutoFit/>
          </a:bodyPr>
          <a:lstStyle/>
          <a:p>
            <a:pPr algn="ctr"/>
            <a:r>
              <a:rPr lang="en-US" sz="1400" dirty="0"/>
              <a:t>University of North Texas Health Science Center, Office of Regulatory Compliance. (2004). Clinical Documentation &amp; Compliance Manual, 6.</a:t>
            </a:r>
          </a:p>
        </p:txBody>
      </p:sp>
    </p:spTree>
    <p:extLst>
      <p:ext uri="{BB962C8B-B14F-4D97-AF65-F5344CB8AC3E}">
        <p14:creationId xmlns:p14="http://schemas.microsoft.com/office/powerpoint/2010/main" val="3507379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TYPES OF </a:t>
            </a:r>
            <a:r>
              <a:rPr lang="en-US" sz="3600" dirty="0" smtClean="0"/>
              <a:t>MEDICAL DOCUMENTATION</a:t>
            </a:r>
            <a:r>
              <a:rPr lang="en-US" sz="3600" dirty="0"/>
              <a:t>:</a:t>
            </a:r>
          </a:p>
        </p:txBody>
      </p:sp>
      <p:sp>
        <p:nvSpPr>
          <p:cNvPr id="3" name="Content Placeholder 2"/>
          <p:cNvSpPr>
            <a:spLocks noGrp="1"/>
          </p:cNvSpPr>
          <p:nvPr>
            <p:ph idx="1"/>
          </p:nvPr>
        </p:nvSpPr>
        <p:spPr>
          <a:xfrm>
            <a:off x="862993" y="1152982"/>
            <a:ext cx="9614507" cy="5222417"/>
          </a:xfrm>
        </p:spPr>
        <p:txBody>
          <a:bodyPr>
            <a:normAutofit fontScale="92500"/>
          </a:bodyPr>
          <a:lstStyle/>
          <a:p>
            <a:pPr marL="0" indent="0" algn="ctr">
              <a:buNone/>
            </a:pPr>
            <a:r>
              <a:rPr lang="en-US" dirty="0"/>
              <a:t>Documentation refers to </a:t>
            </a:r>
            <a:r>
              <a:rPr lang="en-US" dirty="0" smtClean="0"/>
              <a:t>“material </a:t>
            </a:r>
            <a:r>
              <a:rPr lang="en-US" dirty="0"/>
              <a:t>that provides official information or evidence or that serves as a record</a:t>
            </a:r>
            <a:r>
              <a:rPr lang="en-US" dirty="0" smtClean="0"/>
              <a:t>.”</a:t>
            </a:r>
          </a:p>
          <a:p>
            <a:pPr marL="0" indent="0" algn="ctr">
              <a:buNone/>
            </a:pPr>
            <a:r>
              <a:rPr lang="en-US" sz="1200" dirty="0"/>
              <a:t>documentation. 2014. In Merriam-Webster.com. Retrieved October 6, 2014, from </a:t>
            </a:r>
            <a:r>
              <a:rPr lang="en-US" sz="1200" dirty="0">
                <a:hlinkClick r:id="rId2"/>
              </a:rPr>
              <a:t>http://</a:t>
            </a:r>
            <a:r>
              <a:rPr lang="en-US" sz="1200" dirty="0" smtClean="0">
                <a:hlinkClick r:id="rId2"/>
              </a:rPr>
              <a:t>www.merriam-webster.com/dictionary/documentation</a:t>
            </a:r>
            <a:endParaRPr lang="en-US" sz="1200" dirty="0" smtClean="0"/>
          </a:p>
          <a:p>
            <a:pPr marL="0" indent="0" algn="ctr">
              <a:buNone/>
            </a:pPr>
            <a:endParaRPr lang="en-US" sz="1200" dirty="0"/>
          </a:p>
          <a:p>
            <a:pPr marL="0" indent="0" algn="ctr">
              <a:buNone/>
            </a:pPr>
            <a:r>
              <a:rPr lang="en-US" sz="2600" dirty="0"/>
              <a:t>The patient's medical record is a legal document and is the basis for the Coding and Reimbursement Specialist and the billing that will occur.  It is a record of the course of an illness, the treatment prescribed, and the patient's response to the treatment.  The medical record must be an accurate narrative of the care given and the charges that have </a:t>
            </a:r>
            <a:r>
              <a:rPr lang="en-US" sz="2600" dirty="0" smtClean="0"/>
              <a:t>occurred </a:t>
            </a:r>
            <a:r>
              <a:rPr lang="en-US" sz="2600" dirty="0"/>
              <a:t>as a result of that care.  There must be a record of what was done and who performed the service. </a:t>
            </a:r>
            <a:endParaRPr lang="en-US" sz="2600" dirty="0" smtClean="0"/>
          </a:p>
          <a:p>
            <a:pPr marL="0" indent="0" algn="ctr">
              <a:buNone/>
            </a:pPr>
            <a:endParaRPr lang="en-US" sz="1400" dirty="0" smtClean="0"/>
          </a:p>
          <a:p>
            <a:pPr marL="0" indent="0" algn="ctr">
              <a:buNone/>
            </a:pPr>
            <a:r>
              <a:rPr lang="en-US" sz="1800" b="1" dirty="0"/>
              <a:t>Remember: "If it isn't written down, it did not happen</a:t>
            </a:r>
            <a:r>
              <a:rPr lang="en-US" sz="1800" b="1" dirty="0" smtClean="0"/>
              <a:t>!“</a:t>
            </a:r>
          </a:p>
          <a:p>
            <a:pPr marL="0" indent="0" algn="ctr">
              <a:buNone/>
            </a:pPr>
            <a:endParaRPr lang="en-US" sz="1800" b="1" dirty="0" smtClean="0"/>
          </a:p>
          <a:p>
            <a:pPr marL="0" indent="0" algn="ctr">
              <a:buNone/>
            </a:pPr>
            <a:endParaRPr lang="en-US" sz="1800" b="1" dirty="0" smtClean="0"/>
          </a:p>
          <a:p>
            <a:pPr marL="0" indent="0" algn="ctr">
              <a:buNone/>
            </a:pPr>
            <a:endParaRPr lang="en-US" dirty="0"/>
          </a:p>
        </p:txBody>
      </p:sp>
    </p:spTree>
    <p:extLst>
      <p:ext uri="{BB962C8B-B14F-4D97-AF65-F5344CB8AC3E}">
        <p14:creationId xmlns:p14="http://schemas.microsoft.com/office/powerpoint/2010/main" val="924545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a:t>Types of Documentation:</a:t>
            </a:r>
            <a:br>
              <a:rPr lang="en-US" sz="4400" b="1" dirty="0"/>
            </a:br>
            <a:endParaRPr lang="en-US" dirty="0"/>
          </a:p>
        </p:txBody>
      </p:sp>
      <p:sp>
        <p:nvSpPr>
          <p:cNvPr id="3" name="Content Placeholder 2"/>
          <p:cNvSpPr>
            <a:spLocks noGrp="1"/>
          </p:cNvSpPr>
          <p:nvPr>
            <p:ph idx="1"/>
          </p:nvPr>
        </p:nvSpPr>
        <p:spPr/>
        <p:txBody>
          <a:bodyPr>
            <a:normAutofit lnSpcReduction="10000"/>
          </a:bodyPr>
          <a:lstStyle/>
          <a:p>
            <a:pPr marL="0" indent="0" algn="ctr">
              <a:buNone/>
            </a:pPr>
            <a:r>
              <a:rPr lang="en-US" b="1" dirty="0" smtClean="0"/>
              <a:t>Physician's </a:t>
            </a:r>
            <a:r>
              <a:rPr lang="en-US" b="1" dirty="0"/>
              <a:t>progress notes</a:t>
            </a:r>
          </a:p>
          <a:p>
            <a:pPr marL="0" indent="0" algn="ctr">
              <a:buNone/>
            </a:pPr>
            <a:r>
              <a:rPr lang="en-US" b="1" dirty="0"/>
              <a:t>Physician orders</a:t>
            </a:r>
          </a:p>
          <a:p>
            <a:pPr marL="0" indent="0" algn="ctr">
              <a:buNone/>
            </a:pPr>
            <a:r>
              <a:rPr lang="en-US" b="1" dirty="0"/>
              <a:t>Transcription records</a:t>
            </a:r>
          </a:p>
          <a:p>
            <a:pPr marL="0" indent="0" algn="ctr">
              <a:buNone/>
            </a:pPr>
            <a:r>
              <a:rPr lang="en-US" b="1" dirty="0"/>
              <a:t>History and physical examination records</a:t>
            </a:r>
          </a:p>
          <a:p>
            <a:pPr marL="0" indent="0" algn="ctr">
              <a:buNone/>
            </a:pPr>
            <a:r>
              <a:rPr lang="en-US" b="1" dirty="0"/>
              <a:t>X-ray and laboratory reports</a:t>
            </a:r>
          </a:p>
          <a:p>
            <a:pPr marL="0" indent="0" algn="ctr">
              <a:buNone/>
            </a:pPr>
            <a:r>
              <a:rPr lang="en-US" b="1" dirty="0"/>
              <a:t>Charting notes made by medical personnel</a:t>
            </a:r>
          </a:p>
          <a:p>
            <a:pPr marL="0" indent="0" algn="ctr">
              <a:buNone/>
            </a:pPr>
            <a:r>
              <a:rPr lang="en-US" b="1" dirty="0" smtClean="0"/>
              <a:t>(Includes </a:t>
            </a:r>
            <a:r>
              <a:rPr lang="en-US" b="1" dirty="0"/>
              <a:t>telephone </a:t>
            </a:r>
            <a:r>
              <a:rPr lang="en-US" b="1" dirty="0" smtClean="0"/>
              <a:t>conversations)</a:t>
            </a:r>
            <a:endParaRPr lang="en-US" b="1" dirty="0"/>
          </a:p>
          <a:p>
            <a:pPr marL="0" indent="0" algn="ctr">
              <a:buNone/>
            </a:pPr>
            <a:r>
              <a:rPr lang="en-US" b="1" dirty="0"/>
              <a:t>Insurance billings</a:t>
            </a:r>
          </a:p>
          <a:p>
            <a:pPr marL="0" indent="0" algn="ctr">
              <a:buNone/>
            </a:pPr>
            <a:r>
              <a:rPr lang="en-US" b="1" dirty="0" smtClean="0"/>
              <a:t>(Includes </a:t>
            </a:r>
            <a:r>
              <a:rPr lang="en-US" b="1" dirty="0"/>
              <a:t>telephone </a:t>
            </a:r>
            <a:r>
              <a:rPr lang="en-US" b="1" dirty="0" smtClean="0"/>
              <a:t>conversations)</a:t>
            </a:r>
            <a:endParaRPr lang="en-US" b="1" dirty="0"/>
          </a:p>
          <a:p>
            <a:pPr marL="0" indent="0" algn="ctr">
              <a:buNone/>
            </a:pPr>
            <a:r>
              <a:rPr lang="en-US" b="1" dirty="0"/>
              <a:t>Encounter forms</a:t>
            </a:r>
          </a:p>
          <a:p>
            <a:endParaRPr lang="en-US" b="1" dirty="0"/>
          </a:p>
        </p:txBody>
      </p:sp>
    </p:spTree>
    <p:extLst>
      <p:ext uri="{BB962C8B-B14F-4D97-AF65-F5344CB8AC3E}">
        <p14:creationId xmlns:p14="http://schemas.microsoft.com/office/powerpoint/2010/main" val="4140583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GENERAL PRINCIPLES OF DOCUMENTATION</a:t>
            </a:r>
          </a:p>
        </p:txBody>
      </p:sp>
      <p:sp>
        <p:nvSpPr>
          <p:cNvPr id="3" name="Content Placeholder 2"/>
          <p:cNvSpPr>
            <a:spLocks noGrp="1"/>
          </p:cNvSpPr>
          <p:nvPr>
            <p:ph idx="1"/>
          </p:nvPr>
        </p:nvSpPr>
        <p:spPr>
          <a:xfrm>
            <a:off x="1103312" y="1152983"/>
            <a:ext cx="9374188" cy="5295900"/>
          </a:xfrm>
        </p:spPr>
        <p:txBody>
          <a:bodyPr>
            <a:normAutofit fontScale="70000" lnSpcReduction="20000"/>
          </a:bodyPr>
          <a:lstStyle/>
          <a:p>
            <a:pPr marL="0" indent="0">
              <a:buNone/>
            </a:pPr>
            <a:r>
              <a:rPr lang="en-US" dirty="0"/>
              <a:t>The principles of documentation listed below are applicable to all types of medical and surgical services in all settings. </a:t>
            </a:r>
            <a:endParaRPr lang="en-US" dirty="0" smtClean="0"/>
          </a:p>
          <a:p>
            <a:pPr marL="457200" indent="-457200">
              <a:buAutoNum type="arabicParenR"/>
            </a:pPr>
            <a:r>
              <a:rPr lang="en-US" dirty="0" smtClean="0"/>
              <a:t>The </a:t>
            </a:r>
            <a:r>
              <a:rPr lang="en-US" dirty="0"/>
              <a:t>medical record should be complete and legible. </a:t>
            </a:r>
            <a:endParaRPr lang="en-US" dirty="0" smtClean="0"/>
          </a:p>
          <a:p>
            <a:pPr marL="457200" indent="-457200">
              <a:buAutoNum type="arabicParenR"/>
            </a:pPr>
            <a:r>
              <a:rPr lang="en-US" dirty="0" smtClean="0"/>
              <a:t>The </a:t>
            </a:r>
            <a:r>
              <a:rPr lang="en-US" dirty="0"/>
              <a:t>documentation of each patient encounter should include: </a:t>
            </a:r>
            <a:endParaRPr lang="en-US" dirty="0" smtClean="0"/>
          </a:p>
          <a:p>
            <a:pPr marL="857250" lvl="1" indent="-457200"/>
            <a:r>
              <a:rPr lang="en-US" dirty="0" smtClean="0"/>
              <a:t>reason </a:t>
            </a:r>
            <a:r>
              <a:rPr lang="en-US" dirty="0"/>
              <a:t>for the encounter </a:t>
            </a:r>
            <a:endParaRPr lang="en-US" dirty="0" smtClean="0"/>
          </a:p>
          <a:p>
            <a:pPr marL="857250" lvl="1" indent="-457200"/>
            <a:r>
              <a:rPr lang="en-US" dirty="0" smtClean="0"/>
              <a:t>relevant history</a:t>
            </a:r>
          </a:p>
          <a:p>
            <a:pPr marL="857250" lvl="1" indent="-457200"/>
            <a:r>
              <a:rPr lang="en-US" dirty="0" smtClean="0"/>
              <a:t>physical </a:t>
            </a:r>
            <a:r>
              <a:rPr lang="en-US" dirty="0"/>
              <a:t>examination findings </a:t>
            </a:r>
            <a:endParaRPr lang="en-US" dirty="0" smtClean="0"/>
          </a:p>
          <a:p>
            <a:pPr marL="857250" lvl="1" indent="-457200"/>
            <a:r>
              <a:rPr lang="en-US" dirty="0" smtClean="0"/>
              <a:t>Assessment</a:t>
            </a:r>
          </a:p>
          <a:p>
            <a:pPr marL="857250" lvl="1" indent="-457200"/>
            <a:r>
              <a:rPr lang="en-US" dirty="0" smtClean="0"/>
              <a:t>clinical </a:t>
            </a:r>
            <a:r>
              <a:rPr lang="en-US" dirty="0"/>
              <a:t>impression or </a:t>
            </a:r>
            <a:r>
              <a:rPr lang="en-US" dirty="0" smtClean="0"/>
              <a:t>diagnosis</a:t>
            </a:r>
          </a:p>
          <a:p>
            <a:pPr marL="857250" lvl="1" indent="-457200"/>
            <a:r>
              <a:rPr lang="en-US" dirty="0" smtClean="0"/>
              <a:t>plan </a:t>
            </a:r>
            <a:r>
              <a:rPr lang="en-US" dirty="0"/>
              <a:t>for </a:t>
            </a:r>
            <a:r>
              <a:rPr lang="en-US" dirty="0" smtClean="0"/>
              <a:t>care</a:t>
            </a:r>
          </a:p>
          <a:p>
            <a:pPr marL="857250" lvl="1" indent="-457200"/>
            <a:r>
              <a:rPr lang="en-US" dirty="0" smtClean="0"/>
              <a:t>date </a:t>
            </a:r>
            <a:r>
              <a:rPr lang="en-US" dirty="0"/>
              <a:t>and legible identity of the observer. </a:t>
            </a:r>
            <a:endParaRPr lang="en-US" dirty="0" smtClean="0"/>
          </a:p>
          <a:p>
            <a:pPr marL="857250" lvl="1" indent="-457200"/>
            <a:r>
              <a:rPr lang="en-US" dirty="0" smtClean="0"/>
              <a:t>prior </a:t>
            </a:r>
            <a:r>
              <a:rPr lang="en-US" dirty="0"/>
              <a:t>diagnostic test </a:t>
            </a:r>
            <a:r>
              <a:rPr lang="en-US" dirty="0" smtClean="0"/>
              <a:t>results</a:t>
            </a:r>
          </a:p>
          <a:p>
            <a:pPr marL="457200" indent="-457200">
              <a:buAutoNum type="arabicParenR"/>
            </a:pPr>
            <a:r>
              <a:rPr lang="en-US" dirty="0" smtClean="0"/>
              <a:t>The </a:t>
            </a:r>
            <a:r>
              <a:rPr lang="en-US" dirty="0"/>
              <a:t>rationale for ordering diagnostic and other ancillary </a:t>
            </a:r>
            <a:r>
              <a:rPr lang="en-US" dirty="0" smtClean="0"/>
              <a:t>services</a:t>
            </a:r>
          </a:p>
          <a:p>
            <a:pPr marL="457200" indent="-457200">
              <a:buAutoNum type="arabicParenR"/>
            </a:pPr>
            <a:r>
              <a:rPr lang="en-US" dirty="0" smtClean="0"/>
              <a:t>Past </a:t>
            </a:r>
            <a:r>
              <a:rPr lang="en-US" dirty="0"/>
              <a:t>and present diagnoses should be accessible to the treating and/or consulting physician. </a:t>
            </a:r>
            <a:endParaRPr lang="en-US" dirty="0" smtClean="0"/>
          </a:p>
          <a:p>
            <a:pPr marL="457200" indent="-457200">
              <a:buAutoNum type="arabicParenR"/>
            </a:pPr>
            <a:r>
              <a:rPr lang="en-US" dirty="0" smtClean="0"/>
              <a:t>Appropriate </a:t>
            </a:r>
            <a:r>
              <a:rPr lang="en-US" dirty="0"/>
              <a:t>health risk factors should be identified. </a:t>
            </a:r>
            <a:endParaRPr lang="en-US" dirty="0" smtClean="0"/>
          </a:p>
          <a:p>
            <a:pPr marL="457200" indent="-457200">
              <a:buAutoNum type="arabicParenR"/>
            </a:pPr>
            <a:r>
              <a:rPr lang="en-US" dirty="0" smtClean="0"/>
              <a:t>The patient's progress, response to and changes in treatment, and revision of diagnosis should be documented. </a:t>
            </a:r>
          </a:p>
          <a:p>
            <a:pPr marL="457200" indent="-457200">
              <a:buAutoNum type="arabicParenR"/>
            </a:pPr>
            <a:r>
              <a:rPr lang="en-US" dirty="0" smtClean="0"/>
              <a:t>The </a:t>
            </a:r>
            <a:r>
              <a:rPr lang="en-US" dirty="0"/>
              <a:t>CPT and ICD codes on the health insurance claim form or billing statement that support the documentation in the medical record.</a:t>
            </a:r>
            <a:endParaRPr lang="en-US" dirty="0" smtClean="0"/>
          </a:p>
        </p:txBody>
      </p:sp>
      <p:sp>
        <p:nvSpPr>
          <p:cNvPr id="4" name="Rectangle 3"/>
          <p:cNvSpPr/>
          <p:nvPr/>
        </p:nvSpPr>
        <p:spPr>
          <a:xfrm>
            <a:off x="1103312" y="6448883"/>
            <a:ext cx="9983788" cy="261610"/>
          </a:xfrm>
          <a:prstGeom prst="rect">
            <a:avLst/>
          </a:prstGeom>
        </p:spPr>
        <p:txBody>
          <a:bodyPr wrap="square">
            <a:spAutoFit/>
          </a:bodyPr>
          <a:lstStyle/>
          <a:p>
            <a:r>
              <a:rPr lang="en-US" sz="1100" dirty="0" smtClean="0"/>
              <a:t>University of North Texas Health Science Center, Office of Regulatory Compliance. (2004). Clinical Documentation &amp; Compliance Manual, 6-7.</a:t>
            </a:r>
            <a:endParaRPr lang="en-US" sz="1100" dirty="0"/>
          </a:p>
        </p:txBody>
      </p:sp>
    </p:spTree>
    <p:extLst>
      <p:ext uri="{BB962C8B-B14F-4D97-AF65-F5344CB8AC3E}">
        <p14:creationId xmlns:p14="http://schemas.microsoft.com/office/powerpoint/2010/main" val="3455208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so Important?</a:t>
            </a:r>
            <a:endParaRPr lang="en-US" dirty="0"/>
          </a:p>
        </p:txBody>
      </p:sp>
      <p:sp>
        <p:nvSpPr>
          <p:cNvPr id="5" name="Content Placeholder 4"/>
          <p:cNvSpPr>
            <a:spLocks noGrp="1"/>
          </p:cNvSpPr>
          <p:nvPr>
            <p:ph sz="half" idx="2"/>
          </p:nvPr>
        </p:nvSpPr>
        <p:spPr/>
        <p:txBody>
          <a:bodyPr>
            <a:normAutofit/>
          </a:bodyPr>
          <a:lstStyle/>
          <a:p>
            <a:pPr marL="0" indent="0" algn="ctr">
              <a:buNone/>
            </a:pPr>
            <a:r>
              <a:rPr lang="en-US" sz="2800" dirty="0"/>
              <a:t>An appropriately documented medical record can reduce many of the "hassles" associated with insurance claims processing </a:t>
            </a:r>
          </a:p>
        </p:txBody>
      </p:sp>
      <p:sp>
        <p:nvSpPr>
          <p:cNvPr id="7" name="Content Placeholder 6"/>
          <p:cNvSpPr>
            <a:spLocks noGrp="1"/>
          </p:cNvSpPr>
          <p:nvPr>
            <p:ph sz="quarter" idx="4"/>
          </p:nvPr>
        </p:nvSpPr>
        <p:spPr/>
        <p:txBody>
          <a:bodyPr>
            <a:normAutofit/>
          </a:bodyPr>
          <a:lstStyle/>
          <a:p>
            <a:pPr marL="0" indent="0" algn="ctr">
              <a:buNone/>
            </a:pPr>
            <a:endParaRPr lang="en-US" sz="2800" dirty="0" smtClean="0"/>
          </a:p>
          <a:p>
            <a:pPr marL="0" indent="0" algn="ctr">
              <a:buNone/>
            </a:pPr>
            <a:r>
              <a:rPr lang="en-US" sz="2800" dirty="0" smtClean="0"/>
              <a:t>The </a:t>
            </a:r>
            <a:r>
              <a:rPr lang="en-US" sz="2800" dirty="0"/>
              <a:t>medical record serves as a legal document to verify that care was provided</a:t>
            </a:r>
          </a:p>
        </p:txBody>
      </p:sp>
      <p:cxnSp>
        <p:nvCxnSpPr>
          <p:cNvPr id="9" name="Straight Connector 8"/>
          <p:cNvCxnSpPr/>
          <p:nvPr/>
        </p:nvCxnSpPr>
        <p:spPr>
          <a:xfrm>
            <a:off x="5499651" y="2209800"/>
            <a:ext cx="0" cy="37465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34025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ULTIMATELY...</a:t>
            </a:r>
          </a:p>
        </p:txBody>
      </p:sp>
      <p:sp>
        <p:nvSpPr>
          <p:cNvPr id="7" name="Content Placeholder 6"/>
          <p:cNvSpPr>
            <a:spLocks noGrp="1"/>
          </p:cNvSpPr>
          <p:nvPr>
            <p:ph idx="1"/>
          </p:nvPr>
        </p:nvSpPr>
        <p:spPr/>
        <p:txBody>
          <a:bodyPr>
            <a:normAutofit/>
          </a:bodyPr>
          <a:lstStyle/>
          <a:p>
            <a:pPr marL="0" indent="0">
              <a:buNone/>
            </a:pPr>
            <a:r>
              <a:rPr lang="en-US" sz="3200" dirty="0"/>
              <a:t>The job of the Coding and </a:t>
            </a:r>
            <a:r>
              <a:rPr lang="en-US" sz="3200" dirty="0" err="1"/>
              <a:t>Reimbursment</a:t>
            </a:r>
            <a:r>
              <a:rPr lang="en-US" sz="3200" dirty="0"/>
              <a:t> Specialist is to facilitate receiving payment for services that have been provided.  Payment is based solely on what is in the medical record.  If it isn't in the chart, it can't be billed.</a:t>
            </a:r>
          </a:p>
        </p:txBody>
      </p:sp>
    </p:spTree>
    <p:extLst>
      <p:ext uri="{BB962C8B-B14F-4D97-AF65-F5344CB8AC3E}">
        <p14:creationId xmlns:p14="http://schemas.microsoft.com/office/powerpoint/2010/main" val="16624007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71</TotalTime>
  <Words>1236</Words>
  <Application>Microsoft Office PowerPoint</Application>
  <PresentationFormat>Widescreen</PresentationFormat>
  <Paragraphs>123</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Century Gothic</vt:lpstr>
      <vt:lpstr>Wingdings 3</vt:lpstr>
      <vt:lpstr>Ion</vt:lpstr>
      <vt:lpstr>An Introduction to Medical Documentation and Screening</vt:lpstr>
      <vt:lpstr>Things that we will go into depth to discuss</vt:lpstr>
      <vt:lpstr>PowerPoint Presentation</vt:lpstr>
      <vt:lpstr>WHAT IS DOCUMENTATION?</vt:lpstr>
      <vt:lpstr>TYPES OF MEDICAL DOCUMENTATION:</vt:lpstr>
      <vt:lpstr>Types of Documentation: </vt:lpstr>
      <vt:lpstr>GENERAL PRINCIPLES OF DOCUMENTATION</vt:lpstr>
      <vt:lpstr>Why is it so Important?</vt:lpstr>
      <vt:lpstr>ULTIMATELY...</vt:lpstr>
      <vt:lpstr>Definition: Payer</vt:lpstr>
      <vt:lpstr>WHY DOES IT MATTER?</vt:lpstr>
      <vt:lpstr>DOCUMENTATION REQUIREMENTS:</vt:lpstr>
      <vt:lpstr>PROPER DOCUMENTATION PROVIDES:</vt:lpstr>
      <vt:lpstr>PowerPoint Presentation</vt:lpstr>
      <vt:lpstr>PROPER DOCUMENTATION PROVIDES:</vt:lpstr>
      <vt:lpstr>PowerPoint Presentation</vt:lpstr>
      <vt:lpstr>PROPER DOCUMENTATION PROVIDES:</vt:lpstr>
      <vt:lpstr>PROPER DOCUMENTATION PROVIDES:</vt:lpstr>
      <vt:lpstr>PowerPoint Presentation</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Medical Documentation and Screening</dc:title>
  <dc:creator>Bethany Wright</dc:creator>
  <cp:lastModifiedBy>Bethany Wright</cp:lastModifiedBy>
  <cp:revision>8</cp:revision>
  <dcterms:created xsi:type="dcterms:W3CDTF">2014-10-17T15:30:11Z</dcterms:created>
  <dcterms:modified xsi:type="dcterms:W3CDTF">2014-10-17T16:42:40Z</dcterms:modified>
</cp:coreProperties>
</file>