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1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5143500" type="screen16x9"/>
  <p:notesSz cx="6858000" cy="9144000"/>
  <p:embeddedFontLst>
    <p:embeddedFont>
      <p:font typeface="Economica" panose="020B0604020202020204" charset="0"/>
      <p:regular r:id="rId20"/>
      <p:bold r:id="rId21"/>
      <p:italic r:id="rId22"/>
      <p:boldItalic r:id="rId23"/>
    </p:embeddedFont>
    <p:embeddedFont>
      <p:font typeface="Proxima Nova" panose="020B0604020202020204" charset="0"/>
      <p:regular r:id="rId24"/>
      <p:bold r:id="rId25"/>
      <p:italic r:id="rId26"/>
      <p:boldItalic r:id="rId27"/>
    </p:embeddedFont>
    <p:embeddedFont>
      <p:font typeface="Open Sans"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7.fntdata"/><Relationship Id="rId3" Type="http://schemas.openxmlformats.org/officeDocument/2006/relationships/slide" Target="slides/slide1.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8.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9" name="Shape 1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1" name="Shape 11"/>
          <p:cNvSpPr txBox="1">
            <a:spLocks noGrp="1"/>
          </p:cNvSpPr>
          <p:nvPr>
            <p:ph type="ctrTitle"/>
          </p:nvPr>
        </p:nvSpPr>
        <p:spPr>
          <a:xfrm>
            <a:off x="510450" y="1257300"/>
            <a:ext cx="8123100" cy="1588500"/>
          </a:xfrm>
          <a:prstGeom prst="rect">
            <a:avLst/>
          </a:prstGeom>
        </p:spPr>
        <p:txBody>
          <a:bodyPr lIns="91425" tIns="91425" rIns="91425" bIns="91425" anchor="b"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12" name="Shape 12"/>
          <p:cNvSpPr txBox="1">
            <a:spLocks noGrp="1"/>
          </p:cNvSpPr>
          <p:nvPr>
            <p:ph type="subTitle" idx="1"/>
          </p:nvPr>
        </p:nvSpPr>
        <p:spPr>
          <a:xfrm>
            <a:off x="510450" y="3182312"/>
            <a:ext cx="8123100" cy="6300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400">
                <a:solidFill>
                  <a:schemeClr val="lt1"/>
                </a:solidFill>
              </a:defRPr>
            </a:lvl1pPr>
            <a:lvl2pPr lvl="1">
              <a:lnSpc>
                <a:spcPct val="100000"/>
              </a:lnSpc>
              <a:spcBef>
                <a:spcPts val="0"/>
              </a:spcBef>
              <a:spcAft>
                <a:spcPts val="0"/>
              </a:spcAft>
              <a:buClr>
                <a:schemeClr val="lt1"/>
              </a:buClr>
              <a:buSzPct val="100000"/>
              <a:buNone/>
              <a:defRPr sz="2400">
                <a:solidFill>
                  <a:schemeClr val="lt1"/>
                </a:solidFill>
              </a:defRPr>
            </a:lvl2pPr>
            <a:lvl3pPr lvl="2">
              <a:lnSpc>
                <a:spcPct val="100000"/>
              </a:lnSpc>
              <a:spcBef>
                <a:spcPts val="0"/>
              </a:spcBef>
              <a:spcAft>
                <a:spcPts val="0"/>
              </a:spcAft>
              <a:buClr>
                <a:schemeClr val="lt1"/>
              </a:buClr>
              <a:buSzPct val="100000"/>
              <a:buNone/>
              <a:defRPr sz="2400">
                <a:solidFill>
                  <a:schemeClr val="lt1"/>
                </a:solidFill>
              </a:defRPr>
            </a:lvl3pPr>
            <a:lvl4pPr lvl="3">
              <a:lnSpc>
                <a:spcPct val="100000"/>
              </a:lnSpc>
              <a:spcBef>
                <a:spcPts val="0"/>
              </a:spcBef>
              <a:spcAft>
                <a:spcPts val="0"/>
              </a:spcAft>
              <a:buClr>
                <a:schemeClr val="lt1"/>
              </a:buClr>
              <a:buSzPct val="100000"/>
              <a:buNone/>
              <a:defRPr sz="2400">
                <a:solidFill>
                  <a:schemeClr val="lt1"/>
                </a:solidFill>
              </a:defRPr>
            </a:lvl4pPr>
            <a:lvl5pPr lvl="4">
              <a:lnSpc>
                <a:spcPct val="100000"/>
              </a:lnSpc>
              <a:spcBef>
                <a:spcPts val="0"/>
              </a:spcBef>
              <a:spcAft>
                <a:spcPts val="0"/>
              </a:spcAft>
              <a:buClr>
                <a:schemeClr val="lt1"/>
              </a:buClr>
              <a:buSzPct val="100000"/>
              <a:buNone/>
              <a:defRPr sz="2400">
                <a:solidFill>
                  <a:schemeClr val="lt1"/>
                </a:solidFill>
              </a:defRPr>
            </a:lvl5pPr>
            <a:lvl6pPr lvl="5">
              <a:lnSpc>
                <a:spcPct val="100000"/>
              </a:lnSpc>
              <a:spcBef>
                <a:spcPts val="0"/>
              </a:spcBef>
              <a:spcAft>
                <a:spcPts val="0"/>
              </a:spcAft>
              <a:buClr>
                <a:schemeClr val="lt1"/>
              </a:buClr>
              <a:buSzPct val="100000"/>
              <a:buNone/>
              <a:defRPr sz="2400">
                <a:solidFill>
                  <a:schemeClr val="lt1"/>
                </a:solidFill>
              </a:defRPr>
            </a:lvl6pPr>
            <a:lvl7pPr lvl="6">
              <a:lnSpc>
                <a:spcPct val="100000"/>
              </a:lnSpc>
              <a:spcBef>
                <a:spcPts val="0"/>
              </a:spcBef>
              <a:spcAft>
                <a:spcPts val="0"/>
              </a:spcAft>
              <a:buClr>
                <a:schemeClr val="lt1"/>
              </a:buClr>
              <a:buSzPct val="100000"/>
              <a:buNone/>
              <a:defRPr sz="2400">
                <a:solidFill>
                  <a:schemeClr val="lt1"/>
                </a:solidFill>
              </a:defRPr>
            </a:lvl7pPr>
            <a:lvl8pPr lvl="7">
              <a:lnSpc>
                <a:spcPct val="100000"/>
              </a:lnSpc>
              <a:spcBef>
                <a:spcPts val="0"/>
              </a:spcBef>
              <a:spcAft>
                <a:spcPts val="0"/>
              </a:spcAft>
              <a:buClr>
                <a:schemeClr val="lt1"/>
              </a:buClr>
              <a:buSzPct val="100000"/>
              <a:buNone/>
              <a:defRPr sz="2400">
                <a:solidFill>
                  <a:schemeClr val="lt1"/>
                </a:solidFill>
              </a:defRPr>
            </a:lvl8pPr>
            <a:lvl9pPr lvl="8">
              <a:lnSpc>
                <a:spcPct val="100000"/>
              </a:lnSpc>
              <a:spcBef>
                <a:spcPts val="0"/>
              </a:spcBef>
              <a:spcAft>
                <a:spcPts val="0"/>
              </a:spcAft>
              <a:buClr>
                <a:schemeClr val="lt1"/>
              </a:buClr>
              <a:buSzPct val="100000"/>
              <a:buNone/>
              <a:defRPr sz="2400">
                <a:solidFill>
                  <a:schemeClr val="l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0" name="Shape 50"/>
          <p:cNvSpPr txBox="1">
            <a:spLocks noGrp="1"/>
          </p:cNvSpPr>
          <p:nvPr>
            <p:ph type="title"/>
          </p:nvPr>
        </p:nvSpPr>
        <p:spPr>
          <a:xfrm>
            <a:off x="311700" y="991475"/>
            <a:ext cx="8520600" cy="1917900"/>
          </a:xfrm>
          <a:prstGeom prst="rect">
            <a:avLst/>
          </a:prstGeom>
        </p:spPr>
        <p:txBody>
          <a:bodyPr lIns="91425" tIns="91425" rIns="91425" bIns="91425" anchor="ctr"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071300"/>
            <a:ext cx="8520600" cy="901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sp>
        <p:nvSpPr>
          <p:cNvPr id="60" name="Shape 6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61" name="Shape 6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62" name="Shape 6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63" name="Shape 63"/>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rtl="0">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rtl="0">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rtl="0">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rtl="0">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rtl="0">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rtl="0">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rtl="0">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rtl="0">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rtl="0">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64" name="Shape 6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5"/>
        <p:cNvGrpSpPr/>
        <p:nvPr/>
      </p:nvGrpSpPr>
      <p:grpSpPr>
        <a:xfrm>
          <a:off x="0" y="0"/>
          <a:ext cx="0" cy="0"/>
          <a:chOff x="0" y="0"/>
          <a:chExt cx="0" cy="0"/>
        </a:xfrm>
      </p:grpSpPr>
      <p:sp>
        <p:nvSpPr>
          <p:cNvPr id="66" name="Shape 6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67" name="Shape 6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68" name="Shape 6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69" name="Shape 6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70"/>
        <p:cNvGrpSpPr/>
        <p:nvPr/>
      </p:nvGrpSpPr>
      <p:grpSpPr>
        <a:xfrm>
          <a:off x="0" y="0"/>
          <a:ext cx="0" cy="0"/>
          <a:chOff x="0" y="0"/>
          <a:chExt cx="0" cy="0"/>
        </a:xfrm>
      </p:grpSpPr>
      <p:sp>
        <p:nvSpPr>
          <p:cNvPr id="71" name="Shape 7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72" name="Shape 7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3" name="Shape 7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4" name="Shape 7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7" name="Shape 77"/>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8" name="Shape 78"/>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9" name="Shape 7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2" name="Shape 8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rtl="0">
              <a:spcBef>
                <a:spcPts val="0"/>
              </a:spcBef>
              <a:buSzPct val="100000"/>
              <a:defRPr sz="3000"/>
            </a:lvl1pPr>
            <a:lvl2pPr lvl="1" rtl="0">
              <a:spcBef>
                <a:spcPts val="0"/>
              </a:spcBef>
              <a:buSzPct val="100000"/>
              <a:defRPr sz="3000"/>
            </a:lvl2pPr>
            <a:lvl3pPr lvl="2" rtl="0">
              <a:spcBef>
                <a:spcPts val="0"/>
              </a:spcBef>
              <a:buSzPct val="100000"/>
              <a:defRPr sz="3000"/>
            </a:lvl3pPr>
            <a:lvl4pPr lvl="3" rtl="0">
              <a:spcBef>
                <a:spcPts val="0"/>
              </a:spcBef>
              <a:buSzPct val="100000"/>
              <a:defRPr sz="3000"/>
            </a:lvl4pPr>
            <a:lvl5pPr lvl="4" rtl="0">
              <a:spcBef>
                <a:spcPts val="0"/>
              </a:spcBef>
              <a:buSzPct val="100000"/>
              <a:defRPr sz="3000"/>
            </a:lvl5pPr>
            <a:lvl6pPr lvl="5" rtl="0">
              <a:spcBef>
                <a:spcPts val="0"/>
              </a:spcBef>
              <a:buSzPct val="100000"/>
              <a:defRPr sz="3000"/>
            </a:lvl6pPr>
            <a:lvl7pPr lvl="6" rtl="0">
              <a:spcBef>
                <a:spcPts val="0"/>
              </a:spcBef>
              <a:buSzPct val="100000"/>
              <a:defRPr sz="3000"/>
            </a:lvl7pPr>
            <a:lvl8pPr lvl="7" rtl="0">
              <a:spcBef>
                <a:spcPts val="0"/>
              </a:spcBef>
              <a:buSzPct val="100000"/>
              <a:defRPr sz="3000"/>
            </a:lvl8pPr>
            <a:lvl9pPr lvl="8" rtl="0">
              <a:spcBef>
                <a:spcPts val="0"/>
              </a:spcBef>
              <a:buSzPct val="100000"/>
              <a:defRPr sz="3000"/>
            </a:lvl9pPr>
          </a:lstStyle>
          <a:p>
            <a:endParaRPr/>
          </a:p>
        </p:txBody>
      </p:sp>
      <p:sp>
        <p:nvSpPr>
          <p:cNvPr id="85" name="Shape 8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6" name="Shape 8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87"/>
        <p:cNvGrpSpPr/>
        <p:nvPr/>
      </p:nvGrpSpPr>
      <p:grpSpPr>
        <a:xfrm>
          <a:off x="0" y="0"/>
          <a:ext cx="0" cy="0"/>
          <a:chOff x="0" y="0"/>
          <a:chExt cx="0" cy="0"/>
        </a:xfrm>
      </p:grpSpPr>
      <p:sp>
        <p:nvSpPr>
          <p:cNvPr id="88" name="Shape 8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89" name="Shape 8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90" name="Shape 9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91"/>
        <p:cNvGrpSpPr/>
        <p:nvPr/>
      </p:nvGrpSpPr>
      <p:grpSpPr>
        <a:xfrm>
          <a:off x="0" y="0"/>
          <a:ext cx="0" cy="0"/>
          <a:chOff x="0" y="0"/>
          <a:chExt cx="0" cy="0"/>
        </a:xfrm>
      </p:grpSpPr>
      <p:sp>
        <p:nvSpPr>
          <p:cNvPr id="92" name="Shape 9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93" name="Shape 9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94" name="Shape 9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rtl="0">
              <a:spcBef>
                <a:spcPts val="0"/>
              </a:spcBef>
              <a:buClr>
                <a:schemeClr val="lt2"/>
              </a:buClr>
              <a:defRPr>
                <a:solidFill>
                  <a:schemeClr val="lt2"/>
                </a:solidFill>
              </a:defRPr>
            </a:lvl1pPr>
            <a:lvl2pPr lvl="1" algn="ctr" rtl="0">
              <a:spcBef>
                <a:spcPts val="0"/>
              </a:spcBef>
              <a:buClr>
                <a:schemeClr val="lt2"/>
              </a:buClr>
              <a:defRPr>
                <a:solidFill>
                  <a:schemeClr val="lt2"/>
                </a:solidFill>
              </a:defRPr>
            </a:lvl2pPr>
            <a:lvl3pPr lvl="2" algn="ctr" rtl="0">
              <a:spcBef>
                <a:spcPts val="0"/>
              </a:spcBef>
              <a:buClr>
                <a:schemeClr val="lt2"/>
              </a:buClr>
              <a:defRPr>
                <a:solidFill>
                  <a:schemeClr val="lt2"/>
                </a:solidFill>
              </a:defRPr>
            </a:lvl3pPr>
            <a:lvl4pPr lvl="3" algn="ctr" rtl="0">
              <a:spcBef>
                <a:spcPts val="0"/>
              </a:spcBef>
              <a:buClr>
                <a:schemeClr val="lt2"/>
              </a:buClr>
              <a:defRPr>
                <a:solidFill>
                  <a:schemeClr val="lt2"/>
                </a:solidFill>
              </a:defRPr>
            </a:lvl4pPr>
            <a:lvl5pPr lvl="4" algn="ctr" rtl="0">
              <a:spcBef>
                <a:spcPts val="0"/>
              </a:spcBef>
              <a:buClr>
                <a:schemeClr val="lt2"/>
              </a:buClr>
              <a:defRPr>
                <a:solidFill>
                  <a:schemeClr val="lt2"/>
                </a:solidFill>
              </a:defRPr>
            </a:lvl5pPr>
            <a:lvl6pPr lvl="5" algn="ctr" rtl="0">
              <a:spcBef>
                <a:spcPts val="0"/>
              </a:spcBef>
              <a:buClr>
                <a:schemeClr val="lt2"/>
              </a:buClr>
              <a:defRPr>
                <a:solidFill>
                  <a:schemeClr val="lt2"/>
                </a:solidFill>
              </a:defRPr>
            </a:lvl6pPr>
            <a:lvl7pPr lvl="6" algn="ctr" rtl="0">
              <a:spcBef>
                <a:spcPts val="0"/>
              </a:spcBef>
              <a:buClr>
                <a:schemeClr val="lt2"/>
              </a:buClr>
              <a:defRPr>
                <a:solidFill>
                  <a:schemeClr val="lt2"/>
                </a:solidFill>
              </a:defRPr>
            </a:lvl7pPr>
            <a:lvl8pPr lvl="7" algn="ctr" rtl="0">
              <a:spcBef>
                <a:spcPts val="0"/>
              </a:spcBef>
              <a:buClr>
                <a:schemeClr val="lt2"/>
              </a:buClr>
              <a:defRPr>
                <a:solidFill>
                  <a:schemeClr val="lt2"/>
                </a:solidFill>
              </a:defRPr>
            </a:lvl8pPr>
            <a:lvl9pPr lvl="8" algn="ctr" rtl="0">
              <a:spcBef>
                <a:spcPts val="0"/>
              </a:spcBef>
              <a:buClr>
                <a:schemeClr val="lt2"/>
              </a:buClr>
              <a:defRPr>
                <a:solidFill>
                  <a:schemeClr val="lt2"/>
                </a:solidFill>
              </a:defRPr>
            </a:lvl9pPr>
          </a:lstStyle>
          <a:p>
            <a:endParaRPr/>
          </a:p>
        </p:txBody>
      </p:sp>
      <p:sp>
        <p:nvSpPr>
          <p:cNvPr id="95" name="Shape 9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rtl="0">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rtl="0">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rtl="0">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rtl="0">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rtl="0">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rtl="0">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rtl="0">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rtl="0">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rtl="0">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96" name="Shape 9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rtl="0">
              <a:spcBef>
                <a:spcPts val="0"/>
              </a:spcBef>
              <a:buClr>
                <a:schemeClr val="lt1"/>
              </a:buClr>
              <a:defRPr>
                <a:solidFill>
                  <a:schemeClr val="lt1"/>
                </a:solidFill>
              </a:defRPr>
            </a:lvl1pPr>
            <a:lvl2pPr lvl="1" rtl="0">
              <a:spcBef>
                <a:spcPts val="0"/>
              </a:spcBef>
              <a:buClr>
                <a:schemeClr val="lt1"/>
              </a:buClr>
              <a:defRPr>
                <a:solidFill>
                  <a:schemeClr val="lt1"/>
                </a:solidFill>
              </a:defRPr>
            </a:lvl2pPr>
            <a:lvl3pPr lvl="2" rtl="0">
              <a:spcBef>
                <a:spcPts val="0"/>
              </a:spcBef>
              <a:buClr>
                <a:schemeClr val="lt1"/>
              </a:buClr>
              <a:defRPr>
                <a:solidFill>
                  <a:schemeClr val="lt1"/>
                </a:solidFill>
              </a:defRPr>
            </a:lvl3pPr>
            <a:lvl4pPr lvl="3" rtl="0">
              <a:spcBef>
                <a:spcPts val="0"/>
              </a:spcBef>
              <a:buClr>
                <a:schemeClr val="lt1"/>
              </a:buClr>
              <a:defRPr>
                <a:solidFill>
                  <a:schemeClr val="lt1"/>
                </a:solidFill>
              </a:defRPr>
            </a:lvl4pPr>
            <a:lvl5pPr lvl="4" rtl="0">
              <a:spcBef>
                <a:spcPts val="0"/>
              </a:spcBef>
              <a:buClr>
                <a:schemeClr val="lt1"/>
              </a:buClr>
              <a:defRPr>
                <a:solidFill>
                  <a:schemeClr val="lt1"/>
                </a:solidFill>
              </a:defRPr>
            </a:lvl5pPr>
            <a:lvl6pPr lvl="5" rtl="0">
              <a:spcBef>
                <a:spcPts val="0"/>
              </a:spcBef>
              <a:buClr>
                <a:schemeClr val="lt1"/>
              </a:buClr>
              <a:defRPr>
                <a:solidFill>
                  <a:schemeClr val="lt1"/>
                </a:solidFill>
              </a:defRPr>
            </a:lvl6pPr>
            <a:lvl7pPr lvl="6" rtl="0">
              <a:spcBef>
                <a:spcPts val="0"/>
              </a:spcBef>
              <a:buClr>
                <a:schemeClr val="lt1"/>
              </a:buClr>
              <a:defRPr>
                <a:solidFill>
                  <a:schemeClr val="lt1"/>
                </a:solidFill>
              </a:defRPr>
            </a:lvl7pPr>
            <a:lvl8pPr lvl="7" rtl="0">
              <a:spcBef>
                <a:spcPts val="0"/>
              </a:spcBef>
              <a:buClr>
                <a:schemeClr val="lt1"/>
              </a:buClr>
              <a:defRPr>
                <a:solidFill>
                  <a:schemeClr val="lt1"/>
                </a:solidFill>
              </a:defRPr>
            </a:lvl8pPr>
            <a:lvl9pPr lvl="8" rtl="0">
              <a:spcBef>
                <a:spcPts val="0"/>
              </a:spcBef>
              <a:buClr>
                <a:schemeClr val="lt1"/>
              </a:buClr>
              <a:defRPr>
                <a:solidFill>
                  <a:schemeClr val="lt1"/>
                </a:solidFill>
              </a:defRPr>
            </a:lvl9pPr>
          </a:lstStyle>
          <a:p>
            <a:endParaRPr/>
          </a:p>
        </p:txBody>
      </p:sp>
      <p:sp>
        <p:nvSpPr>
          <p:cNvPr id="97" name="Shape 9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cxnSp>
        <p:nvCxnSpPr>
          <p:cNvPr id="15" name="Shape 15"/>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6" name="Shape 16"/>
          <p:cNvSpPr txBox="1">
            <a:spLocks noGrp="1"/>
          </p:cNvSpPr>
          <p:nvPr>
            <p:ph type="title"/>
          </p:nvPr>
        </p:nvSpPr>
        <p:spPr>
          <a:xfrm>
            <a:off x="510450" y="2057400"/>
            <a:ext cx="8123100" cy="778800"/>
          </a:xfrm>
          <a:prstGeom prst="rect">
            <a:avLst/>
          </a:prstGeom>
        </p:spPr>
        <p:txBody>
          <a:bodyPr lIns="91425" tIns="91425" rIns="91425" bIns="91425" anchor="b" anchorCtr="0"/>
          <a:lstStyle>
            <a:lvl1pPr lvl="0">
              <a:spcBef>
                <a:spcPts val="0"/>
              </a:spcBef>
              <a:buClr>
                <a:schemeClr val="lt1"/>
              </a:buClr>
              <a:buSzPct val="100000"/>
              <a:defRPr sz="3600">
                <a:solidFill>
                  <a:schemeClr val="lt1"/>
                </a:solidFill>
              </a:defRPr>
            </a:lvl1pPr>
            <a:lvl2pPr lvl="1">
              <a:spcBef>
                <a:spcPts val="0"/>
              </a:spcBef>
              <a:buClr>
                <a:schemeClr val="lt1"/>
              </a:buClr>
              <a:buSzPct val="100000"/>
              <a:defRPr sz="3600">
                <a:solidFill>
                  <a:schemeClr val="lt1"/>
                </a:solidFill>
              </a:defRPr>
            </a:lvl2pPr>
            <a:lvl3pPr lvl="2">
              <a:spcBef>
                <a:spcPts val="0"/>
              </a:spcBef>
              <a:buClr>
                <a:schemeClr val="lt1"/>
              </a:buClr>
              <a:buSzPct val="100000"/>
              <a:defRPr sz="3600">
                <a:solidFill>
                  <a:schemeClr val="lt1"/>
                </a:solidFill>
              </a:defRPr>
            </a:lvl3pPr>
            <a:lvl4pPr lvl="3">
              <a:spcBef>
                <a:spcPts val="0"/>
              </a:spcBef>
              <a:buClr>
                <a:schemeClr val="lt1"/>
              </a:buClr>
              <a:buSzPct val="100000"/>
              <a:defRPr sz="3600">
                <a:solidFill>
                  <a:schemeClr val="lt1"/>
                </a:solidFill>
              </a:defRPr>
            </a:lvl4pPr>
            <a:lvl5pPr lvl="4">
              <a:spcBef>
                <a:spcPts val="0"/>
              </a:spcBef>
              <a:buClr>
                <a:schemeClr val="lt1"/>
              </a:buClr>
              <a:buSzPct val="100000"/>
              <a:defRPr sz="3600">
                <a:solidFill>
                  <a:schemeClr val="lt1"/>
                </a:solidFill>
              </a:defRPr>
            </a:lvl5pPr>
            <a:lvl6pPr lvl="5">
              <a:spcBef>
                <a:spcPts val="0"/>
              </a:spcBef>
              <a:buClr>
                <a:schemeClr val="lt1"/>
              </a:buClr>
              <a:buSzPct val="100000"/>
              <a:defRPr sz="3600">
                <a:solidFill>
                  <a:schemeClr val="lt1"/>
                </a:solidFill>
              </a:defRPr>
            </a:lvl6pPr>
            <a:lvl7pPr lvl="6">
              <a:spcBef>
                <a:spcPts val="0"/>
              </a:spcBef>
              <a:buClr>
                <a:schemeClr val="lt1"/>
              </a:buClr>
              <a:buSzPct val="100000"/>
              <a:defRPr sz="3600">
                <a:solidFill>
                  <a:schemeClr val="lt1"/>
                </a:solidFill>
              </a:defRPr>
            </a:lvl7pPr>
            <a:lvl8pPr lvl="7">
              <a:spcBef>
                <a:spcPts val="0"/>
              </a:spcBef>
              <a:buClr>
                <a:schemeClr val="lt1"/>
              </a:buClr>
              <a:buSzPct val="100000"/>
              <a:defRPr sz="3600">
                <a:solidFill>
                  <a:schemeClr val="lt1"/>
                </a:solidFill>
              </a:defRPr>
            </a:lvl8pPr>
            <a:lvl9pPr lvl="8">
              <a:spcBef>
                <a:spcPts val="0"/>
              </a:spcBef>
              <a:buClr>
                <a:schemeClr val="lt1"/>
              </a:buClr>
              <a:buSzPct val="100000"/>
              <a:defRPr sz="3600">
                <a:solidFill>
                  <a:schemeClr val="lt1"/>
                </a:solidFill>
              </a:defRPr>
            </a:lvl9pPr>
          </a:lstStyle>
          <a:p>
            <a:endParaRPr/>
          </a:p>
        </p:txBody>
      </p:sp>
      <p:sp>
        <p:nvSpPr>
          <p:cNvPr id="17" name="Shape 1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rt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100" name="Shape 10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101"/>
        <p:cNvGrpSpPr/>
        <p:nvPr/>
      </p:nvGrpSpPr>
      <p:grpSpPr>
        <a:xfrm>
          <a:off x="0" y="0"/>
          <a:ext cx="0" cy="0"/>
          <a:chOff x="0" y="0"/>
          <a:chExt cx="0" cy="0"/>
        </a:xfrm>
      </p:grpSpPr>
      <p:sp>
        <p:nvSpPr>
          <p:cNvPr id="102" name="Shape 10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103" name="Shape 10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rtl="0">
              <a:spcBef>
                <a:spcPts val="0"/>
              </a:spcBef>
              <a:buClr>
                <a:schemeClr val="lt2"/>
              </a:buClr>
              <a:buSzPct val="100000"/>
              <a:defRPr sz="16000">
                <a:solidFill>
                  <a:schemeClr val="lt2"/>
                </a:solidFill>
              </a:defRPr>
            </a:lvl1pPr>
            <a:lvl2pPr lvl="1" algn="ctr" rtl="0">
              <a:spcBef>
                <a:spcPts val="0"/>
              </a:spcBef>
              <a:buClr>
                <a:schemeClr val="lt2"/>
              </a:buClr>
              <a:buSzPct val="100000"/>
              <a:defRPr sz="16000">
                <a:solidFill>
                  <a:schemeClr val="lt2"/>
                </a:solidFill>
              </a:defRPr>
            </a:lvl2pPr>
            <a:lvl3pPr lvl="2" algn="ctr" rtl="0">
              <a:spcBef>
                <a:spcPts val="0"/>
              </a:spcBef>
              <a:buClr>
                <a:schemeClr val="lt2"/>
              </a:buClr>
              <a:buSzPct val="100000"/>
              <a:defRPr sz="16000">
                <a:solidFill>
                  <a:schemeClr val="lt2"/>
                </a:solidFill>
              </a:defRPr>
            </a:lvl3pPr>
            <a:lvl4pPr lvl="3" algn="ctr" rtl="0">
              <a:spcBef>
                <a:spcPts val="0"/>
              </a:spcBef>
              <a:buClr>
                <a:schemeClr val="lt2"/>
              </a:buClr>
              <a:buSzPct val="100000"/>
              <a:defRPr sz="16000">
                <a:solidFill>
                  <a:schemeClr val="lt2"/>
                </a:solidFill>
              </a:defRPr>
            </a:lvl4pPr>
            <a:lvl5pPr lvl="4" algn="ctr" rtl="0">
              <a:spcBef>
                <a:spcPts val="0"/>
              </a:spcBef>
              <a:buClr>
                <a:schemeClr val="lt2"/>
              </a:buClr>
              <a:buSzPct val="100000"/>
              <a:defRPr sz="16000">
                <a:solidFill>
                  <a:schemeClr val="lt2"/>
                </a:solidFill>
              </a:defRPr>
            </a:lvl5pPr>
            <a:lvl6pPr lvl="5" algn="ctr" rtl="0">
              <a:spcBef>
                <a:spcPts val="0"/>
              </a:spcBef>
              <a:buClr>
                <a:schemeClr val="lt2"/>
              </a:buClr>
              <a:buSzPct val="100000"/>
              <a:defRPr sz="16000">
                <a:solidFill>
                  <a:schemeClr val="lt2"/>
                </a:solidFill>
              </a:defRPr>
            </a:lvl6pPr>
            <a:lvl7pPr lvl="6" algn="ctr" rtl="0">
              <a:spcBef>
                <a:spcPts val="0"/>
              </a:spcBef>
              <a:buClr>
                <a:schemeClr val="lt2"/>
              </a:buClr>
              <a:buSzPct val="100000"/>
              <a:defRPr sz="16000">
                <a:solidFill>
                  <a:schemeClr val="lt2"/>
                </a:solidFill>
              </a:defRPr>
            </a:lvl7pPr>
            <a:lvl8pPr lvl="7" algn="ctr" rtl="0">
              <a:spcBef>
                <a:spcPts val="0"/>
              </a:spcBef>
              <a:buClr>
                <a:schemeClr val="lt2"/>
              </a:buClr>
              <a:buSzPct val="100000"/>
              <a:defRPr sz="16000">
                <a:solidFill>
                  <a:schemeClr val="lt2"/>
                </a:solidFill>
              </a:defRPr>
            </a:lvl8pPr>
            <a:lvl9pPr lvl="8" algn="ctr" rtl="0">
              <a:spcBef>
                <a:spcPts val="0"/>
              </a:spcBef>
              <a:buClr>
                <a:schemeClr val="lt2"/>
              </a:buClr>
              <a:buSzPct val="100000"/>
              <a:defRPr sz="16000">
                <a:solidFill>
                  <a:schemeClr val="lt2"/>
                </a:solidFill>
              </a:defRPr>
            </a:lvl9pPr>
          </a:lstStyle>
          <a:p>
            <a:endParaRPr/>
          </a:p>
        </p:txBody>
      </p:sp>
      <p:sp>
        <p:nvSpPr>
          <p:cNvPr id="104" name="Shape 10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05" name="Shape 10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6"/>
        <p:cNvGrpSpPr/>
        <p:nvPr/>
      </p:nvGrpSpPr>
      <p:grpSpPr>
        <a:xfrm>
          <a:off x="0" y="0"/>
          <a:ext cx="0" cy="0"/>
          <a:chOff x="0" y="0"/>
          <a:chExt cx="0" cy="0"/>
        </a:xfrm>
      </p:grpSpPr>
      <p:sp>
        <p:nvSpPr>
          <p:cNvPr id="107" name="Shape 10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0" name="Shape 2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6" name="Shape 26"/>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3" name="Shape 33"/>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7975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0" name="Shape 40"/>
          <p:cNvCxnSpPr/>
          <p:nvPr/>
        </p:nvCxnSpPr>
        <p:spPr>
          <a:xfrm>
            <a:off x="5029675" y="4495500"/>
            <a:ext cx="468300" cy="0"/>
          </a:xfrm>
          <a:prstGeom prst="straightConnector1">
            <a:avLst/>
          </a:prstGeom>
          <a:noFill/>
          <a:ln w="19050" cap="flat" cmpd="sng">
            <a:solidFill>
              <a:schemeClr val="lt2"/>
            </a:solidFill>
            <a:prstDash val="solid"/>
            <a:round/>
            <a:headEnd type="none" w="med" len="med"/>
            <a:tailEnd type="none" w="med" len="med"/>
          </a:ln>
        </p:spPr>
      </p:cxnSp>
      <p:sp>
        <p:nvSpPr>
          <p:cNvPr id="41" name="Shape 41"/>
          <p:cNvSpPr txBox="1">
            <a:spLocks noGrp="1"/>
          </p:cNvSpPr>
          <p:nvPr>
            <p:ph type="title"/>
          </p:nvPr>
        </p:nvSpPr>
        <p:spPr>
          <a:xfrm>
            <a:off x="265500" y="1205825"/>
            <a:ext cx="4045200" cy="15096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2" name="Shape 42"/>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3" name="Shape 43"/>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1700" y="42368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None/>
              <a:defRPr sz="2100"/>
            </a:lvl1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endParaRPr lang="en" sz="1000">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rt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rtl="0">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rtl="0">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rtl="0">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rtl="0">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rtl="0">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rtl="0">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rtl="0">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rtl="0">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57" name="Shape 5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rtl="0">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58" name="Shape 5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ctrTitle"/>
          </p:nvPr>
        </p:nvSpPr>
        <p:spPr>
          <a:xfrm>
            <a:off x="510450" y="1257300"/>
            <a:ext cx="8123100" cy="1588500"/>
          </a:xfrm>
          <a:prstGeom prst="rect">
            <a:avLst/>
          </a:prstGeom>
        </p:spPr>
        <p:txBody>
          <a:bodyPr lIns="91425" tIns="91425" rIns="91425" bIns="91425" anchor="b" anchorCtr="0">
            <a:noAutofit/>
          </a:bodyPr>
          <a:lstStyle/>
          <a:p>
            <a:pPr lvl="0" algn="r">
              <a:spcBef>
                <a:spcPts val="0"/>
              </a:spcBef>
              <a:buNone/>
            </a:pPr>
            <a:r>
              <a:rPr lang="en" dirty="0"/>
              <a:t>Charting “The Exam” for the Medical Record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265500" y="2806025"/>
            <a:ext cx="4045200" cy="1509600"/>
          </a:xfrm>
          <a:prstGeom prst="rect">
            <a:avLst/>
          </a:prstGeom>
        </p:spPr>
        <p:txBody>
          <a:bodyPr lIns="91425" tIns="91425" rIns="91425" bIns="91425" anchor="b" anchorCtr="0">
            <a:noAutofit/>
          </a:bodyPr>
          <a:lstStyle/>
          <a:p>
            <a:pPr lvl="0" algn="ctr">
              <a:spcBef>
                <a:spcPts val="0"/>
              </a:spcBef>
              <a:buNone/>
            </a:pPr>
            <a:r>
              <a:rPr lang="en"/>
              <a:t>There are 7 Body Areas</a:t>
            </a:r>
          </a:p>
          <a:p>
            <a:pPr lvl="0" algn="ctr">
              <a:spcBef>
                <a:spcPts val="0"/>
              </a:spcBef>
              <a:buNone/>
            </a:pPr>
            <a:r>
              <a:rPr lang="en"/>
              <a:t>OR</a:t>
            </a:r>
          </a:p>
          <a:p>
            <a:pPr lvl="0" algn="ctr">
              <a:spcBef>
                <a:spcPts val="0"/>
              </a:spcBef>
              <a:buNone/>
            </a:pPr>
            <a:r>
              <a:rPr lang="en"/>
              <a:t>10 Body Areas if you include the extremities</a:t>
            </a:r>
          </a:p>
        </p:txBody>
      </p:sp>
      <p:sp>
        <p:nvSpPr>
          <p:cNvPr id="166" name="Shape 166"/>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As each body system is evaluated, the medical record should indicate a + (positive) finding or a - (negative) finding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BODY AREAS</a:t>
            </a:r>
          </a:p>
        </p:txBody>
      </p:sp>
      <p:sp>
        <p:nvSpPr>
          <p:cNvPr id="172" name="Shape 17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a:spcBef>
                <a:spcPts val="0"/>
              </a:spcBef>
              <a:buNone/>
            </a:pPr>
            <a:r>
              <a:rPr lang="en"/>
              <a:t>Head</a:t>
            </a:r>
          </a:p>
          <a:p>
            <a:pPr lvl="0" algn="ctr">
              <a:spcBef>
                <a:spcPts val="0"/>
              </a:spcBef>
              <a:buNone/>
            </a:pPr>
            <a:r>
              <a:rPr lang="en"/>
              <a:t>Neck</a:t>
            </a:r>
          </a:p>
          <a:p>
            <a:pPr lvl="0" algn="ctr">
              <a:spcBef>
                <a:spcPts val="0"/>
              </a:spcBef>
              <a:buNone/>
            </a:pPr>
            <a:r>
              <a:rPr lang="en"/>
              <a:t>Thoracic OR Chest</a:t>
            </a:r>
          </a:p>
          <a:p>
            <a:pPr lvl="0" algn="ctr">
              <a:spcBef>
                <a:spcPts val="0"/>
              </a:spcBef>
              <a:buNone/>
            </a:pPr>
            <a:r>
              <a:rPr lang="en"/>
              <a:t>Abdomen</a:t>
            </a:r>
          </a:p>
          <a:p>
            <a:pPr lvl="0" algn="ctr">
              <a:spcBef>
                <a:spcPts val="0"/>
              </a:spcBef>
              <a:buNone/>
            </a:pPr>
            <a:r>
              <a:rPr lang="en"/>
              <a:t>Genitals </a:t>
            </a:r>
          </a:p>
          <a:p>
            <a:pPr lvl="0" algn="ctr">
              <a:spcBef>
                <a:spcPts val="0"/>
              </a:spcBef>
              <a:buNone/>
            </a:pPr>
            <a:r>
              <a:rPr lang="en"/>
              <a:t>Back</a:t>
            </a:r>
          </a:p>
          <a:p>
            <a:pPr lvl="0" algn="ctr" rtl="0">
              <a:spcBef>
                <a:spcPts val="0"/>
              </a:spcBef>
              <a:buNone/>
            </a:pPr>
            <a:r>
              <a:rPr lang="en"/>
              <a:t>Each Extremity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510450" y="2845500"/>
            <a:ext cx="8123100" cy="778800"/>
          </a:xfrm>
          <a:prstGeom prst="rect">
            <a:avLst/>
          </a:prstGeom>
        </p:spPr>
        <p:txBody>
          <a:bodyPr lIns="91425" tIns="91425" rIns="91425" bIns="91425" anchor="b" anchorCtr="0">
            <a:noAutofit/>
          </a:bodyPr>
          <a:lstStyle/>
          <a:p>
            <a:pPr lvl="0" algn="r">
              <a:spcBef>
                <a:spcPts val="0"/>
              </a:spcBef>
              <a:buNone/>
            </a:pPr>
            <a:r>
              <a:rPr lang="en"/>
              <a:t>DOCUMENTATION OF THE PHYSICAL EXAM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3" name="Shape 183"/>
          <p:cNvSpPr txBox="1">
            <a:spLocks noGrp="1"/>
          </p:cNvSpPr>
          <p:nvPr>
            <p:ph type="body" idx="1"/>
          </p:nvPr>
        </p:nvSpPr>
        <p:spPr>
          <a:xfrm>
            <a:off x="248025" y="337469"/>
            <a:ext cx="8668200" cy="3416400"/>
          </a:xfrm>
          <a:prstGeom prst="rect">
            <a:avLst/>
          </a:prstGeom>
        </p:spPr>
        <p:txBody>
          <a:bodyPr lIns="91425" tIns="91425" rIns="91425" bIns="91425" anchor="t" anchorCtr="0">
            <a:noAutofit/>
          </a:bodyPr>
          <a:lstStyle/>
          <a:p>
            <a:pPr marL="457200" lvl="0" indent="-228600">
              <a:spcBef>
                <a:spcPts val="0"/>
              </a:spcBef>
            </a:pPr>
            <a:r>
              <a:rPr lang="en" dirty="0"/>
              <a:t>Documentation should include findings from vital signs measurements. (These are objective data)</a:t>
            </a:r>
          </a:p>
          <a:p>
            <a:pPr marL="457200" lvl="0" indent="-228600">
              <a:spcBef>
                <a:spcPts val="0"/>
              </a:spcBef>
            </a:pPr>
            <a:r>
              <a:rPr lang="en" dirty="0"/>
              <a:t>Documentation should be objective and specific. </a:t>
            </a:r>
          </a:p>
          <a:p>
            <a:pPr marL="457200" lvl="0" indent="-228600" rtl="0">
              <a:spcBef>
                <a:spcPts val="0"/>
              </a:spcBef>
            </a:pPr>
            <a:r>
              <a:rPr lang="en" dirty="0"/>
              <a:t>Documentation should use objective language and avoid making judgements when documenting observation data. </a:t>
            </a:r>
          </a:p>
          <a:p>
            <a:pPr marL="914400" lvl="1" indent="-304800" rtl="0">
              <a:spcBef>
                <a:spcPts val="0"/>
              </a:spcBef>
              <a:buSzPct val="100000"/>
            </a:pPr>
            <a:r>
              <a:rPr lang="en" sz="1200" dirty="0"/>
              <a:t>Example: “The patient’s heart rate was only 60” suggests that observers believes the heart rate is low.</a:t>
            </a:r>
          </a:p>
          <a:p>
            <a:pPr marL="457200" lvl="0" indent="-228600" rtl="0">
              <a:spcBef>
                <a:spcPts val="0"/>
              </a:spcBef>
            </a:pPr>
            <a:r>
              <a:rPr lang="en" dirty="0"/>
              <a:t>Documentation should quantify findings by citing specific numbers.</a:t>
            </a:r>
          </a:p>
          <a:p>
            <a:pPr marL="914400" lvl="1" indent="-304800" rtl="0">
              <a:spcBef>
                <a:spcPts val="0"/>
              </a:spcBef>
              <a:buSzPct val="100000"/>
            </a:pPr>
            <a:r>
              <a:rPr lang="en" sz="1200" dirty="0"/>
              <a:t>Examples: </a:t>
            </a:r>
          </a:p>
          <a:p>
            <a:pPr marL="1371600" lvl="2" indent="-304800" rtl="0">
              <a:spcBef>
                <a:spcPts val="0"/>
              </a:spcBef>
              <a:buSzPct val="100000"/>
            </a:pPr>
            <a:r>
              <a:rPr lang="en" sz="1200" dirty="0"/>
              <a:t>Phrases like “a little” and “a lot” should not be used in the objective portion of the medical record.</a:t>
            </a:r>
          </a:p>
          <a:p>
            <a:pPr marL="1371600" lvl="2" indent="-228600">
              <a:spcBef>
                <a:spcPts val="0"/>
              </a:spcBef>
            </a:pPr>
            <a:r>
              <a:rPr lang="en" sz="1200" dirty="0"/>
              <a:t>Words like “appears” and “seems” should not be used in the objective portion of the medical record.</a:t>
            </a:r>
            <a:r>
              <a:rPr lang="en" dirty="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DOCUMENTATION SHOULD BE CONCRETE. </a:t>
            </a:r>
          </a:p>
        </p:txBody>
      </p:sp>
      <p:sp>
        <p:nvSpPr>
          <p:cNvPr id="189" name="Shape 189"/>
          <p:cNvSpPr txBox="1">
            <a:spLocks noGrp="1"/>
          </p:cNvSpPr>
          <p:nvPr>
            <p:ph type="subTitle" idx="4294967295"/>
          </p:nvPr>
        </p:nvSpPr>
        <p:spPr>
          <a:xfrm>
            <a:off x="510450" y="3182312"/>
            <a:ext cx="8123100" cy="630000"/>
          </a:xfrm>
          <a:prstGeom prst="rect">
            <a:avLst/>
          </a:prstGeom>
        </p:spPr>
        <p:txBody>
          <a:bodyPr lIns="91425" tIns="91425" rIns="91425" bIns="91425" anchor="t" anchorCtr="0">
            <a:noAutofit/>
          </a:bodyPr>
          <a:lstStyle/>
          <a:p>
            <a:pPr lvl="0" rtl="0">
              <a:spcBef>
                <a:spcPts val="0"/>
              </a:spcBef>
              <a:buNone/>
            </a:pPr>
            <a:r>
              <a:rPr lang="en" sz="2400">
                <a:solidFill>
                  <a:schemeClr val="lt1"/>
                </a:solidFill>
              </a:rPr>
              <a:t>Documentation of the physical should describe the examination using the 9 methods of examination.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dirty="0"/>
              <a:t>THE 9 METHODS OF EXAM</a:t>
            </a:r>
          </a:p>
        </p:txBody>
      </p:sp>
      <p:sp>
        <p:nvSpPr>
          <p:cNvPr id="195" name="Shape 195"/>
          <p:cNvSpPr txBox="1">
            <a:spLocks noGrp="1"/>
          </p:cNvSpPr>
          <p:nvPr>
            <p:ph type="body" idx="1"/>
          </p:nvPr>
        </p:nvSpPr>
        <p:spPr>
          <a:xfrm>
            <a:off x="2572050" y="1404266"/>
            <a:ext cx="3999900" cy="3416400"/>
          </a:xfrm>
          <a:prstGeom prst="rect">
            <a:avLst/>
          </a:prstGeom>
        </p:spPr>
        <p:txBody>
          <a:bodyPr lIns="91425" tIns="91425" rIns="91425" bIns="91425" anchor="t" anchorCtr="0">
            <a:noAutofit/>
          </a:bodyPr>
          <a:lstStyle/>
          <a:p>
            <a:pPr lvl="0">
              <a:spcBef>
                <a:spcPts val="0"/>
              </a:spcBef>
              <a:buNone/>
            </a:pPr>
            <a:r>
              <a:rPr lang="en" dirty="0"/>
              <a:t>palpation </a:t>
            </a:r>
          </a:p>
          <a:p>
            <a:pPr lvl="0">
              <a:spcBef>
                <a:spcPts val="0"/>
              </a:spcBef>
              <a:buNone/>
            </a:pPr>
            <a:r>
              <a:rPr lang="en" dirty="0"/>
              <a:t>auscultation </a:t>
            </a:r>
          </a:p>
          <a:p>
            <a:pPr lvl="0">
              <a:spcBef>
                <a:spcPts val="0"/>
              </a:spcBef>
              <a:buNone/>
            </a:pPr>
            <a:r>
              <a:rPr lang="en" dirty="0"/>
              <a:t>observation</a:t>
            </a:r>
          </a:p>
          <a:p>
            <a:pPr lvl="0">
              <a:spcBef>
                <a:spcPts val="0"/>
              </a:spcBef>
              <a:buNone/>
            </a:pPr>
            <a:r>
              <a:rPr lang="en" dirty="0"/>
              <a:t>percussion </a:t>
            </a:r>
          </a:p>
          <a:p>
            <a:pPr lvl="0">
              <a:spcBef>
                <a:spcPts val="0"/>
              </a:spcBef>
              <a:buNone/>
            </a:pPr>
            <a:r>
              <a:rPr lang="en" dirty="0"/>
              <a:t>inspection</a:t>
            </a:r>
          </a:p>
          <a:p>
            <a:pPr lvl="0">
              <a:spcBef>
                <a:spcPts val="0"/>
              </a:spcBef>
              <a:buNone/>
            </a:pPr>
            <a:endParaRPr dirty="0"/>
          </a:p>
        </p:txBody>
      </p:sp>
      <p:sp>
        <p:nvSpPr>
          <p:cNvPr id="196" name="Shape 196"/>
          <p:cNvSpPr txBox="1">
            <a:spLocks noGrp="1"/>
          </p:cNvSpPr>
          <p:nvPr>
            <p:ph type="body" idx="2"/>
          </p:nvPr>
        </p:nvSpPr>
        <p:spPr>
          <a:xfrm>
            <a:off x="4832400" y="1404266"/>
            <a:ext cx="3999900" cy="3416400"/>
          </a:xfrm>
          <a:prstGeom prst="rect">
            <a:avLst/>
          </a:prstGeom>
        </p:spPr>
        <p:txBody>
          <a:bodyPr lIns="91425" tIns="91425" rIns="91425" bIns="91425" anchor="t" anchorCtr="0">
            <a:noAutofit/>
          </a:bodyPr>
          <a:lstStyle/>
          <a:p>
            <a:pPr lvl="0">
              <a:spcBef>
                <a:spcPts val="0"/>
              </a:spcBef>
              <a:buNone/>
            </a:pPr>
            <a:r>
              <a:rPr lang="en" dirty="0"/>
              <a:t>hearing</a:t>
            </a:r>
          </a:p>
          <a:p>
            <a:pPr lvl="0">
              <a:spcBef>
                <a:spcPts val="0"/>
              </a:spcBef>
              <a:buNone/>
            </a:pPr>
            <a:r>
              <a:rPr lang="en" dirty="0"/>
              <a:t>feeling</a:t>
            </a:r>
          </a:p>
          <a:p>
            <a:pPr lvl="0">
              <a:spcBef>
                <a:spcPts val="0"/>
              </a:spcBef>
              <a:buNone/>
            </a:pPr>
            <a:r>
              <a:rPr lang="en" dirty="0"/>
              <a:t>smelling</a:t>
            </a:r>
          </a:p>
          <a:p>
            <a:pPr lvl="0">
              <a:spcBef>
                <a:spcPts val="0"/>
              </a:spcBef>
              <a:buNone/>
            </a:pPr>
            <a:r>
              <a:rPr lang="en" dirty="0"/>
              <a:t>manipulating</a:t>
            </a:r>
          </a:p>
          <a:p>
            <a:pPr lvl="0">
              <a:spcBef>
                <a:spcPts val="0"/>
              </a:spcBef>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p:nvPr/>
        </p:nvSpPr>
        <p:spPr>
          <a:xfrm>
            <a:off x="822450" y="994150"/>
            <a:ext cx="7565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rPr>
              <a:t>Documents also licensed under Creative Commons 4.0 International (CCBY)</a:t>
            </a:r>
          </a:p>
        </p:txBody>
      </p:sp>
      <p:pic>
        <p:nvPicPr>
          <p:cNvPr id="202" name="Shape 202"/>
          <p:cNvPicPr preferRelativeResize="0"/>
          <p:nvPr/>
        </p:nvPicPr>
        <p:blipFill>
          <a:blip r:embed="rId3">
            <a:alphaModFix/>
          </a:blip>
          <a:stretch>
            <a:fillRect/>
          </a:stretch>
        </p:blipFill>
        <p:spPr>
          <a:xfrm>
            <a:off x="913376" y="2964602"/>
            <a:ext cx="704850" cy="24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Documentation of the Physical Exam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Documentation of the Physical Exam</a:t>
            </a:r>
          </a:p>
          <a:p>
            <a:pPr lvl="0">
              <a:spcBef>
                <a:spcPts val="0"/>
              </a:spcBef>
              <a:buNone/>
            </a:pPr>
            <a:endParaRPr/>
          </a:p>
        </p:txBody>
      </p:sp>
      <p:sp>
        <p:nvSpPr>
          <p:cNvPr id="123" name="Shape 12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228600" lvl="0">
              <a:spcBef>
                <a:spcPts val="0"/>
              </a:spcBef>
            </a:pPr>
            <a:r>
              <a:rPr lang="en" dirty="0"/>
              <a:t>The physical exam is performed by the provider</a:t>
            </a:r>
          </a:p>
          <a:p>
            <a:pPr marL="228600" lvl="0" rtl="0">
              <a:spcBef>
                <a:spcPts val="0"/>
              </a:spcBef>
            </a:pPr>
            <a:r>
              <a:rPr lang="en" dirty="0"/>
              <a:t>The physical examination must be correctly documented for accurate reimbursement. </a:t>
            </a:r>
          </a:p>
          <a:p>
            <a:pPr marL="228600" lvl="0" rtl="0">
              <a:spcBef>
                <a:spcPts val="0"/>
              </a:spcBef>
            </a:pPr>
            <a:r>
              <a:rPr lang="en" dirty="0"/>
              <a:t>Documentation is not always easy and it isn’t always a priority.</a:t>
            </a:r>
          </a:p>
          <a:p>
            <a:pPr marL="228600" lvl="0" rtl="0">
              <a:spcBef>
                <a:spcPts val="0"/>
              </a:spcBef>
            </a:pPr>
            <a:r>
              <a:rPr lang="en" dirty="0"/>
              <a:t>Time constraints may make other patient care activities seem more </a:t>
            </a:r>
          </a:p>
          <a:p>
            <a:pPr marL="228600" lvl="0" rtl="0">
              <a:spcBef>
                <a:spcPts val="0"/>
              </a:spcBef>
            </a:pPr>
            <a:r>
              <a:rPr lang="en" dirty="0"/>
              <a:t>When one considered the burdensome amount of information that must be recorded, documentation is often pushed to the bottom of the list. </a:t>
            </a:r>
          </a:p>
          <a:p>
            <a:pPr lvl="0" rtl="0">
              <a:lnSpc>
                <a:spcPct val="100000"/>
              </a:lnSpc>
              <a:spcBef>
                <a:spcPts val="0"/>
              </a:spcBef>
              <a:spcAft>
                <a:spcPts val="0"/>
              </a:spcAft>
              <a:buNone/>
            </a:pPr>
            <a:r>
              <a:rPr lang="en" dirty="0">
                <a:solidFill>
                  <a:schemeClr val="dk1"/>
                </a:solidFill>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THE PHYSICAL EXAM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a:t>THE PHYSICAL EXAM</a:t>
            </a:r>
          </a:p>
          <a:p>
            <a:pPr lvl="0">
              <a:spcBef>
                <a:spcPts val="0"/>
              </a:spcBef>
              <a:buNone/>
            </a:pPr>
            <a:endParaRPr/>
          </a:p>
        </p:txBody>
      </p:sp>
      <p:sp>
        <p:nvSpPr>
          <p:cNvPr id="134" name="Shape 13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The Physical Exam</a:t>
            </a:r>
          </a:p>
          <a:p>
            <a:pPr lvl="0" algn="ctr" rtl="0">
              <a:spcBef>
                <a:spcPts val="0"/>
              </a:spcBef>
              <a:buNone/>
            </a:pPr>
            <a:r>
              <a:rPr lang="en"/>
              <a:t> is generally </a:t>
            </a:r>
          </a:p>
          <a:p>
            <a:pPr lvl="0" algn="ctr" rtl="0">
              <a:spcBef>
                <a:spcPts val="0"/>
              </a:spcBef>
              <a:buNone/>
            </a:pPr>
            <a:r>
              <a:rPr lang="en"/>
              <a:t>performed </a:t>
            </a:r>
          </a:p>
          <a:p>
            <a:pPr lvl="0" algn="ctr" rtl="0">
              <a:spcBef>
                <a:spcPts val="0"/>
              </a:spcBef>
              <a:buNone/>
            </a:pPr>
            <a:r>
              <a:rPr lang="en"/>
              <a:t>according to </a:t>
            </a:r>
          </a:p>
          <a:p>
            <a:pPr lvl="0" algn="ctr" rtl="0">
              <a:spcBef>
                <a:spcPts val="0"/>
              </a:spcBef>
              <a:buNone/>
            </a:pPr>
            <a:r>
              <a:rPr lang="en"/>
              <a:t>Organ System or </a:t>
            </a:r>
          </a:p>
          <a:p>
            <a:pPr lvl="0" algn="ctr">
              <a:spcBef>
                <a:spcPts val="0"/>
              </a:spcBef>
              <a:buNone/>
            </a:pPr>
            <a:r>
              <a:rPr lang="en"/>
              <a:t>Body Area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265500" y="1205825"/>
            <a:ext cx="4045200" cy="1509600"/>
          </a:xfrm>
          <a:prstGeom prst="rect">
            <a:avLst/>
          </a:prstGeom>
        </p:spPr>
        <p:txBody>
          <a:bodyPr lIns="91425" tIns="91425" rIns="91425" bIns="91425" anchor="b" anchorCtr="0">
            <a:noAutofit/>
          </a:bodyPr>
          <a:lstStyle/>
          <a:p>
            <a:pPr lvl="0">
              <a:spcBef>
                <a:spcPts val="0"/>
              </a:spcBef>
              <a:buNone/>
            </a:pPr>
            <a:r>
              <a:rPr lang="en" sz="3000"/>
              <a:t>THE PHYSICAL EXAM </a:t>
            </a:r>
          </a:p>
        </p:txBody>
      </p:sp>
      <p:sp>
        <p:nvSpPr>
          <p:cNvPr id="140" name="Shape 140"/>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lgn="ctr" rtl="0">
              <a:lnSpc>
                <a:spcPct val="100000"/>
              </a:lnSpc>
              <a:spcBef>
                <a:spcPts val="0"/>
              </a:spcBef>
              <a:spcAft>
                <a:spcPts val="0"/>
              </a:spcAft>
              <a:buNone/>
            </a:pPr>
            <a:r>
              <a:rPr lang="en" sz="2600"/>
              <a:t>As each organ system is evaluated, the medical record should indicate a + (positive) finding or a - (negative) finding for that system</a:t>
            </a:r>
          </a:p>
        </p:txBody>
      </p:sp>
      <p:sp>
        <p:nvSpPr>
          <p:cNvPr id="141" name="Shape 141"/>
          <p:cNvSpPr txBox="1">
            <a:spLocks noGrp="1"/>
          </p:cNvSpPr>
          <p:nvPr>
            <p:ph type="subTitle" idx="1"/>
          </p:nvPr>
        </p:nvSpPr>
        <p:spPr>
          <a:xfrm>
            <a:off x="265500" y="2769000"/>
            <a:ext cx="4045200" cy="1345500"/>
          </a:xfrm>
          <a:prstGeom prst="rect">
            <a:avLst/>
          </a:prstGeom>
        </p:spPr>
        <p:txBody>
          <a:bodyPr lIns="91425" tIns="91425" rIns="91425" bIns="91425" anchor="t" anchorCtr="0">
            <a:noAutofit/>
          </a:bodyPr>
          <a:lstStyle/>
          <a:p>
            <a:pPr lvl="0">
              <a:spcBef>
                <a:spcPts val="0"/>
              </a:spcBef>
              <a:buNone/>
            </a:pPr>
            <a:r>
              <a:rPr lang="en" sz="1800">
                <a:solidFill>
                  <a:schemeClr val="dk1"/>
                </a:solidFill>
              </a:rPr>
              <a:t>THERE ARE 11 ORGAN SYSTEMS</a:t>
            </a:r>
          </a:p>
          <a:p>
            <a:pPr lvl="0">
              <a:spcBef>
                <a:spcPts val="0"/>
              </a:spcBef>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521225"/>
            <a:ext cx="8520600" cy="572700"/>
          </a:xfrm>
          <a:prstGeom prst="rect">
            <a:avLst/>
          </a:prstGeom>
        </p:spPr>
        <p:txBody>
          <a:bodyPr lIns="91425" tIns="91425" rIns="91425" bIns="91425" anchor="t" anchorCtr="0">
            <a:noAutofit/>
          </a:bodyPr>
          <a:lstStyle/>
          <a:p>
            <a:pPr lvl="0" algn="ctr" rtl="0">
              <a:spcBef>
                <a:spcPts val="0"/>
              </a:spcBef>
              <a:buNone/>
            </a:pPr>
            <a:r>
              <a:rPr lang="en"/>
              <a:t>ORGAN SYSTEMS</a:t>
            </a:r>
          </a:p>
          <a:p>
            <a:pPr lvl="0" algn="ctr" rtl="0">
              <a:spcBef>
                <a:spcPts val="0"/>
              </a:spcBef>
              <a:buNone/>
            </a:pPr>
            <a:r>
              <a:rPr lang="en" sz="3000"/>
              <a:t> </a:t>
            </a:r>
          </a:p>
        </p:txBody>
      </p:sp>
      <p:sp>
        <p:nvSpPr>
          <p:cNvPr id="147" name="Shape 147"/>
          <p:cNvSpPr txBox="1">
            <a:spLocks noGrp="1"/>
          </p:cNvSpPr>
          <p:nvPr>
            <p:ph type="body" idx="1"/>
          </p:nvPr>
        </p:nvSpPr>
        <p:spPr>
          <a:xfrm>
            <a:off x="2597700" y="1152475"/>
            <a:ext cx="3999900" cy="3416400"/>
          </a:xfrm>
          <a:prstGeom prst="rect">
            <a:avLst/>
          </a:prstGeom>
        </p:spPr>
        <p:txBody>
          <a:bodyPr lIns="91425" tIns="91425" rIns="91425" bIns="91425" anchor="t" anchorCtr="0">
            <a:noAutofit/>
          </a:bodyPr>
          <a:lstStyle/>
          <a:p>
            <a:pPr lvl="0" rtl="0">
              <a:spcBef>
                <a:spcPts val="0"/>
              </a:spcBef>
              <a:buNone/>
            </a:pPr>
            <a:r>
              <a:rPr lang="en"/>
              <a:t>Constitution</a:t>
            </a:r>
          </a:p>
          <a:p>
            <a:pPr lvl="0">
              <a:spcBef>
                <a:spcPts val="0"/>
              </a:spcBef>
              <a:buNone/>
            </a:pPr>
            <a:r>
              <a:rPr lang="en"/>
              <a:t>ENMT</a:t>
            </a:r>
          </a:p>
          <a:p>
            <a:pPr lvl="0" rtl="0">
              <a:spcBef>
                <a:spcPts val="0"/>
              </a:spcBef>
              <a:buNone/>
            </a:pPr>
            <a:r>
              <a:rPr lang="en"/>
              <a:t>Integumentary</a:t>
            </a:r>
          </a:p>
          <a:p>
            <a:pPr lvl="0" rtl="0">
              <a:spcBef>
                <a:spcPts val="0"/>
              </a:spcBef>
              <a:buNone/>
            </a:pPr>
            <a:r>
              <a:rPr lang="en"/>
              <a:t>Psychiatric </a:t>
            </a:r>
          </a:p>
          <a:p>
            <a:pPr lvl="0">
              <a:spcBef>
                <a:spcPts val="0"/>
              </a:spcBef>
              <a:buNone/>
            </a:pPr>
            <a:r>
              <a:rPr lang="en"/>
              <a:t>Cardiovascular</a:t>
            </a:r>
          </a:p>
          <a:p>
            <a:pPr lvl="0" rtl="0">
              <a:spcBef>
                <a:spcPts val="0"/>
              </a:spcBef>
              <a:buNone/>
            </a:pPr>
            <a:r>
              <a:rPr lang="en"/>
              <a:t>Respiratory </a:t>
            </a:r>
          </a:p>
          <a:p>
            <a:pPr lvl="0" rtl="0">
              <a:spcBef>
                <a:spcPts val="0"/>
              </a:spcBef>
              <a:buNone/>
            </a:pPr>
            <a:endParaRPr/>
          </a:p>
        </p:txBody>
      </p:sp>
      <p:sp>
        <p:nvSpPr>
          <p:cNvPr id="148" name="Shape 148"/>
          <p:cNvSpPr txBox="1">
            <a:spLocks noGrp="1"/>
          </p:cNvSpPr>
          <p:nvPr>
            <p:ph type="body" idx="2"/>
          </p:nvPr>
        </p:nvSpPr>
        <p:spPr>
          <a:xfrm>
            <a:off x="4375200" y="1152475"/>
            <a:ext cx="3999900" cy="3416400"/>
          </a:xfrm>
          <a:prstGeom prst="rect">
            <a:avLst/>
          </a:prstGeom>
        </p:spPr>
        <p:txBody>
          <a:bodyPr lIns="91425" tIns="91425" rIns="91425" bIns="91425" anchor="t" anchorCtr="0">
            <a:noAutofit/>
          </a:bodyPr>
          <a:lstStyle/>
          <a:p>
            <a:pPr lvl="0" rtl="0">
              <a:spcBef>
                <a:spcPts val="0"/>
              </a:spcBef>
              <a:buNone/>
            </a:pPr>
            <a:r>
              <a:rPr lang="en"/>
              <a:t>OR Vitals x 3</a:t>
            </a:r>
          </a:p>
          <a:p>
            <a:pPr lvl="0" rtl="0">
              <a:spcBef>
                <a:spcPts val="0"/>
              </a:spcBef>
              <a:buNone/>
            </a:pPr>
            <a:r>
              <a:rPr lang="en"/>
              <a:t>OR Ear, Nose, Mouth, Throat </a:t>
            </a:r>
          </a:p>
          <a:p>
            <a:pPr lvl="0" rtl="0">
              <a:spcBef>
                <a:spcPts val="0"/>
              </a:spcBef>
              <a:buNone/>
            </a:pPr>
            <a:r>
              <a:rPr lang="en"/>
              <a:t>OR Skin</a:t>
            </a:r>
          </a:p>
          <a:p>
            <a:pPr lvl="0" rtl="0">
              <a:spcBef>
                <a:spcPts val="0"/>
              </a:spcBef>
              <a:buNone/>
            </a:pPr>
            <a:endParaRPr/>
          </a:p>
          <a:p>
            <a:pPr lvl="0" rtl="0">
              <a:spcBef>
                <a:spcPts val="0"/>
              </a:spcBef>
              <a:buNone/>
            </a:pPr>
            <a:endParaRPr/>
          </a:p>
          <a:p>
            <a:pPr lvl="0" rtl="0">
              <a:spcBef>
                <a:spcPts val="0"/>
              </a:spcBef>
              <a:buNone/>
            </a:pPr>
            <a:endParaRPr/>
          </a:p>
          <a:p>
            <a:pPr lvl="0" rtl="0">
              <a:spcBef>
                <a:spcPts val="0"/>
              </a:spcBef>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216425"/>
            <a:ext cx="8520600" cy="572700"/>
          </a:xfrm>
          <a:prstGeom prst="rect">
            <a:avLst/>
          </a:prstGeom>
        </p:spPr>
        <p:txBody>
          <a:bodyPr lIns="91425" tIns="91425" rIns="91425" bIns="91425" anchor="t" anchorCtr="0">
            <a:noAutofit/>
          </a:bodyPr>
          <a:lstStyle/>
          <a:p>
            <a:pPr lvl="0" algn="ctr" rtl="0">
              <a:spcBef>
                <a:spcPts val="0"/>
              </a:spcBef>
              <a:buNone/>
            </a:pPr>
            <a:r>
              <a:rPr lang="en" dirty="0"/>
              <a:t>ORGAN </a:t>
            </a:r>
            <a:r>
              <a:rPr lang="en" dirty="0" smtClean="0"/>
              <a:t>SYSTEMS continued…</a:t>
            </a:r>
            <a:endParaRPr lang="en" dirty="0"/>
          </a:p>
          <a:p>
            <a:pPr lvl="0" algn="ctr" rtl="0">
              <a:spcBef>
                <a:spcPts val="0"/>
              </a:spcBef>
              <a:buNone/>
            </a:pPr>
            <a:r>
              <a:rPr lang="en" sz="3000" dirty="0"/>
              <a:t> </a:t>
            </a:r>
          </a:p>
        </p:txBody>
      </p:sp>
      <p:sp>
        <p:nvSpPr>
          <p:cNvPr id="154" name="Shape 154"/>
          <p:cNvSpPr txBox="1">
            <a:spLocks noGrp="1"/>
          </p:cNvSpPr>
          <p:nvPr>
            <p:ph type="body" idx="1"/>
          </p:nvPr>
        </p:nvSpPr>
        <p:spPr>
          <a:xfrm>
            <a:off x="2597700" y="542875"/>
            <a:ext cx="3999900" cy="3416400"/>
          </a:xfrm>
          <a:prstGeom prst="rect">
            <a:avLst/>
          </a:prstGeom>
        </p:spPr>
        <p:txBody>
          <a:bodyPr lIns="91425" tIns="91425" rIns="91425" bIns="91425" anchor="t" anchorCtr="0">
            <a:noAutofit/>
          </a:bodyPr>
          <a:lstStyle/>
          <a:p>
            <a:pPr lvl="0" rtl="0">
              <a:spcBef>
                <a:spcPts val="0"/>
              </a:spcBef>
              <a:buNone/>
            </a:pPr>
            <a:endParaRPr/>
          </a:p>
          <a:p>
            <a:pPr lvl="0">
              <a:spcBef>
                <a:spcPts val="0"/>
              </a:spcBef>
              <a:buNone/>
            </a:pPr>
            <a:r>
              <a:rPr lang="en"/>
              <a:t>Gastrointestinal </a:t>
            </a:r>
          </a:p>
          <a:p>
            <a:pPr lvl="0">
              <a:spcBef>
                <a:spcPts val="0"/>
              </a:spcBef>
              <a:buNone/>
            </a:pPr>
            <a:r>
              <a:rPr lang="en"/>
              <a:t>Genitourinary </a:t>
            </a:r>
          </a:p>
          <a:p>
            <a:pPr lvl="0">
              <a:spcBef>
                <a:spcPts val="0"/>
              </a:spcBef>
              <a:buNone/>
            </a:pPr>
            <a:r>
              <a:rPr lang="en"/>
              <a:t>Musculoskeletal</a:t>
            </a:r>
          </a:p>
          <a:p>
            <a:pPr lvl="0">
              <a:spcBef>
                <a:spcPts val="0"/>
              </a:spcBef>
              <a:buNone/>
            </a:pPr>
            <a:r>
              <a:rPr lang="en"/>
              <a:t>Neurologic </a:t>
            </a:r>
          </a:p>
          <a:p>
            <a:pPr lvl="0" rtl="0">
              <a:spcBef>
                <a:spcPts val="0"/>
              </a:spcBef>
              <a:buNone/>
            </a:pPr>
            <a:r>
              <a:rPr lang="en"/>
              <a:t>Hematologic/Lymphatic/Immunologic  </a:t>
            </a:r>
          </a:p>
        </p:txBody>
      </p:sp>
      <p:sp>
        <p:nvSpPr>
          <p:cNvPr id="155" name="Shape 155"/>
          <p:cNvSpPr txBox="1">
            <a:spLocks noGrp="1"/>
          </p:cNvSpPr>
          <p:nvPr>
            <p:ph type="body" idx="2"/>
          </p:nvPr>
        </p:nvSpPr>
        <p:spPr>
          <a:xfrm>
            <a:off x="4680000" y="542875"/>
            <a:ext cx="3999900" cy="3416400"/>
          </a:xfrm>
          <a:prstGeom prst="rect">
            <a:avLst/>
          </a:prstGeom>
        </p:spPr>
        <p:txBody>
          <a:bodyPr lIns="91425" tIns="91425" rIns="91425" bIns="91425" anchor="t" anchorCtr="0">
            <a:noAutofit/>
          </a:bodyPr>
          <a:lstStyle/>
          <a:p>
            <a:pPr lvl="0" rtl="0">
              <a:spcBef>
                <a:spcPts val="0"/>
              </a:spcBef>
              <a:buNone/>
            </a:pPr>
            <a:endParaRPr/>
          </a:p>
          <a:p>
            <a:pPr lvl="0">
              <a:spcBef>
                <a:spcPts val="0"/>
              </a:spcBef>
              <a:buNone/>
            </a:pPr>
            <a:r>
              <a:rPr lang="en"/>
              <a:t>OR GI</a:t>
            </a:r>
          </a:p>
          <a:p>
            <a:pPr lvl="0" rtl="0">
              <a:spcBef>
                <a:spcPts val="0"/>
              </a:spcBef>
              <a:buNone/>
            </a:pPr>
            <a:r>
              <a:rPr lang="en"/>
              <a:t>OR GU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510450" y="2895600"/>
            <a:ext cx="8123100" cy="778800"/>
          </a:xfrm>
          <a:prstGeom prst="rect">
            <a:avLst/>
          </a:prstGeom>
        </p:spPr>
        <p:txBody>
          <a:bodyPr lIns="91425" tIns="91425" rIns="91425" bIns="91425" anchor="b" anchorCtr="0">
            <a:noAutofit/>
          </a:bodyPr>
          <a:lstStyle/>
          <a:p>
            <a:pPr lvl="0">
              <a:spcBef>
                <a:spcPts val="0"/>
              </a:spcBef>
              <a:buNone/>
            </a:pPr>
            <a:r>
              <a:rPr lang="en"/>
              <a:t>THE PHYSICAL EXAM IS GENERALLY PERFORMED ACCORDING TO </a:t>
            </a:r>
          </a:p>
          <a:p>
            <a:pPr lvl="0">
              <a:spcBef>
                <a:spcPts val="0"/>
              </a:spcBef>
              <a:buNone/>
            </a:pPr>
            <a:r>
              <a:rPr lang="en"/>
              <a:t>ORGAN SYSTEM OR BODY AREA</a:t>
            </a: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502</Words>
  <Application>Microsoft Office PowerPoint</Application>
  <PresentationFormat>On-screen Show (16:9)</PresentationFormat>
  <Paragraphs>82</Paragraphs>
  <Slides>16</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Economica</vt:lpstr>
      <vt:lpstr>Proxima Nova</vt:lpstr>
      <vt:lpstr>Open Sans</vt:lpstr>
      <vt:lpstr>Arial</vt:lpstr>
      <vt:lpstr>spearmint</vt:lpstr>
      <vt:lpstr>luxe</vt:lpstr>
      <vt:lpstr>Charting “The Exam” for the Medical Record</vt:lpstr>
      <vt:lpstr>Documentation of the Physical Exam</vt:lpstr>
      <vt:lpstr>Documentation of the Physical Exam </vt:lpstr>
      <vt:lpstr>THE PHYSICAL EXAM</vt:lpstr>
      <vt:lpstr>THE PHYSICAL EXAM </vt:lpstr>
      <vt:lpstr>THE PHYSICAL EXAM </vt:lpstr>
      <vt:lpstr>ORGAN SYSTEMS  </vt:lpstr>
      <vt:lpstr>ORGAN SYSTEMS continued…  </vt:lpstr>
      <vt:lpstr>THE PHYSICAL EXAM IS GENERALLY PERFORMED ACCORDING TO  ORGAN SYSTEM OR BODY AREA</vt:lpstr>
      <vt:lpstr>There are 7 Body Areas OR 10 Body Areas if you include the extremities</vt:lpstr>
      <vt:lpstr>BODY AREAS</vt:lpstr>
      <vt:lpstr>DOCUMENTATION OF THE PHYSICAL EXAM</vt:lpstr>
      <vt:lpstr>PowerPoint Presentation</vt:lpstr>
      <vt:lpstr>DOCUMENTATION SHOULD BE CONCRETE. </vt:lpstr>
      <vt:lpstr>THE 9 METHODS OF EXAM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Charting “The Exam” for the Medical Record</dc:title>
  <dc:creator>Nichole M. Hollon</dc:creator>
  <cp:lastModifiedBy>Nichole M. Hollon</cp:lastModifiedBy>
  <cp:revision>1</cp:revision>
  <dcterms:modified xsi:type="dcterms:W3CDTF">2016-09-29T21:41:02Z</dcterms:modified>
</cp:coreProperties>
</file>