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16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2907"/>
    <a:srgbClr val="4A9C00"/>
    <a:srgbClr val="568616"/>
    <a:srgbClr val="D02300"/>
    <a:srgbClr val="FF3300"/>
    <a:srgbClr val="666633"/>
    <a:srgbClr val="EAEAEA"/>
    <a:srgbClr val="2216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00" autoAdjust="0"/>
  </p:normalViewPr>
  <p:slideViewPr>
    <p:cSldViewPr>
      <p:cViewPr varScale="1">
        <p:scale>
          <a:sx n="101" d="100"/>
          <a:sy n="101" d="100"/>
        </p:scale>
        <p:origin x="126" y="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1738D8-F38D-405C-8DA1-2898122BF2DD}" type="datetimeFigureOut">
              <a:rPr lang="en-US" smtClean="0"/>
              <a:t>10/30/2014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A02F03-F516-4094-B8B4-7E44DEFEA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1803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02F03-F516-4094-B8B4-7E44DEFEA85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339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219200"/>
            <a:ext cx="7772400" cy="914400"/>
          </a:xfrm>
          <a:prstGeom prst="rect">
            <a:avLst/>
          </a:prstGeom>
        </p:spPr>
        <p:txBody>
          <a:bodyPr anchor="t"/>
          <a:lstStyle>
            <a:lvl1pPr algn="l">
              <a:defRPr sz="4000" b="1" cap="none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5715000"/>
            <a:ext cx="7772400" cy="585787"/>
          </a:xfrm>
          <a:prstGeom prst="rect">
            <a:avLst/>
          </a:prstGeom>
        </p:spPr>
        <p:txBody>
          <a:bodyPr anchor="b"/>
          <a:lstStyle>
            <a:lvl1pPr marL="0" indent="0" algn="r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533400"/>
            <a:ext cx="1676400" cy="57150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324600" cy="5715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233987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733800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457200"/>
            <a:ext cx="5111750" cy="566896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Medical Records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1447800"/>
            <a:ext cx="58849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Recent report of a reportable illness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151520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685800"/>
            <a:ext cx="70866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WHAT’S UP WITH MEDICAL RECORD MALPRACTICE IN REGARD TO MEDICAL RECORDS?</a:t>
            </a:r>
          </a:p>
          <a:p>
            <a:endParaRPr lang="en-US" sz="4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 smtClean="0"/>
              <a:t>A healthcare provider may be accused of malpractice if they are thought to be negligent.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6065343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1" y="685800"/>
            <a:ext cx="68580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Negligence occurs when someone fails to perform actions that would be performed by any prudent and reasonable person with similar experience and education.</a:t>
            </a:r>
          </a:p>
          <a:p>
            <a:endParaRPr lang="en-US" sz="2000" dirty="0"/>
          </a:p>
          <a:p>
            <a:r>
              <a:rPr lang="en-US" sz="2000" dirty="0" smtClean="0"/>
              <a:t>Example: Failing to report REPORTABLE ILLNESSES and INJURIES.</a:t>
            </a:r>
          </a:p>
          <a:p>
            <a:endParaRPr lang="en-US" sz="2000" dirty="0"/>
          </a:p>
          <a:p>
            <a:r>
              <a:rPr lang="en-US" sz="2000" dirty="0" smtClean="0"/>
              <a:t>A malpractice complaint is a type of “TORT”</a:t>
            </a:r>
          </a:p>
          <a:p>
            <a:r>
              <a:rPr lang="en-US" sz="2000" dirty="0"/>
              <a:t>	</a:t>
            </a:r>
            <a:endParaRPr lang="en-US" sz="2000" dirty="0" smtClean="0"/>
          </a:p>
          <a:p>
            <a:r>
              <a:rPr lang="en-US" sz="2000" dirty="0"/>
              <a:t>	</a:t>
            </a:r>
            <a:r>
              <a:rPr lang="en-US" sz="2000" dirty="0" smtClean="0"/>
              <a:t>A TORT is a “civil action” as opposed to a violation of the criminal code.</a:t>
            </a:r>
          </a:p>
          <a:p>
            <a:endParaRPr lang="en-US" sz="2000" dirty="0"/>
          </a:p>
          <a:p>
            <a:r>
              <a:rPr lang="en-US" sz="2000" dirty="0" smtClean="0"/>
              <a:t>Example: A healthcare provider could be accused of negligence by failing to report suspected child abuse. However, if the child dies as a result of that child abuse which was not reported, then there may be grounds for criminal action.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214421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381000"/>
            <a:ext cx="66294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MALPRACTICE</a:t>
            </a:r>
          </a:p>
          <a:p>
            <a:endParaRPr lang="en-US" sz="2400" dirty="0"/>
          </a:p>
          <a:p>
            <a:r>
              <a:rPr lang="en-US" sz="2400" dirty="0" smtClean="0"/>
              <a:t>Medical personnel and medical records can all be subpoenaed, which is why DOCUMENTATION is so vitally important!</a:t>
            </a:r>
          </a:p>
          <a:p>
            <a:endParaRPr lang="en-US" sz="2400" dirty="0"/>
          </a:p>
          <a:p>
            <a:r>
              <a:rPr lang="en-US" sz="2400" dirty="0" smtClean="0"/>
              <a:t>Observe the following guidelines to protect yourself from malpractice: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Always practice within the law.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- KNOW THE LAW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Preserve patient confidentiality.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Maintain meticulous records.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- DOCUMENT EVERY ENCOUNTER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Obtain informed and written consent.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Perform within your scope of practice.</a:t>
            </a:r>
          </a:p>
          <a:p>
            <a:pPr lvl="1"/>
            <a:r>
              <a:rPr lang="en-US" sz="2400" dirty="0" smtClean="0"/>
              <a:t>- KNOW YOUR SCOPE OF PRACTICE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67999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Medical Record	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chronological… account of a patient’s examination and treatment that includes the patient’s medical history and complaints, the physician’s physical findings, the results of diagnostic tests and procedures, and medications and therapeutic procedures.</a:t>
            </a:r>
          </a:p>
          <a:p>
            <a:endParaRPr lang="en-US" dirty="0"/>
          </a:p>
          <a:p>
            <a:r>
              <a:rPr lang="en-US" sz="2400" dirty="0" smtClean="0"/>
              <a:t>The American Heritage Stedman’s Medical Dictionary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533400"/>
            <a:ext cx="8229600" cy="5562600"/>
          </a:xfrm>
        </p:spPr>
        <p:txBody>
          <a:bodyPr/>
          <a:lstStyle/>
          <a:p>
            <a:r>
              <a:rPr lang="en-US" dirty="0" smtClean="0"/>
              <a:t>Medical records include records of the patient’s medical treatment, as well as administrative records such as billing and correspondence.</a:t>
            </a:r>
          </a:p>
          <a:p>
            <a:r>
              <a:rPr lang="en-US" dirty="0" smtClean="0"/>
              <a:t>They will also include previous records obtained from other physicians and facilities.</a:t>
            </a:r>
          </a:p>
          <a:p>
            <a:r>
              <a:rPr lang="en-US" dirty="0" smtClean="0"/>
              <a:t>All records are legal documents admissible in a cour</a:t>
            </a:r>
            <a:r>
              <a:rPr lang="en-US" dirty="0" smtClean="0"/>
              <a:t>t of law.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-9525" y="3276600"/>
            <a:ext cx="9144000" cy="2362200"/>
          </a:xfrm>
        </p:spPr>
        <p:txBody>
          <a:bodyPr/>
          <a:lstStyle/>
          <a:p>
            <a:r>
              <a:rPr lang="en-US" sz="2800" dirty="0" smtClean="0"/>
              <a:t>Medical Records are protected by the patient’s right to privacy and are considered confidential.</a:t>
            </a:r>
          </a:p>
          <a:p>
            <a:endParaRPr lang="en-US" sz="2800" dirty="0"/>
          </a:p>
          <a:p>
            <a:r>
              <a:rPr lang="en-US" sz="2800" dirty="0" smtClean="0"/>
              <a:t>They shoul</a:t>
            </a:r>
            <a:r>
              <a:rPr lang="en-US" sz="2800" dirty="0" smtClean="0"/>
              <a:t>d not be revealed to anyone not providing care to the patient without the patient’s written and authorized permission.</a:t>
            </a:r>
          </a:p>
          <a:p>
            <a:endParaRPr lang="en-US" sz="2800" dirty="0"/>
          </a:p>
          <a:p>
            <a:r>
              <a:rPr lang="en-US" sz="2800" dirty="0" smtClean="0"/>
              <a:t>The patient must sign an authorization for release of information.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609600"/>
            <a:ext cx="70866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ULTIMATELY…</a:t>
            </a:r>
          </a:p>
          <a:p>
            <a:endParaRPr lang="en-US" sz="3200" dirty="0"/>
          </a:p>
          <a:p>
            <a:r>
              <a:rPr lang="en-US" sz="3200" dirty="0" smtClean="0"/>
              <a:t>Failure to observe patient confidentiality, regardless of your job title, could result in a lawsuit.  Every individual working with patients, regardless of their job title should preserve confidentiality and protect the patient and the health care practice.</a:t>
            </a:r>
            <a:endParaRPr lang="en-US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057400"/>
            <a:ext cx="8103500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The patient has an absolute right to confidentiality</a:t>
            </a:r>
          </a:p>
          <a:p>
            <a:pPr algn="ctr"/>
            <a:endParaRPr lang="en-US" sz="2800" dirty="0"/>
          </a:p>
          <a:p>
            <a:pPr algn="ctr"/>
            <a:r>
              <a:rPr lang="en-US" sz="2800" dirty="0" smtClean="0"/>
              <a:t>BUT</a:t>
            </a:r>
          </a:p>
          <a:p>
            <a:pPr algn="ctr"/>
            <a:endParaRPr lang="en-US" sz="2800" dirty="0"/>
          </a:p>
          <a:p>
            <a:pPr algn="ctr"/>
            <a:r>
              <a:rPr lang="en-US" sz="2800" dirty="0" smtClean="0"/>
              <a:t>There are 2 exceptions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791054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1" y="1066800"/>
            <a:ext cx="7391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EXCEPTIONS</a:t>
            </a:r>
          </a:p>
          <a:p>
            <a:endParaRPr lang="en-US" sz="2800" dirty="0"/>
          </a:p>
          <a:p>
            <a:r>
              <a:rPr lang="en-US" sz="2800" dirty="0" smtClean="0"/>
              <a:t>Exception 1:</a:t>
            </a:r>
          </a:p>
          <a:p>
            <a:r>
              <a:rPr lang="en-US" sz="2800" dirty="0" smtClean="0"/>
              <a:t>When requested by subpoena or court order.  (The legal request for an individual to testify in court of law is a SUBPOENA.)</a:t>
            </a:r>
          </a:p>
          <a:p>
            <a:endParaRPr lang="en-US" sz="2800" dirty="0"/>
          </a:p>
          <a:p>
            <a:r>
              <a:rPr lang="en-US" sz="2800" dirty="0" smtClean="0"/>
              <a:t>Exception 2:</a:t>
            </a:r>
          </a:p>
          <a:p>
            <a:r>
              <a:rPr lang="en-US" sz="2800" dirty="0" smtClean="0"/>
              <a:t>When there is a reportable injury or illness.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00282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990600"/>
            <a:ext cx="67818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What are REPORTABLE INJURIES?</a:t>
            </a:r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Injuries like knife wounds and gunshot wounds must be reported according to local regulations and statues.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Injuries that appear to be due to child, spousal, or elderly abuse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Failure to report these injuries is a felony in many states.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lvl="1"/>
            <a:r>
              <a:rPr lang="en-US" sz="2000" dirty="0" smtClean="0"/>
              <a:t>NOTE: Health care facilities and practices will have a policy in place for reporting these type of injuries.  It is important to know the policy where you work.</a:t>
            </a:r>
          </a:p>
        </p:txBody>
      </p:sp>
    </p:spTree>
    <p:extLst>
      <p:ext uri="{BB962C8B-B14F-4D97-AF65-F5344CB8AC3E}">
        <p14:creationId xmlns:p14="http://schemas.microsoft.com/office/powerpoint/2010/main" val="27764632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1" y="609600"/>
            <a:ext cx="6781800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What are REPORTABLE ILLNESSES?</a:t>
            </a:r>
          </a:p>
          <a:p>
            <a:r>
              <a:rPr lang="en-US" sz="2000" dirty="0" smtClean="0"/>
              <a:t>Diseases that represent potential threats to the public health…</a:t>
            </a:r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Contagious diseases,</a:t>
            </a:r>
          </a:p>
          <a:p>
            <a:r>
              <a:rPr lang="en-US" sz="2000" dirty="0" smtClean="0"/>
              <a:t>	- Example: measles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Serious threats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- Example: tuberculosis (TB)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Sexually transmitted diseases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- Example: syphilis or gonorrhea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- NOTE: These diseases require patients to 	provide a list of sexual partners to help identify 	untreated individuals.</a:t>
            </a:r>
          </a:p>
          <a:p>
            <a:endParaRPr lang="en-US" sz="2000" dirty="0"/>
          </a:p>
          <a:p>
            <a:r>
              <a:rPr lang="en-US" sz="2000" dirty="0" smtClean="0"/>
              <a:t>Diseases in this category are reported to the local public health department.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9155911"/>
      </p:ext>
    </p:extLst>
  </p:cSld>
  <p:clrMapOvr>
    <a:masterClrMapping/>
  </p:clrMapOvr>
</p:sld>
</file>

<file path=ppt/theme/theme1.xml><?xml version="1.0" encoding="utf-8"?>
<a:theme xmlns:a="http://schemas.openxmlformats.org/drawingml/2006/main" name="health_bea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health_bea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ealth_bea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ealth_bea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ealth_bea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ealth_bea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ealth_bea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ealth_bea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ealth_bea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ealth_bea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ealth_bea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ealth_bea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ealth_bea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ealth_bea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A0F57D8-7414-4D22-A39E-C9E489B89F7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Health beat design template</Template>
  <TotalTime>53</TotalTime>
  <Words>451</Words>
  <Application>Microsoft Office PowerPoint</Application>
  <PresentationFormat>On-screen Show (4:3)</PresentationFormat>
  <Paragraphs>76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health_beat</vt:lpstr>
      <vt:lpstr>Medical Records</vt:lpstr>
      <vt:lpstr>Medical Record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LBCC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Medical Records</dc:title>
  <dc:creator>Jennifer M. Clark</dc:creator>
  <cp:keywords/>
  <cp:lastModifiedBy>Jennifer M. Clark</cp:lastModifiedBy>
  <cp:revision>6</cp:revision>
  <dcterms:created xsi:type="dcterms:W3CDTF">2014-10-30T15:23:08Z</dcterms:created>
  <dcterms:modified xsi:type="dcterms:W3CDTF">2014-10-30T16:16:12Z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TC103367969990</vt:lpwstr>
  </property>
</Properties>
</file>