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4" d="100"/>
          <a:sy n="144" d="100"/>
        </p:scale>
        <p:origin x="6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4" name="Shape 14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1" name="Shape 9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7" name="Shape 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25"/>
            <a:ext cx="4572000" cy="5143500"/>
          </a:xfrm>
          <a:prstGeom prst="rect">
            <a:avLst/>
          </a:prstGeom>
          <a:solidFill>
            <a:schemeClr val="dk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dk1"/>
              </a:buClr>
              <a:defRPr>
                <a:solidFill>
                  <a:schemeClr val="dk1"/>
                </a:solidFill>
              </a:defRPr>
            </a:lvl1pPr>
            <a:lvl2pPr lvl="1">
              <a:spcBef>
                <a:spcPts val="0"/>
              </a:spcBef>
              <a:buClr>
                <a:schemeClr val="dk1"/>
              </a:buClr>
              <a:defRPr>
                <a:solidFill>
                  <a:schemeClr val="dk1"/>
                </a:solidFill>
              </a:defRPr>
            </a:lvl2pPr>
            <a:lvl3pPr lvl="2">
              <a:spcBef>
                <a:spcPts val="0"/>
              </a:spcBef>
              <a:buClr>
                <a:schemeClr val="dk1"/>
              </a:buClr>
              <a:defRPr>
                <a:solidFill>
                  <a:schemeClr val="dk1"/>
                </a:solidFill>
              </a:defRPr>
            </a:lvl3pPr>
            <a:lvl4pPr lvl="3">
              <a:spcBef>
                <a:spcPts val="0"/>
              </a:spcBef>
              <a:buClr>
                <a:schemeClr val="dk1"/>
              </a:buClr>
              <a:defRPr>
                <a:solidFill>
                  <a:schemeClr val="dk1"/>
                </a:solidFill>
              </a:defRPr>
            </a:lvl4pPr>
            <a:lvl5pPr lvl="4">
              <a:spcBef>
                <a:spcPts val="0"/>
              </a:spcBef>
              <a:buClr>
                <a:schemeClr val="dk1"/>
              </a:buClr>
              <a:defRPr>
                <a:solidFill>
                  <a:schemeClr val="dk1"/>
                </a:solidFill>
              </a:defRPr>
            </a:lvl5pPr>
            <a:lvl6pPr lvl="5">
              <a:spcBef>
                <a:spcPts val="0"/>
              </a:spcBef>
              <a:buClr>
                <a:schemeClr val="dk1"/>
              </a:buClr>
              <a:defRPr>
                <a:solidFill>
                  <a:schemeClr val="dk1"/>
                </a:solidFill>
              </a:defRPr>
            </a:lvl6pPr>
            <a:lvl7pPr lvl="6">
              <a:spcBef>
                <a:spcPts val="0"/>
              </a:spcBef>
              <a:buClr>
                <a:schemeClr val="dk1"/>
              </a:buClr>
              <a:defRPr>
                <a:solidFill>
                  <a:schemeClr val="dk1"/>
                </a:solidFill>
              </a:defRPr>
            </a:lvl7pPr>
            <a:lvl8pPr lvl="7">
              <a:spcBef>
                <a:spcPts val="0"/>
              </a:spcBef>
              <a:buClr>
                <a:schemeClr val="dk1"/>
              </a:buClr>
              <a:defRPr>
                <a:solidFill>
                  <a:schemeClr val="dk1"/>
                </a:solidFill>
              </a:defRPr>
            </a:lvl8pPr>
            <a:lvl9pPr lvl="8">
              <a:spcBef>
                <a:spcPts val="0"/>
              </a:spcBef>
              <a:buClr>
                <a:schemeClr val="dk1"/>
              </a:buClr>
              <a:defRPr>
                <a:solidFill>
                  <a:schemeClr val="dk1"/>
                </a:solidFill>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lt2"/>
              </a:buClr>
              <a:buSzPct val="100000"/>
              <a:defRPr sz="1800">
                <a:solidFill>
                  <a:schemeClr val="lt2"/>
                </a:solidFill>
              </a:defRPr>
            </a:lvl1pPr>
            <a:lvl2pPr lvl="1">
              <a:lnSpc>
                <a:spcPct val="115000"/>
              </a:lnSpc>
              <a:spcBef>
                <a:spcPts val="0"/>
              </a:spcBef>
              <a:spcAft>
                <a:spcPts val="1600"/>
              </a:spcAft>
              <a:buClr>
                <a:schemeClr val="lt2"/>
              </a:buClr>
              <a:defRPr>
                <a:solidFill>
                  <a:schemeClr val="lt2"/>
                </a:solidFill>
              </a:defRPr>
            </a:lvl2pPr>
            <a:lvl3pPr lvl="2">
              <a:lnSpc>
                <a:spcPct val="115000"/>
              </a:lnSpc>
              <a:spcBef>
                <a:spcPts val="0"/>
              </a:spcBef>
              <a:spcAft>
                <a:spcPts val="1600"/>
              </a:spcAft>
              <a:buClr>
                <a:schemeClr val="lt2"/>
              </a:buClr>
              <a:defRPr>
                <a:solidFill>
                  <a:schemeClr val="lt2"/>
                </a:solidFill>
              </a:defRPr>
            </a:lvl3pPr>
            <a:lvl4pPr lvl="3">
              <a:lnSpc>
                <a:spcPct val="115000"/>
              </a:lnSpc>
              <a:spcBef>
                <a:spcPts val="0"/>
              </a:spcBef>
              <a:spcAft>
                <a:spcPts val="1600"/>
              </a:spcAft>
              <a:buClr>
                <a:schemeClr val="lt2"/>
              </a:buClr>
              <a:defRPr>
                <a:solidFill>
                  <a:schemeClr val="lt2"/>
                </a:solidFill>
              </a:defRPr>
            </a:lvl4pPr>
            <a:lvl5pPr lvl="4">
              <a:lnSpc>
                <a:spcPct val="115000"/>
              </a:lnSpc>
              <a:spcBef>
                <a:spcPts val="0"/>
              </a:spcBef>
              <a:spcAft>
                <a:spcPts val="1600"/>
              </a:spcAft>
              <a:buClr>
                <a:schemeClr val="lt2"/>
              </a:buClr>
              <a:defRPr>
                <a:solidFill>
                  <a:schemeClr val="lt2"/>
                </a:solidFill>
              </a:defRPr>
            </a:lvl5pPr>
            <a:lvl6pPr lvl="5">
              <a:lnSpc>
                <a:spcPct val="115000"/>
              </a:lnSpc>
              <a:spcBef>
                <a:spcPts val="0"/>
              </a:spcBef>
              <a:spcAft>
                <a:spcPts val="1600"/>
              </a:spcAft>
              <a:buClr>
                <a:schemeClr val="lt2"/>
              </a:buClr>
              <a:defRPr>
                <a:solidFill>
                  <a:schemeClr val="lt2"/>
                </a:solidFill>
              </a:defRPr>
            </a:lvl6pPr>
            <a:lvl7pPr lvl="6">
              <a:lnSpc>
                <a:spcPct val="115000"/>
              </a:lnSpc>
              <a:spcBef>
                <a:spcPts val="0"/>
              </a:spcBef>
              <a:spcAft>
                <a:spcPts val="1600"/>
              </a:spcAft>
              <a:buClr>
                <a:schemeClr val="lt2"/>
              </a:buClr>
              <a:defRPr>
                <a:solidFill>
                  <a:schemeClr val="lt2"/>
                </a:solidFill>
              </a:defRPr>
            </a:lvl7pPr>
            <a:lvl8pPr lvl="7">
              <a:lnSpc>
                <a:spcPct val="115000"/>
              </a:lnSpc>
              <a:spcBef>
                <a:spcPts val="0"/>
              </a:spcBef>
              <a:spcAft>
                <a:spcPts val="1600"/>
              </a:spcAft>
              <a:buClr>
                <a:schemeClr val="lt2"/>
              </a:buClr>
              <a:defRPr>
                <a:solidFill>
                  <a:schemeClr val="lt2"/>
                </a:solidFill>
              </a:defRPr>
            </a:lvl8pPr>
            <a:lvl9pPr lvl="8">
              <a:lnSpc>
                <a:spcPct val="115000"/>
              </a:lnSpc>
              <a:spcBef>
                <a:spcPts val="0"/>
              </a:spcBef>
              <a:spcAft>
                <a:spcPts val="1600"/>
              </a:spcAft>
              <a:buClr>
                <a:schemeClr val="lt2"/>
              </a:buClr>
              <a:defRPr>
                <a:solidFill>
                  <a:schemeClr val="lt2"/>
                </a:solidFill>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lt2"/>
                </a:solidFill>
              </a:rPr>
              <a:t>‹#›</a:t>
            </a:fld>
            <a:endParaRPr lang="en" sz="1000">
              <a:solidFill>
                <a:schemeClr val="lt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youtu.be/B44JfptNuG0"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311708" y="744575"/>
            <a:ext cx="8520600" cy="2052600"/>
          </a:xfrm>
          <a:prstGeom prst="rect">
            <a:avLst/>
          </a:prstGeom>
        </p:spPr>
        <p:txBody>
          <a:bodyPr lIns="91425" tIns="91425" rIns="91425" bIns="91425" anchor="b" anchorCtr="0">
            <a:noAutofit/>
          </a:bodyPr>
          <a:lstStyle/>
          <a:p>
            <a:pPr lvl="0">
              <a:spcBef>
                <a:spcPts val="0"/>
              </a:spcBef>
              <a:buNone/>
            </a:pPr>
            <a:r>
              <a:rPr lang="en"/>
              <a:t>Medical Records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11700" y="2150850"/>
            <a:ext cx="8520600" cy="841800"/>
          </a:xfrm>
          <a:prstGeom prst="rect">
            <a:avLst/>
          </a:prstGeom>
        </p:spPr>
        <p:txBody>
          <a:bodyPr lIns="91425" tIns="91425" rIns="91425" bIns="91425" anchor="ctr" anchorCtr="0">
            <a:noAutofit/>
          </a:bodyPr>
          <a:lstStyle/>
          <a:p>
            <a:pPr lvl="0">
              <a:spcBef>
                <a:spcPts val="0"/>
              </a:spcBef>
              <a:buNone/>
            </a:pPr>
            <a:r>
              <a:rPr lang="en"/>
              <a:t>Recent report of a reportable illness:</a:t>
            </a:r>
          </a:p>
          <a:p>
            <a:pPr lvl="0">
              <a:spcBef>
                <a:spcPts val="0"/>
              </a:spcBef>
              <a:buNone/>
            </a:pPr>
            <a:r>
              <a:rPr lang="en"/>
              <a:t> </a:t>
            </a:r>
          </a:p>
          <a:p>
            <a:pPr lvl="0">
              <a:spcBef>
                <a:spcPts val="0"/>
              </a:spcBef>
              <a:buNone/>
            </a:pPr>
            <a:r>
              <a:rPr lang="en" u="sng">
                <a:solidFill>
                  <a:schemeClr val="hlink"/>
                </a:solidFill>
                <a:hlinkClick r:id="rId3"/>
              </a:rPr>
              <a:t>https://youtu.be/B44JfptNuG0</a:t>
            </a:r>
          </a:p>
          <a:p>
            <a:pPr lvl="0">
              <a:spcBef>
                <a:spcPts val="0"/>
              </a:spcBef>
              <a:buNone/>
            </a:pPr>
            <a:endParaRPr/>
          </a:p>
          <a:p>
            <a:pPr lvl="0">
              <a:spcBef>
                <a:spcPts val="0"/>
              </a:spcBef>
              <a:buNone/>
            </a:pPr>
            <a:r>
              <a:rPr lang="en"/>
              <a:t>(YouTube Video)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ctrTitle"/>
          </p:nvPr>
        </p:nvSpPr>
        <p:spPr>
          <a:xfrm>
            <a:off x="311708" y="744575"/>
            <a:ext cx="8520600" cy="2052600"/>
          </a:xfrm>
          <a:prstGeom prst="rect">
            <a:avLst/>
          </a:prstGeom>
        </p:spPr>
        <p:txBody>
          <a:bodyPr lIns="91425" tIns="91425" rIns="91425" bIns="91425" anchor="b" anchorCtr="0">
            <a:noAutofit/>
          </a:bodyPr>
          <a:lstStyle/>
          <a:p>
            <a:pPr lvl="0">
              <a:spcBef>
                <a:spcPts val="0"/>
              </a:spcBef>
              <a:buNone/>
            </a:pPr>
            <a:r>
              <a:rPr lang="en"/>
              <a:t>MEDICAL RECORD GUIDELINES</a:t>
            </a:r>
          </a:p>
        </p:txBody>
      </p:sp>
      <p:sp>
        <p:nvSpPr>
          <p:cNvPr id="111" name="Shape 111"/>
          <p:cNvSpPr txBox="1">
            <a:spLocks noGrp="1"/>
          </p:cNvSpPr>
          <p:nvPr>
            <p:ph type="subTitle" idx="1"/>
          </p:nvPr>
        </p:nvSpPr>
        <p:spPr>
          <a:xfrm>
            <a:off x="311700" y="2834125"/>
            <a:ext cx="8520600" cy="792600"/>
          </a:xfrm>
          <a:prstGeom prst="rect">
            <a:avLst/>
          </a:prstGeom>
        </p:spPr>
        <p:txBody>
          <a:bodyPr lIns="91425" tIns="91425" rIns="91425" bIns="91425" anchor="t" anchorCtr="0">
            <a:noAutofit/>
          </a:bodyPr>
          <a:lstStyle/>
          <a:p>
            <a:pPr lvl="0">
              <a:spcBef>
                <a:spcPts val="0"/>
              </a:spcBef>
              <a:buNone/>
            </a:pPr>
            <a:r>
              <a:rPr lang="en"/>
              <a:t>There are specific guidelines that protect health care providers and health practices from malpractice. Observation  of these guidelines in paramount.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sz="3600"/>
              <a:t>GUIDELINES FOR HEALTH RECORDS:</a:t>
            </a:r>
          </a:p>
          <a:p>
            <a:pPr lvl="0">
              <a:spcBef>
                <a:spcPts val="0"/>
              </a:spcBef>
              <a:buNone/>
            </a:pPr>
            <a:endParaRPr/>
          </a:p>
        </p:txBody>
      </p:sp>
      <p:sp>
        <p:nvSpPr>
          <p:cNvPr id="117" name="Shape 11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Patient health records must be meticulous and document every encounter. </a:t>
            </a:r>
          </a:p>
          <a:p>
            <a:pPr lvl="0">
              <a:spcBef>
                <a:spcPts val="0"/>
              </a:spcBef>
              <a:buNone/>
            </a:pPr>
            <a:r>
              <a:rPr lang="en"/>
              <a:t>They must be - LEGIBLE</a:t>
            </a:r>
          </a:p>
          <a:p>
            <a:pPr marL="457200" lvl="0" indent="-228600" rtl="0">
              <a:spcBef>
                <a:spcPts val="0"/>
              </a:spcBef>
            </a:pPr>
            <a:r>
              <a:rPr lang="en"/>
              <a:t>Any handwriting on any documents faxed or scanned or included in a health record must be legible. </a:t>
            </a:r>
          </a:p>
          <a:p>
            <a:pPr marL="457200" lvl="0" indent="-228600">
              <a:spcBef>
                <a:spcPts val="0"/>
              </a:spcBef>
            </a:pPr>
            <a:r>
              <a:rPr lang="en"/>
              <a:t>Names, numbers, and abbreviations must be written clearly.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sz="3600"/>
              <a:t>GUIDELINES FOR HEALTH RECORDS:</a:t>
            </a:r>
          </a:p>
          <a:p>
            <a:pPr lvl="0">
              <a:spcBef>
                <a:spcPts val="0"/>
              </a:spcBef>
              <a:buNone/>
            </a:pPr>
            <a:endParaRPr/>
          </a:p>
        </p:txBody>
      </p:sp>
      <p:sp>
        <p:nvSpPr>
          <p:cNvPr id="123" name="Shape 123"/>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Patient health records must be meticulous and document every encounter. </a:t>
            </a:r>
          </a:p>
          <a:p>
            <a:pPr lvl="0">
              <a:spcBef>
                <a:spcPts val="0"/>
              </a:spcBef>
              <a:buNone/>
            </a:pPr>
            <a:r>
              <a:rPr lang="en"/>
              <a:t>They must be - TIMELY</a:t>
            </a:r>
          </a:p>
          <a:p>
            <a:pPr marL="457200" lvl="0" indent="-228600" rtl="0">
              <a:spcBef>
                <a:spcPts val="0"/>
              </a:spcBef>
            </a:pPr>
            <a:r>
              <a:rPr lang="en"/>
              <a:t>All findings from examinations and tests should be recorded as soon as they are available. </a:t>
            </a:r>
          </a:p>
          <a:p>
            <a:pPr marL="457200" lvl="0" indent="-228600">
              <a:spcBef>
                <a:spcPts val="0"/>
              </a:spcBef>
            </a:pPr>
            <a:r>
              <a:rPr lang="en"/>
              <a:t>If something is missed, documentation should include the original date and the date the finding was entered.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sz="3600"/>
              <a:t>GUIDELINES FOR HEALTH RECORDS:</a:t>
            </a:r>
          </a:p>
          <a:p>
            <a:pPr lvl="0">
              <a:spcBef>
                <a:spcPts val="0"/>
              </a:spcBef>
              <a:buNone/>
            </a:pPr>
            <a:endParaRPr/>
          </a:p>
        </p:txBody>
      </p:sp>
      <p:sp>
        <p:nvSpPr>
          <p:cNvPr id="129" name="Shape 129"/>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Health records must be meticulous and document every encounter. </a:t>
            </a:r>
          </a:p>
          <a:p>
            <a:pPr lvl="0">
              <a:spcBef>
                <a:spcPts val="0"/>
              </a:spcBef>
              <a:buNone/>
            </a:pPr>
            <a:r>
              <a:rPr lang="en"/>
              <a:t>They must be - ACCURATE</a:t>
            </a:r>
          </a:p>
          <a:p>
            <a:pPr marL="457200" lvl="0" indent="-228600" rtl="0">
              <a:spcBef>
                <a:spcPts val="0"/>
              </a:spcBef>
            </a:pPr>
            <a:r>
              <a:rPr lang="en"/>
              <a:t>The Law must be maintained and practice. </a:t>
            </a:r>
          </a:p>
          <a:p>
            <a:pPr marL="914400" lvl="1" indent="-228600" rtl="0">
              <a:spcBef>
                <a:spcPts val="0"/>
              </a:spcBef>
            </a:pPr>
            <a:r>
              <a:rPr lang="en"/>
              <a:t>It is every person’s responsibility to know the law. </a:t>
            </a:r>
          </a:p>
          <a:p>
            <a:pPr marL="457200" lvl="0" indent="-228600" rtl="0">
              <a:spcBef>
                <a:spcPts val="0"/>
              </a:spcBef>
            </a:pPr>
            <a:r>
              <a:rPr lang="en"/>
              <a:t>Never guess or assume knowledge. </a:t>
            </a:r>
          </a:p>
          <a:p>
            <a:pPr marL="914400" lvl="1" indent="-228600" rtl="0">
              <a:spcBef>
                <a:spcPts val="0"/>
              </a:spcBef>
            </a:pPr>
            <a:r>
              <a:rPr lang="en"/>
              <a:t>Double check all information carefully. </a:t>
            </a:r>
          </a:p>
          <a:p>
            <a:pPr marL="457200" lvl="0" indent="-228600">
              <a:spcBef>
                <a:spcPts val="0"/>
              </a:spcBef>
            </a:pPr>
            <a:r>
              <a:rPr lang="en"/>
              <a:t>Verify information.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sz="3600"/>
              <a:t>GUIDELINES FOR HEALTH RECORDS:</a:t>
            </a:r>
          </a:p>
          <a:p>
            <a:pPr lvl="0">
              <a:spcBef>
                <a:spcPts val="0"/>
              </a:spcBef>
              <a:buNone/>
            </a:pPr>
            <a:endParaRPr/>
          </a:p>
        </p:txBody>
      </p:sp>
      <p:sp>
        <p:nvSpPr>
          <p:cNvPr id="135" name="Shape 135"/>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Health records must be meticulous and document every encounter. </a:t>
            </a:r>
          </a:p>
          <a:p>
            <a:pPr lvl="0">
              <a:spcBef>
                <a:spcPts val="0"/>
              </a:spcBef>
              <a:buNone/>
            </a:pPr>
            <a:r>
              <a:rPr lang="en"/>
              <a:t>They must be - PROFESSIONAL</a:t>
            </a:r>
          </a:p>
          <a:p>
            <a:pPr marL="457200" lvl="0" indent="-228600">
              <a:spcBef>
                <a:spcPts val="0"/>
              </a:spcBef>
            </a:pPr>
            <a:r>
              <a:rPr lang="en"/>
              <a:t>Personal subjective comments, judgements, and opinions or speculations about the patient or test results should not be included.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CONCLUSION</a:t>
            </a:r>
          </a:p>
        </p:txBody>
      </p:sp>
      <p:sp>
        <p:nvSpPr>
          <p:cNvPr id="141" name="Shape 141"/>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lgn="ctr" rtl="0">
              <a:spcBef>
                <a:spcPts val="0"/>
              </a:spcBef>
              <a:buNone/>
            </a:pPr>
            <a:r>
              <a:rPr lang="en"/>
              <a:t>Patient medical records or </a:t>
            </a:r>
          </a:p>
          <a:p>
            <a:pPr lvl="0" algn="ctr" rtl="0">
              <a:spcBef>
                <a:spcPts val="0"/>
              </a:spcBef>
              <a:buNone/>
            </a:pPr>
            <a:r>
              <a:rPr lang="en"/>
              <a:t>health records serve as </a:t>
            </a:r>
          </a:p>
          <a:p>
            <a:pPr lvl="0" algn="ctr" rtl="0">
              <a:spcBef>
                <a:spcPts val="0"/>
              </a:spcBef>
              <a:buNone/>
            </a:pPr>
            <a:r>
              <a:rPr lang="en"/>
              <a:t>communication tools as </a:t>
            </a:r>
          </a:p>
          <a:p>
            <a:pPr lvl="0" algn="ctr">
              <a:spcBef>
                <a:spcPts val="0"/>
              </a:spcBef>
              <a:buNone/>
            </a:pPr>
            <a:r>
              <a:rPr lang="en"/>
              <a:t>well as legal documents.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p:nvPr/>
        </p:nvSpPr>
        <p:spPr>
          <a:xfrm>
            <a:off x="1357675" y="998675"/>
            <a:ext cx="6821100" cy="3000000"/>
          </a:xfrm>
          <a:prstGeom prst="rect">
            <a:avLst/>
          </a:prstGeom>
          <a:noFill/>
          <a:ln>
            <a:noFill/>
          </a:ln>
        </p:spPr>
        <p:txBody>
          <a:bodyPr lIns="91425" tIns="91425" rIns="91425" bIns="91425" anchor="ctr" anchorCtr="0">
            <a:noAutofit/>
          </a:bodyPr>
          <a:lstStyle/>
          <a:p>
            <a:pPr lvl="0" rtl="0">
              <a:lnSpc>
                <a:spcPct val="136363"/>
              </a:lnSpc>
              <a:spcBef>
                <a:spcPts val="0"/>
              </a:spcBef>
              <a:buNone/>
            </a:pPr>
            <a:r>
              <a:rPr lang="en" sz="1100">
                <a:solidFill>
                  <a:srgbClr val="222222"/>
                </a:solidFill>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a:p>
            <a:pPr lvl="0" rtl="0">
              <a:lnSpc>
                <a:spcPct val="136363"/>
              </a:lnSpc>
              <a:spcBef>
                <a:spcPts val="0"/>
              </a:spcBef>
              <a:spcAft>
                <a:spcPts val="800"/>
              </a:spcAft>
              <a:buNone/>
            </a:pPr>
            <a:r>
              <a:rPr lang="en" sz="1100">
                <a:solidFill>
                  <a:srgbClr val="222222"/>
                </a:solidFill>
              </a:rPr>
              <a:t>                                                                                                    	</a:t>
            </a:r>
          </a:p>
          <a:p>
            <a:pPr lvl="0" rtl="0">
              <a:spcBef>
                <a:spcPts val="0"/>
              </a:spcBef>
              <a:buNone/>
            </a:pPr>
            <a:r>
              <a:rPr lang="en" sz="1000">
                <a:solidFill>
                  <a:srgbClr val="222222"/>
                </a:solidFill>
              </a:rPr>
              <a:t>Documents also licensed under Creative Commons 4.0 International (CCBY)</a:t>
            </a:r>
          </a:p>
        </p:txBody>
      </p:sp>
      <p:pic>
        <p:nvPicPr>
          <p:cNvPr id="147" name="Shape 147"/>
          <p:cNvPicPr preferRelativeResize="0"/>
          <p:nvPr/>
        </p:nvPicPr>
        <p:blipFill>
          <a:blip r:embed="rId3">
            <a:alphaModFix/>
          </a:blip>
          <a:stretch>
            <a:fillRect/>
          </a:stretch>
        </p:blipFill>
        <p:spPr>
          <a:xfrm>
            <a:off x="1455050" y="2953625"/>
            <a:ext cx="704850" cy="2476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MEDICAL RECORD</a:t>
            </a:r>
          </a:p>
        </p:txBody>
      </p:sp>
      <p:sp>
        <p:nvSpPr>
          <p:cNvPr id="60" name="Shape 6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a:spcBef>
                <a:spcPts val="0"/>
              </a:spcBef>
            </a:pPr>
            <a:r>
              <a:rPr lang="en"/>
              <a:t>...account of a patient’s examination and treatment that includes the patient’s medical history and complaints, the physician’s physical findings, the results of diagnostic tests and procedures, and medications and therapeutic procedures. </a:t>
            </a:r>
          </a:p>
          <a:p>
            <a:pPr lvl="0">
              <a:spcBef>
                <a:spcPts val="0"/>
              </a:spcBef>
              <a:buNone/>
            </a:pPr>
            <a:r>
              <a:rPr lang="en" sz="1600"/>
              <a:t>The American Heritage® Stedman’s Medical Dictionary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311700" y="2150850"/>
            <a:ext cx="8520600" cy="841800"/>
          </a:xfrm>
          <a:prstGeom prst="rect">
            <a:avLst/>
          </a:prstGeom>
        </p:spPr>
        <p:txBody>
          <a:bodyPr lIns="91425" tIns="91425" rIns="91425" bIns="91425" anchor="ctr" anchorCtr="0">
            <a:noAutofit/>
          </a:bodyPr>
          <a:lstStyle/>
          <a:p>
            <a:pPr lvl="0">
              <a:spcBef>
                <a:spcPts val="0"/>
              </a:spcBef>
              <a:buNone/>
            </a:pPr>
            <a:r>
              <a:rPr lang="en" sz="2400"/>
              <a:t>Medical records include records of the patient’s medical treatment, as well as administrative records such as billing and correspondence.</a:t>
            </a:r>
          </a:p>
          <a:p>
            <a:pPr lvl="0">
              <a:spcBef>
                <a:spcPts val="0"/>
              </a:spcBef>
              <a:buNone/>
            </a:pPr>
            <a:endParaRPr sz="2400"/>
          </a:p>
          <a:p>
            <a:pPr lvl="0">
              <a:spcBef>
                <a:spcPts val="0"/>
              </a:spcBef>
              <a:buNone/>
            </a:pPr>
            <a:r>
              <a:rPr lang="en" sz="2400"/>
              <a:t>They will also include previous records obtained from other physicians and facilities.</a:t>
            </a:r>
          </a:p>
          <a:p>
            <a:pPr lvl="0">
              <a:spcBef>
                <a:spcPts val="0"/>
              </a:spcBef>
              <a:buNone/>
            </a:pPr>
            <a:endParaRPr sz="2400"/>
          </a:p>
          <a:p>
            <a:pPr lvl="0">
              <a:spcBef>
                <a:spcPts val="0"/>
              </a:spcBef>
              <a:buNone/>
            </a:pPr>
            <a:r>
              <a:rPr lang="en" sz="2400"/>
              <a:t>All records are legal documents admissible in a court of law.</a:t>
            </a:r>
            <a:r>
              <a:rPr lang="en" sz="300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311700" y="2150850"/>
            <a:ext cx="8520600" cy="841800"/>
          </a:xfrm>
          <a:prstGeom prst="rect">
            <a:avLst/>
          </a:prstGeom>
        </p:spPr>
        <p:txBody>
          <a:bodyPr lIns="91425" tIns="91425" rIns="91425" bIns="91425" anchor="ctr" anchorCtr="0">
            <a:noAutofit/>
          </a:bodyPr>
          <a:lstStyle/>
          <a:p>
            <a:pPr lvl="0">
              <a:spcBef>
                <a:spcPts val="0"/>
              </a:spcBef>
              <a:buNone/>
            </a:pPr>
            <a:r>
              <a:rPr lang="en" sz="2400"/>
              <a:t>Medical Records are protected by the patient’s right to privacy and are considered confidential. </a:t>
            </a:r>
          </a:p>
          <a:p>
            <a:pPr lvl="0">
              <a:spcBef>
                <a:spcPts val="0"/>
              </a:spcBef>
              <a:buNone/>
            </a:pPr>
            <a:endParaRPr sz="2400"/>
          </a:p>
          <a:p>
            <a:pPr lvl="0">
              <a:spcBef>
                <a:spcPts val="0"/>
              </a:spcBef>
              <a:buNone/>
            </a:pPr>
            <a:r>
              <a:rPr lang="en" sz="2400"/>
              <a:t>They should not be revealed to anyone not providing care to the patient without the patient’s written and authorized permission. </a:t>
            </a:r>
          </a:p>
          <a:p>
            <a:pPr lvl="0">
              <a:spcBef>
                <a:spcPts val="0"/>
              </a:spcBef>
              <a:buNone/>
            </a:pPr>
            <a:endParaRPr sz="2400"/>
          </a:p>
          <a:p>
            <a:pPr lvl="0">
              <a:spcBef>
                <a:spcPts val="0"/>
              </a:spcBef>
              <a:buNone/>
            </a:pPr>
            <a:r>
              <a:rPr lang="en" sz="2400"/>
              <a:t>The patient must sign an authorization for the release of information.</a:t>
            </a:r>
            <a:r>
              <a:rPr lang="en"/>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ULTIMATELY...</a:t>
            </a:r>
          </a:p>
        </p:txBody>
      </p:sp>
      <p:sp>
        <p:nvSpPr>
          <p:cNvPr id="76" name="Shape 76"/>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Failure to observe patient confidentiality, regardless of your job title, could result in a lawsuit. Every individuals working with patients, regardless of their job title, should preserve confidentiality and protect the patient and the health care practice.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311700" y="2150850"/>
            <a:ext cx="8520600" cy="841800"/>
          </a:xfrm>
          <a:prstGeom prst="rect">
            <a:avLst/>
          </a:prstGeom>
        </p:spPr>
        <p:txBody>
          <a:bodyPr lIns="91425" tIns="91425" rIns="91425" bIns="91425" anchor="ctr" anchorCtr="0">
            <a:noAutofit/>
          </a:bodyPr>
          <a:lstStyle/>
          <a:p>
            <a:pPr lvl="0">
              <a:spcBef>
                <a:spcPts val="0"/>
              </a:spcBef>
              <a:buNone/>
            </a:pPr>
            <a:r>
              <a:rPr lang="en"/>
              <a:t>The patient has an absolute right to confidentiality </a:t>
            </a:r>
          </a:p>
          <a:p>
            <a:pPr lvl="0">
              <a:spcBef>
                <a:spcPts val="0"/>
              </a:spcBef>
              <a:buNone/>
            </a:pPr>
            <a:endParaRPr/>
          </a:p>
          <a:p>
            <a:pPr lvl="0">
              <a:spcBef>
                <a:spcPts val="0"/>
              </a:spcBef>
              <a:buNone/>
            </a:pPr>
            <a:r>
              <a:rPr lang="en"/>
              <a:t>BUT</a:t>
            </a:r>
          </a:p>
          <a:p>
            <a:pPr lvl="0">
              <a:spcBef>
                <a:spcPts val="0"/>
              </a:spcBef>
              <a:buNone/>
            </a:pPr>
            <a:endParaRPr/>
          </a:p>
          <a:p>
            <a:pPr lvl="0">
              <a:spcBef>
                <a:spcPts val="0"/>
              </a:spcBef>
              <a:buNone/>
            </a:pPr>
            <a:r>
              <a:rPr lang="en"/>
              <a:t>There are 2 exceptions...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EXCEPTION </a:t>
            </a:r>
          </a:p>
        </p:txBody>
      </p:sp>
      <p:sp>
        <p:nvSpPr>
          <p:cNvPr id="87" name="Shape 87"/>
          <p:cNvSpPr txBox="1">
            <a:spLocks noGrp="1"/>
          </p:cNvSpPr>
          <p:nvPr>
            <p:ph type="body" idx="1"/>
          </p:nvPr>
        </p:nvSpPr>
        <p:spPr>
          <a:xfrm>
            <a:off x="311700" y="1152475"/>
            <a:ext cx="3999900" cy="3416400"/>
          </a:xfrm>
          <a:prstGeom prst="rect">
            <a:avLst/>
          </a:prstGeom>
        </p:spPr>
        <p:txBody>
          <a:bodyPr lIns="91425" tIns="91425" rIns="91425" bIns="91425" anchor="t" anchorCtr="0">
            <a:noAutofit/>
          </a:bodyPr>
          <a:lstStyle/>
          <a:p>
            <a:pPr lvl="0">
              <a:spcBef>
                <a:spcPts val="0"/>
              </a:spcBef>
              <a:buNone/>
            </a:pPr>
            <a:r>
              <a:rPr lang="en" b="1"/>
              <a:t>EXCEPTION 1:</a:t>
            </a:r>
          </a:p>
          <a:p>
            <a:pPr lvl="0">
              <a:spcBef>
                <a:spcPts val="0"/>
              </a:spcBef>
              <a:buNone/>
            </a:pPr>
            <a:r>
              <a:rPr lang="en"/>
              <a:t>When requested by subpoena or court order. </a:t>
            </a:r>
          </a:p>
          <a:p>
            <a:pPr lvl="0">
              <a:spcBef>
                <a:spcPts val="0"/>
              </a:spcBef>
              <a:buNone/>
            </a:pPr>
            <a:r>
              <a:rPr lang="en"/>
              <a:t>(The legal request for an individual to testify in a court of law is a SUBPOENA.) </a:t>
            </a:r>
          </a:p>
        </p:txBody>
      </p:sp>
      <p:sp>
        <p:nvSpPr>
          <p:cNvPr id="88" name="Shape 88"/>
          <p:cNvSpPr txBox="1">
            <a:spLocks noGrp="1"/>
          </p:cNvSpPr>
          <p:nvPr>
            <p:ph type="body" idx="2"/>
          </p:nvPr>
        </p:nvSpPr>
        <p:spPr>
          <a:xfrm>
            <a:off x="4832400" y="1152475"/>
            <a:ext cx="3999900" cy="3416400"/>
          </a:xfrm>
          <a:prstGeom prst="rect">
            <a:avLst/>
          </a:prstGeom>
        </p:spPr>
        <p:txBody>
          <a:bodyPr lIns="91425" tIns="91425" rIns="91425" bIns="91425" anchor="t" anchorCtr="0">
            <a:noAutofit/>
          </a:bodyPr>
          <a:lstStyle/>
          <a:p>
            <a:pPr lvl="0">
              <a:spcBef>
                <a:spcPts val="0"/>
              </a:spcBef>
              <a:buNone/>
            </a:pPr>
            <a:r>
              <a:rPr lang="en" b="1"/>
              <a:t>EXCEPTION 2:</a:t>
            </a:r>
          </a:p>
          <a:p>
            <a:pPr lvl="0">
              <a:spcBef>
                <a:spcPts val="0"/>
              </a:spcBef>
              <a:buNone/>
            </a:pPr>
            <a:r>
              <a:rPr lang="en"/>
              <a:t>When there is a reportable injury or illness.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What are REPORTABLE INJURIES?</a:t>
            </a:r>
          </a:p>
        </p:txBody>
      </p:sp>
      <p:sp>
        <p:nvSpPr>
          <p:cNvPr id="94" name="Shape 94"/>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Injuries like knife wounds and gunshot wounds must be reported according to local regulations and statutes. </a:t>
            </a:r>
          </a:p>
          <a:p>
            <a:pPr marL="457200" lvl="0" indent="-228600" rtl="0">
              <a:spcBef>
                <a:spcPts val="0"/>
              </a:spcBef>
            </a:pPr>
            <a:r>
              <a:rPr lang="en"/>
              <a:t>Injuries that appear to be due to child, spousal, or elderly abuse.</a:t>
            </a:r>
          </a:p>
          <a:p>
            <a:pPr marL="914400" lvl="1" indent="-228600" rtl="0">
              <a:spcBef>
                <a:spcPts val="0"/>
              </a:spcBef>
            </a:pPr>
            <a:r>
              <a:rPr lang="en"/>
              <a:t>Failure to report these injuries is a felony in many states.</a:t>
            </a:r>
          </a:p>
          <a:p>
            <a:pPr lvl="0">
              <a:spcBef>
                <a:spcPts val="0"/>
              </a:spcBef>
              <a:buNone/>
            </a:pPr>
            <a:r>
              <a:rPr lang="en"/>
              <a:t>NOTE: Health care facilities and practice will have a policy in place for reporting these types of injuries. It is important to know the policy where you work.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What are REPORTABLE ILLNESSES?</a:t>
            </a:r>
          </a:p>
        </p:txBody>
      </p:sp>
      <p:sp>
        <p:nvSpPr>
          <p:cNvPr id="100" name="Shape 100"/>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Diseases that represent potential threats to the public health…</a:t>
            </a:r>
          </a:p>
          <a:p>
            <a:pPr marL="457200" lvl="0" indent="-228600" rtl="0">
              <a:spcBef>
                <a:spcPts val="0"/>
              </a:spcBef>
            </a:pPr>
            <a:r>
              <a:rPr lang="en"/>
              <a:t>Contagious diseases</a:t>
            </a:r>
          </a:p>
          <a:p>
            <a:pPr marL="914400" lvl="1" indent="-228600" rtl="0">
              <a:spcBef>
                <a:spcPts val="0"/>
              </a:spcBef>
            </a:pPr>
            <a:r>
              <a:rPr lang="en"/>
              <a:t>Example: measles</a:t>
            </a:r>
          </a:p>
          <a:p>
            <a:pPr marL="457200" lvl="0" indent="-228600" rtl="0">
              <a:spcBef>
                <a:spcPts val="0"/>
              </a:spcBef>
            </a:pPr>
            <a:r>
              <a:rPr lang="en"/>
              <a:t>Serious threats</a:t>
            </a:r>
          </a:p>
          <a:p>
            <a:pPr marL="914400" lvl="1" indent="-228600" rtl="0">
              <a:spcBef>
                <a:spcPts val="0"/>
              </a:spcBef>
            </a:pPr>
            <a:r>
              <a:rPr lang="en"/>
              <a:t>Example: tuberculosis (TB)</a:t>
            </a:r>
          </a:p>
          <a:p>
            <a:pPr marL="457200" lvl="0" indent="-228600" rtl="0">
              <a:spcBef>
                <a:spcPts val="0"/>
              </a:spcBef>
            </a:pPr>
            <a:r>
              <a:rPr lang="en"/>
              <a:t>Sexually transmitted diseases</a:t>
            </a:r>
          </a:p>
          <a:p>
            <a:pPr marL="914400" lvl="1" indent="-228600" rtl="0">
              <a:spcBef>
                <a:spcPts val="0"/>
              </a:spcBef>
            </a:pPr>
            <a:r>
              <a:rPr lang="en"/>
              <a:t>Example: syphilis or gonorrhea</a:t>
            </a:r>
          </a:p>
          <a:p>
            <a:pPr marL="914400" lvl="1" indent="-228600" rtl="0">
              <a:spcBef>
                <a:spcPts val="0"/>
              </a:spcBef>
            </a:pPr>
            <a:r>
              <a:rPr lang="en"/>
              <a:t>NOTE: These diseases require patients to provide a list of sexual partners to help identify untreated individuals.</a:t>
            </a:r>
          </a:p>
          <a:p>
            <a:pPr lvl="0">
              <a:spcBef>
                <a:spcPts val="0"/>
              </a:spcBef>
              <a:buNone/>
            </a:pPr>
            <a:r>
              <a:rPr lang="en"/>
              <a:t>Diseases in this category are reported to the local public health department. </a:t>
            </a:r>
          </a:p>
        </p:txBody>
      </p:sp>
    </p:spTree>
  </p:cSld>
  <p:clrMapOvr>
    <a:masterClrMapping/>
  </p:clrMapOvr>
</p:sld>
</file>

<file path=ppt/theme/theme1.xml><?xml version="1.0" encoding="utf-8"?>
<a:theme xmlns:a="http://schemas.openxmlformats.org/drawingml/2006/main" name="simple-dark-2">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754</Words>
  <Application>Microsoft Office PowerPoint</Application>
  <PresentationFormat>On-screen Show (16:9)</PresentationFormat>
  <Paragraphs>79</Paragraphs>
  <Slides>17</Slides>
  <Notes>17</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17</vt:i4>
      </vt:variant>
    </vt:vector>
  </HeadingPairs>
  <TitlesOfParts>
    <vt:vector size="19" baseType="lpstr">
      <vt:lpstr>Arial</vt:lpstr>
      <vt:lpstr>simple-dark-2</vt:lpstr>
      <vt:lpstr>Medical Records</vt:lpstr>
      <vt:lpstr>MEDICAL RECORD</vt:lpstr>
      <vt:lpstr>Medical records include records of the patient’s medical treatment, as well as administrative records such as billing and correspondence.  They will also include previous records obtained from other physicians and facilities.  All records are legal documents admissible in a court of law. </vt:lpstr>
      <vt:lpstr>Medical Records are protected by the patient’s right to privacy and are considered confidential.   They should not be revealed to anyone not providing care to the patient without the patient’s written and authorized permission.   The patient must sign an authorization for the release of information. </vt:lpstr>
      <vt:lpstr>ULTIMATELY...</vt:lpstr>
      <vt:lpstr>The patient has an absolute right to confidentiality   BUT  There are 2 exceptions...</vt:lpstr>
      <vt:lpstr>EXCEPTION </vt:lpstr>
      <vt:lpstr>What are REPORTABLE INJURIES?</vt:lpstr>
      <vt:lpstr>What are REPORTABLE ILLNESSES?</vt:lpstr>
      <vt:lpstr>Recent report of a reportable illness:   https://youtu.be/B44JfptNuG0  (YouTube Video) </vt:lpstr>
      <vt:lpstr>MEDICAL RECORD GUIDELINES</vt:lpstr>
      <vt:lpstr>GUIDELINES FOR HEALTH RECORDS: </vt:lpstr>
      <vt:lpstr>GUIDELINES FOR HEALTH RECORDS: </vt:lpstr>
      <vt:lpstr>GUIDELINES FOR HEALTH RECORDS: </vt:lpstr>
      <vt:lpstr>GUIDELINES FOR HEALTH RECORDS: </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Records</dc:title>
  <dc:creator>Nichole M. Hollon</dc:creator>
  <cp:lastModifiedBy>Nichole M. Hollon</cp:lastModifiedBy>
  <cp:revision>1</cp:revision>
  <dcterms:modified xsi:type="dcterms:W3CDTF">2016-09-22T20:53:56Z</dcterms:modified>
</cp:coreProperties>
</file>