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8" r:id="rId16"/>
    <p:sldId id="276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476AC9-6EFE-4668-B09A-2F710A91375E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E073133-D842-403D-8F0B-2B4ABD0A5D3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icd-10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Winds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50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304800"/>
            <a:ext cx="8915400" cy="6324600"/>
          </a:xfrm>
        </p:spPr>
        <p:txBody>
          <a:bodyPr>
            <a:normAutofit/>
          </a:bodyPr>
          <a:lstStyle/>
          <a:p>
            <a:r>
              <a:rPr lang="en-US" dirty="0"/>
              <a:t>2008 </a:t>
            </a:r>
            <a:r>
              <a:rPr lang="en-US" dirty="0" smtClean="0"/>
              <a:t>– Health and Human Services (HHS) proposes the new ICD 10 </a:t>
            </a:r>
            <a:r>
              <a:rPr lang="en-US" dirty="0"/>
              <a:t>code set to be used for reporting diagnoses and procedures. 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plan: ICD-9-CM codes will be replaced with ICD-10-CM codes starting October 1, </a:t>
            </a:r>
            <a:r>
              <a:rPr lang="en-US" dirty="0" smtClean="0"/>
              <a:t>2013</a:t>
            </a:r>
          </a:p>
          <a:p>
            <a:endParaRPr lang="en-US" dirty="0"/>
          </a:p>
          <a:p>
            <a:r>
              <a:rPr lang="en-US" dirty="0" smtClean="0"/>
              <a:t>2012 </a:t>
            </a:r>
            <a:r>
              <a:rPr lang="en-US" dirty="0"/>
              <a:t>- On April 17, HHS proposes rule delaying implementation until October 1, 2014.  </a:t>
            </a:r>
          </a:p>
          <a:p>
            <a:pPr lvl="1"/>
            <a:r>
              <a:rPr lang="en-US" dirty="0" smtClean="0"/>
              <a:t>Once </a:t>
            </a:r>
            <a:r>
              <a:rPr lang="en-US" dirty="0"/>
              <a:t>again, implementation is delayed and rescheduled to begin October 1, 2015</a:t>
            </a:r>
          </a:p>
        </p:txBody>
      </p:sp>
    </p:spTree>
    <p:extLst>
      <p:ext uri="{BB962C8B-B14F-4D97-AF65-F5344CB8AC3E}">
        <p14:creationId xmlns:p14="http://schemas.microsoft.com/office/powerpoint/2010/main" val="345451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/>
              <a:t>Explaining icd-10 </a:t>
            </a:r>
            <a:endParaRPr lang="en-US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975" y="1752600"/>
            <a:ext cx="8763000" cy="2057400"/>
          </a:xfrm>
        </p:spPr>
        <p:txBody>
          <a:bodyPr>
            <a:noAutofit/>
          </a:bodyPr>
          <a:lstStyle/>
          <a:p>
            <a:r>
              <a:rPr lang="en-US" sz="2000" dirty="0"/>
              <a:t>Codes can have a set of 3, 4, 5, 6, or 7 </a:t>
            </a:r>
            <a:r>
              <a:rPr lang="en-US" sz="2000" dirty="0" smtClean="0"/>
              <a:t>characters</a:t>
            </a:r>
          </a:p>
          <a:p>
            <a:endParaRPr lang="en-US" sz="2000" dirty="0"/>
          </a:p>
          <a:p>
            <a:r>
              <a:rPr lang="en-US" sz="2000" dirty="0" smtClean="0"/>
              <a:t>Most </a:t>
            </a:r>
            <a:r>
              <a:rPr lang="en-US" sz="2000" dirty="0"/>
              <a:t>3 digit codes are used as headings for categories of </a:t>
            </a:r>
            <a:r>
              <a:rPr lang="en-US" sz="2000" dirty="0" smtClean="0"/>
              <a:t>codes</a:t>
            </a:r>
          </a:p>
          <a:p>
            <a:endParaRPr lang="en-US" sz="2000" dirty="0"/>
          </a:p>
          <a:p>
            <a:r>
              <a:rPr lang="en-US" sz="2000" dirty="0" smtClean="0"/>
              <a:t>3 </a:t>
            </a:r>
            <a:r>
              <a:rPr lang="en-US" sz="2000" dirty="0"/>
              <a:t>digit codes expand to get more specific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962400"/>
            <a:ext cx="8001000" cy="179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81000" y="460840"/>
            <a:ext cx="8196263" cy="494518"/>
          </a:xfrm>
        </p:spPr>
        <p:txBody>
          <a:bodyPr>
            <a:normAutofit/>
          </a:bodyPr>
          <a:lstStyle/>
          <a:p>
            <a:r>
              <a:rPr lang="en-US" sz="1500" dirty="0" smtClean="0"/>
              <a:t>First 3 characters = category of diagnosis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52400" y="3048000"/>
            <a:ext cx="8915400" cy="3352800"/>
          </a:xfrm>
        </p:spPr>
        <p:txBody>
          <a:bodyPr>
            <a:noAutofit/>
          </a:bodyPr>
          <a:lstStyle/>
          <a:p>
            <a:r>
              <a:rPr lang="en-US" sz="1500" dirty="0"/>
              <a:t>S +8 +6 (S86) is indicative that the diagnosis is in the "injury of muscle, fascia and tendon at lower leg" </a:t>
            </a:r>
            <a:r>
              <a:rPr lang="en-US" sz="1500" dirty="0" smtClean="0"/>
              <a:t>category</a:t>
            </a:r>
          </a:p>
          <a:p>
            <a:r>
              <a:rPr lang="en-US" sz="1500" dirty="0" smtClean="0"/>
              <a:t>3 </a:t>
            </a:r>
            <a:r>
              <a:rPr lang="en-US" sz="1500" dirty="0"/>
              <a:t>digit characters can stand </a:t>
            </a:r>
            <a:r>
              <a:rPr lang="en-US" sz="1500" dirty="0" smtClean="0"/>
              <a:t>alone</a:t>
            </a:r>
          </a:p>
          <a:p>
            <a:pPr marL="114300" indent="0">
              <a:buNone/>
            </a:pPr>
            <a:r>
              <a:rPr lang="en-US" sz="1500" dirty="0" smtClean="0"/>
              <a:t>HOWEVER:	</a:t>
            </a:r>
          </a:p>
          <a:p>
            <a:pPr marL="114300" indent="0">
              <a:buNone/>
            </a:pPr>
            <a:r>
              <a:rPr lang="en-US" sz="1500" dirty="0" smtClean="0"/>
              <a:t>It is possible to make the code more specific by adding more characters.</a:t>
            </a:r>
          </a:p>
          <a:p>
            <a:r>
              <a:rPr lang="en-US" sz="1500" dirty="0" smtClean="0"/>
              <a:t>The </a:t>
            </a:r>
            <a:r>
              <a:rPr lang="en-US" sz="1500" dirty="0"/>
              <a:t>next three characters (characters </a:t>
            </a:r>
            <a:r>
              <a:rPr lang="en-US" sz="1500" dirty="0" smtClean="0"/>
              <a:t>4 </a:t>
            </a:r>
            <a:r>
              <a:rPr lang="en-US" sz="1500" dirty="0"/>
              <a:t>through 6) give the corresponding </a:t>
            </a:r>
            <a:r>
              <a:rPr lang="en-US" sz="1500" dirty="0" smtClean="0"/>
              <a:t>etiology. </a:t>
            </a:r>
            <a:r>
              <a:rPr lang="en-US" sz="1500" dirty="0"/>
              <a:t>F</a:t>
            </a:r>
            <a:r>
              <a:rPr lang="en-US" sz="1500" dirty="0" smtClean="0"/>
              <a:t>or </a:t>
            </a:r>
            <a:r>
              <a:rPr lang="en-US" sz="1500" dirty="0"/>
              <a:t>example, the cause, manner of causation of disease or condition, anatomic site, severity or other vital clinical </a:t>
            </a:r>
            <a:r>
              <a:rPr lang="en-US" sz="1500" dirty="0" smtClean="0"/>
              <a:t>details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93" y="955358"/>
            <a:ext cx="7668076" cy="192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34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/>
              <a:t>Lucky #7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382000" cy="30480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7th character serves as one of the most significant differences between ICD-9 and </a:t>
            </a:r>
            <a:r>
              <a:rPr lang="en-US" dirty="0" smtClean="0"/>
              <a:t>ICD-10</a:t>
            </a:r>
          </a:p>
          <a:p>
            <a:endParaRPr lang="en-US" dirty="0"/>
          </a:p>
          <a:p>
            <a:r>
              <a:rPr lang="en-US" dirty="0" smtClean="0"/>
              <a:t>ICD-9 </a:t>
            </a:r>
            <a:r>
              <a:rPr lang="en-US" dirty="0"/>
              <a:t>does not have the ability to provide the details that the lucky #7 adds to ICD-10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4177566"/>
            <a:ext cx="7391400" cy="185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13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304800"/>
            <a:ext cx="8915400" cy="541020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Character Extension for Injuries: This part of the code allows the health care provider to document the period of time for the encounter.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EXAMPLE:</a:t>
            </a:r>
          </a:p>
          <a:p>
            <a:pPr marL="114300" indent="0">
              <a:buNone/>
            </a:pPr>
            <a:r>
              <a:rPr lang="en-US" dirty="0" smtClean="0"/>
              <a:t>A- Initial Encounter. This describes the entire period in which a patient is receiving active treatment for the injury, poisoning, or other consequences of an external cause. So you can use “A” as the 7</a:t>
            </a:r>
            <a:r>
              <a:rPr lang="en-US" baseline="30000" dirty="0" smtClean="0"/>
              <a:t>th</a:t>
            </a:r>
            <a:r>
              <a:rPr lang="en-US" dirty="0" smtClean="0"/>
              <a:t> “lucky” character on multiple claims.</a:t>
            </a:r>
          </a:p>
          <a:p>
            <a:pPr marL="114300" indent="0">
              <a:buNone/>
            </a:pPr>
            <a:r>
              <a:rPr lang="en-US" dirty="0" smtClean="0"/>
              <a:t>D- Subsequent encounter, this describes any encounter after the active phase of treatment, when the patient is receiving routine care for the injury during the period of healing or recovery.</a:t>
            </a:r>
          </a:p>
          <a:p>
            <a:pPr marL="114300" indent="0">
              <a:buNone/>
            </a:pPr>
            <a:r>
              <a:rPr lang="en-US" dirty="0" smtClean="0"/>
              <a:t>S- Sequela. The 7</a:t>
            </a:r>
            <a:r>
              <a:rPr lang="en-US" baseline="30000" dirty="0" smtClean="0"/>
              <a:t>th</a:t>
            </a:r>
            <a:r>
              <a:rPr lang="en-US" dirty="0" smtClean="0"/>
              <a:t> character extension “S” indicates a complication or condition that arises as a direct result of an injury. Example: A scar that resulted from a burn.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56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PDF Document Goes Here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41" y="0"/>
            <a:ext cx="61377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63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u="sng" dirty="0" smtClean="0"/>
              <a:t>Currently, the </a:t>
            </a:r>
            <a:r>
              <a:rPr lang="en-US" sz="3600" b="1" i="1" u="sng" dirty="0" smtClean="0"/>
              <a:t>who</a:t>
            </a:r>
            <a:r>
              <a:rPr lang="en-US" sz="3600" b="1" u="sng" dirty="0" smtClean="0"/>
              <a:t> is revising </a:t>
            </a:r>
            <a:r>
              <a:rPr lang="en-US" sz="3600" b="1" u="sng" dirty="0" err="1" smtClean="0"/>
              <a:t>icd</a:t>
            </a:r>
            <a:r>
              <a:rPr lang="en-US" sz="3600" b="1" u="sng" dirty="0" smtClean="0"/>
              <a:t> toward icd-11</a:t>
            </a:r>
            <a:endParaRPr lang="en-US" sz="3600" b="1" u="sng" dirty="0"/>
          </a:p>
        </p:txBody>
      </p:sp>
    </p:spTree>
    <p:extLst>
      <p:ext uri="{BB962C8B-B14F-4D97-AF65-F5344CB8AC3E}">
        <p14:creationId xmlns:p14="http://schemas.microsoft.com/office/powerpoint/2010/main" val="163879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End of the winds of change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dirty="0" smtClean="0"/>
              <a:t>ICD-9 and ICD-10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3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/>
              <a:t>ICD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4114800" cy="4373563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dirty="0" smtClean="0"/>
              <a:t>What it stands for: International Classification of Diseases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What it is: A set of codes used by physicians, hospital, and allied health worker to indicate diagnosis for all patient encounters. 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In short: Codes assigned to medical diagnosis and procedures.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31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/>
              <a:t>History OF THE ICD</a:t>
            </a:r>
            <a:endParaRPr lang="en-US" sz="4800" b="1" u="sng" dirty="0"/>
          </a:p>
        </p:txBody>
      </p:sp>
      <p:sp>
        <p:nvSpPr>
          <p:cNvPr id="5" name="Content Placeholder 4" descr="1860 - Florence Nightingale (picture of her)&#10;" title="CMA 111 - ICD 9 Florence Nightingale (History of the ICD)"/>
          <p:cNvSpPr>
            <a:spLocks noGrp="1"/>
          </p:cNvSpPr>
          <p:nvPr>
            <p:ph sz="half" idx="1"/>
          </p:nvPr>
        </p:nvSpPr>
        <p:spPr>
          <a:xfrm>
            <a:off x="2743200" y="1834813"/>
            <a:ext cx="4038600" cy="2090929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200" dirty="0"/>
              <a:t>1860 - Florence Nightingale proposes an idea which results in the first systematic collection of data from hospitals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971800" y="4312921"/>
            <a:ext cx="5410200" cy="2164079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200" dirty="0"/>
              <a:t>1893 - French Doctor Jacques Bertillon gives the "Bertillon Classification of Causes of Death", then, over subsequent years, several countries and major cities adopt the Bertillon System</a:t>
            </a:r>
          </a:p>
        </p:txBody>
      </p:sp>
      <p:pic>
        <p:nvPicPr>
          <p:cNvPr id="7" name="Picture 6" title="CMA 111 - ICD 9 Florence Nightingale (History of the ICD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491672"/>
            <a:ext cx="1866900" cy="24479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903221"/>
            <a:ext cx="1826771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2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olored picture of Canada, Mexico and America as a whole" title="CMA 111 - ICD 9 Canada, Mexico and America (Slide 4 Unnamed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28600"/>
            <a:ext cx="4523509" cy="5262928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152400" y="457200"/>
            <a:ext cx="4038600" cy="39462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1898 - Canada, Mexico and America join in and recommend a revision of the system take place every 10 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years</a:t>
            </a:r>
          </a:p>
          <a:p>
            <a:pPr marL="114300" indent="0">
              <a:buNone/>
            </a:pPr>
            <a:endParaRPr lang="en-US" sz="3200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4294967295"/>
          </p:nvPr>
        </p:nvSpPr>
        <p:spPr>
          <a:xfrm>
            <a:off x="228600" y="4724400"/>
            <a:ext cx="8305800" cy="16764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1900 - First ever conference to revise the International Classification of Causes of Death, with revisions every 10 years after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00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/>
              <a:t>The 6</a:t>
            </a:r>
            <a:r>
              <a:rPr lang="en-US" sz="4800" b="1" u="sng" baseline="30000" dirty="0" smtClean="0"/>
              <a:t>th</a:t>
            </a:r>
            <a:r>
              <a:rPr lang="en-US" sz="4800" b="1" u="sng" dirty="0" smtClean="0"/>
              <a:t> revision</a:t>
            </a:r>
            <a:endParaRPr lang="en-US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0"/>
            <a:ext cx="4038600" cy="4910329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en-US" dirty="0"/>
              <a:t>The 6th Revision divided the classification system into 2 volumes</a:t>
            </a:r>
            <a:r>
              <a:rPr lang="en-US" dirty="0" smtClean="0"/>
              <a:t>: Morbidity </a:t>
            </a:r>
            <a:r>
              <a:rPr lang="en-US" dirty="0"/>
              <a:t>and </a:t>
            </a:r>
            <a:r>
              <a:rPr lang="en-US" dirty="0" smtClean="0"/>
              <a:t>Mortality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Title </a:t>
            </a:r>
            <a:r>
              <a:rPr lang="en-US" dirty="0"/>
              <a:t>is changed to: International Statistical Classification of Diseases, Injuries and Causes of Death (ICD)</a:t>
            </a:r>
          </a:p>
        </p:txBody>
      </p:sp>
    </p:spTree>
    <p:extLst>
      <p:ext uri="{BB962C8B-B14F-4D97-AF65-F5344CB8AC3E}">
        <p14:creationId xmlns:p14="http://schemas.microsoft.com/office/powerpoint/2010/main" val="45945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228600" y="3505200"/>
            <a:ext cx="8686800" cy="2438400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en-US" sz="3200" dirty="0"/>
              <a:t>1948 - The WHO assumes responsibility for the revisions every 10 </a:t>
            </a:r>
            <a:r>
              <a:rPr lang="en-US" sz="3200" dirty="0" smtClean="0"/>
              <a:t>years.</a:t>
            </a:r>
          </a:p>
          <a:p>
            <a:pPr algn="ctr"/>
            <a:r>
              <a:rPr lang="en-US" sz="3200" dirty="0" smtClean="0"/>
              <a:t>WHO </a:t>
            </a:r>
            <a:r>
              <a:rPr lang="en-US" sz="3200" dirty="0"/>
              <a:t>sponsors 7th edition in </a:t>
            </a:r>
            <a:r>
              <a:rPr lang="en-US" sz="3200" dirty="0" smtClean="0"/>
              <a:t>1957</a:t>
            </a:r>
          </a:p>
          <a:p>
            <a:pPr algn="ctr"/>
            <a:r>
              <a:rPr lang="en-US" sz="3200" dirty="0" smtClean="0"/>
              <a:t>WHO sponsors 8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edition in 1968</a:t>
            </a:r>
            <a:endParaRPr lang="en-US" sz="3200" dirty="0"/>
          </a:p>
        </p:txBody>
      </p:sp>
      <p:sp>
        <p:nvSpPr>
          <p:cNvPr id="2" name="AutoShape 2" descr="Displaying WH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608670"/>
            <a:ext cx="360045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9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" y="152400"/>
            <a:ext cx="4495800" cy="670560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/>
              <a:t>1975 - The </a:t>
            </a:r>
            <a:r>
              <a:rPr lang="en-US" dirty="0" smtClean="0"/>
              <a:t>International Conference for the Ninth Revision of the International Classification of Diseases, was convened by WHO.</a:t>
            </a:r>
          </a:p>
          <a:p>
            <a:r>
              <a:rPr lang="en-US" dirty="0" smtClean="0"/>
              <a:t>There was enormous interest in ICD by various parties as a means of quantifying the data.</a:t>
            </a:r>
          </a:p>
          <a:p>
            <a:r>
              <a:rPr lang="en-US" dirty="0" smtClean="0"/>
              <a:t>There was a request to “fix” inappropriately arranged classifications</a:t>
            </a:r>
          </a:p>
          <a:p>
            <a:r>
              <a:rPr lang="en-US" dirty="0" smtClean="0"/>
              <a:t>There was interest in classifying conditions to the chapters concerned with the part of the body affected.</a:t>
            </a:r>
          </a:p>
          <a:p>
            <a:pPr marL="114300" indent="0">
              <a:buNone/>
            </a:pPr>
            <a:r>
              <a:rPr lang="en-US" dirty="0" smtClean="0"/>
              <a:t>The final result: </a:t>
            </a:r>
          </a:p>
          <a:p>
            <a:r>
              <a:rPr lang="en-US" dirty="0" smtClean="0"/>
              <a:t>A classifications system based on body systems that was flexible for a variety of situations</a:t>
            </a:r>
          </a:p>
        </p:txBody>
      </p:sp>
    </p:spTree>
    <p:extLst>
      <p:ext uri="{BB962C8B-B14F-4D97-AF65-F5344CB8AC3E}">
        <p14:creationId xmlns:p14="http://schemas.microsoft.com/office/powerpoint/2010/main" val="237360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76200" y="228600"/>
            <a:ext cx="9067800" cy="64770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 smtClean="0"/>
              <a:t>ICD-9 basics: </a:t>
            </a:r>
          </a:p>
          <a:p>
            <a:r>
              <a:rPr lang="en-US" sz="1800" dirty="0" smtClean="0"/>
              <a:t>Basic codes are two digits, followed by a decimal.</a:t>
            </a:r>
          </a:p>
          <a:p>
            <a:pPr lvl="1">
              <a:buClr>
                <a:srgbClr val="CF543F"/>
              </a:buClr>
            </a:pPr>
            <a:r>
              <a:rPr lang="en-US" sz="1400" dirty="0">
                <a:solidFill>
                  <a:srgbClr val="564B3C"/>
                </a:solidFill>
              </a:rPr>
              <a:t>This number is then followed by one or two digits (00.01-99.99</a:t>
            </a:r>
            <a:r>
              <a:rPr lang="en-US" sz="1400" dirty="0" smtClean="0">
                <a:solidFill>
                  <a:srgbClr val="564B3C"/>
                </a:solidFill>
              </a:rPr>
              <a:t>)</a:t>
            </a:r>
            <a:endParaRPr lang="en-US" sz="1000" dirty="0"/>
          </a:p>
          <a:p>
            <a:r>
              <a:rPr lang="en-US" sz="1800" dirty="0"/>
              <a:t>Codes are </a:t>
            </a:r>
            <a:r>
              <a:rPr lang="en-US" sz="1800" dirty="0" smtClean="0"/>
              <a:t>arranged by anatomical location</a:t>
            </a:r>
          </a:p>
          <a:p>
            <a:r>
              <a:rPr lang="en-US" sz="1800" dirty="0" smtClean="0"/>
              <a:t>Volume 1 of ICD 9 is a numeric list of diseases, classified by etiology and anatomical system. </a:t>
            </a:r>
          </a:p>
          <a:p>
            <a:r>
              <a:rPr lang="en-US" sz="1800" dirty="0" smtClean="0"/>
              <a:t>Volume 2 of ICD 9 is an alphabetic index used to locate the codes in Volume 1.</a:t>
            </a:r>
          </a:p>
          <a:p>
            <a:r>
              <a:rPr lang="en-US" sz="1800" dirty="0" smtClean="0"/>
              <a:t>Volume 3 of ICD 9 classifies procedures with tabular section and an index.</a:t>
            </a:r>
          </a:p>
          <a:p>
            <a:pPr marL="114300" indent="0">
              <a:buNone/>
            </a:pP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581400"/>
            <a:ext cx="7086600" cy="258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27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457200"/>
            <a:ext cx="8534400" cy="3048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1983 - Work begins on </a:t>
            </a:r>
            <a:r>
              <a:rPr lang="en-US" dirty="0" smtClean="0"/>
              <a:t>ICD-10</a:t>
            </a:r>
          </a:p>
          <a:p>
            <a:endParaRPr lang="en-US" dirty="0" smtClean="0"/>
          </a:p>
          <a:p>
            <a:r>
              <a:rPr lang="en-US" dirty="0" smtClean="0"/>
              <a:t>1990 </a:t>
            </a:r>
            <a:r>
              <a:rPr lang="en-US" dirty="0"/>
              <a:t>- </a:t>
            </a:r>
            <a:r>
              <a:rPr lang="en-US" dirty="0" smtClean="0"/>
              <a:t>WHO </a:t>
            </a:r>
            <a:r>
              <a:rPr lang="en-US" dirty="0"/>
              <a:t>endorses new revisions on </a:t>
            </a:r>
            <a:r>
              <a:rPr lang="en-US" dirty="0" smtClean="0"/>
              <a:t>ICD-10</a:t>
            </a:r>
          </a:p>
          <a:p>
            <a:endParaRPr lang="en-US" dirty="0" smtClean="0"/>
          </a:p>
          <a:p>
            <a:r>
              <a:rPr lang="en-US" dirty="0" smtClean="0"/>
              <a:t>1994 </a:t>
            </a:r>
            <a:r>
              <a:rPr lang="en-US" dirty="0"/>
              <a:t>- WHO member states begin using ICD-10, adoption is relatively swift in MOST of the </a:t>
            </a:r>
            <a:r>
              <a:rPr lang="en-US" dirty="0" smtClean="0"/>
              <a:t>world</a:t>
            </a:r>
          </a:p>
          <a:p>
            <a:endParaRPr lang="en-US" dirty="0"/>
          </a:p>
          <a:p>
            <a:r>
              <a:rPr lang="en-US" dirty="0" smtClean="0"/>
              <a:t>1999 </a:t>
            </a:r>
            <a:r>
              <a:rPr lang="en-US" dirty="0"/>
              <a:t>- American bureaucracy prevails and America uses ICD-10 for reporting mortality but continues using ICD-9 for morbidity</a:t>
            </a:r>
          </a:p>
        </p:txBody>
      </p:sp>
    </p:spTree>
    <p:extLst>
      <p:ext uri="{BB962C8B-B14F-4D97-AF65-F5344CB8AC3E}">
        <p14:creationId xmlns:p14="http://schemas.microsoft.com/office/powerpoint/2010/main" val="284744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754</TotalTime>
  <Words>786</Words>
  <Application>Microsoft Office PowerPoint</Application>
  <PresentationFormat>On-screen Show (4:3)</PresentationFormat>
  <Paragraphs>69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Book Antiqua</vt:lpstr>
      <vt:lpstr>Century Gothic</vt:lpstr>
      <vt:lpstr>Apothecary</vt:lpstr>
      <vt:lpstr>The Winds of change</vt:lpstr>
      <vt:lpstr>ICD</vt:lpstr>
      <vt:lpstr>History OF THE ICD</vt:lpstr>
      <vt:lpstr>PowerPoint Presentation</vt:lpstr>
      <vt:lpstr>The 6th revision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Explaining icd-10 </vt:lpstr>
      <vt:lpstr>PowerPoint Presentation</vt:lpstr>
      <vt:lpstr>Lucky #7</vt:lpstr>
      <vt:lpstr>PowerPoint Presentation</vt:lpstr>
      <vt:lpstr>PowerPoint Presentation</vt:lpstr>
      <vt:lpstr>Currently, the who is revising icd toward icd-11</vt:lpstr>
      <vt:lpstr>End of the winds of change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Winds of change</dc:title>
  <dc:creator>Windows User</dc:creator>
  <cp:lastModifiedBy>Morgan Titus</cp:lastModifiedBy>
  <cp:revision>31</cp:revision>
  <dcterms:created xsi:type="dcterms:W3CDTF">2014-09-17T15:16:58Z</dcterms:created>
  <dcterms:modified xsi:type="dcterms:W3CDTF">2016-03-15T17:49:12Z</dcterms:modified>
</cp:coreProperties>
</file>