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8" autoAdjust="0"/>
    <p:restoredTop sz="94660"/>
  </p:normalViewPr>
  <p:slideViewPr>
    <p:cSldViewPr snapToGrid="0">
      <p:cViewPr varScale="1">
        <p:scale>
          <a:sx n="57" d="100"/>
          <a:sy n="57" d="100"/>
        </p:scale>
        <p:origin x="78" y="4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58016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51193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8890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627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1299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39420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4061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9309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950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98405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0354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8664C9-0629-430F-AE37-2B5604EFB3C2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CDA881-BDD2-4BB6-9EE1-6BAC4C7E1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9552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SOAP Notes</a:t>
            </a:r>
            <a:br>
              <a:rPr lang="en-US" dirty="0" smtClean="0"/>
            </a:br>
            <a:r>
              <a:rPr lang="en-US" sz="4800" dirty="0" smtClean="0"/>
              <a:t>Not a four-letter word</a:t>
            </a:r>
            <a:endParaRPr lang="en-US" sz="4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Transcript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527929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objective should be traceable, measurable facts about the patient’s status, observed from the exam.</a:t>
            </a:r>
          </a:p>
          <a:p>
            <a:r>
              <a:rPr lang="en-US" dirty="0" smtClean="0"/>
              <a:t>Next, findings from the exam, any abnormalities, and any special tests.</a:t>
            </a:r>
          </a:p>
          <a:p>
            <a:r>
              <a:rPr lang="en-US" dirty="0" smtClean="0"/>
              <a:t>For example, if a patient was in a car accident and testing for a concussion was performed.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243073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doctor’s physical exam including measurements and vitals.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55479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Findings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Findings from Exam – Abnormalities, any special tests performed during the exam, etc.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753622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Review of Objective Data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Review of Objective Data should include; findings from the exam, results from any test/labs previously performed, changes in patient’s symptoms including improvements and adverse reactions.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245693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Assessment – A brief summary of the visit, a differential diagnosis, and the patient’s progress.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368801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Diagnosis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Diagnosis – In addition to the diagnosis, what type of ailment; acute, chronic, or reoccurring.  Also, note any test ordered, labs, x-rays etc.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061947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Prognosis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Prognosis – What will be the likely outcome of this ailment.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049258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Manage Treatment Options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brief explanation of treatment plan, so that other health care providers can be included.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200125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Plan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doctor recommended treatment plan.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357141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Follow-up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Follow-up – When the patient is to return.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80388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SOAP Notes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Although many people feel the same about four-letter words and SOAP notes, there is no need.</a:t>
            </a:r>
          </a:p>
          <a:p>
            <a:r>
              <a:rPr lang="en-US" dirty="0" smtClean="0"/>
              <a:t>In this lesson we will be teaching you to feel much more comfortable using SOAP notes, and less likely to consider “SOAP” a swear word.</a:t>
            </a:r>
          </a:p>
          <a:p>
            <a:pPr lvl="1"/>
            <a:r>
              <a:rPr lang="en-US" dirty="0" smtClean="0"/>
              <a:t>*These statements have not been approved by the FDA, or anyone else.</a:t>
            </a:r>
            <a:endParaRPr lang="en-US" dirty="0"/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In this lesson we will not be teaching you… (photo of how to make soap)</a:t>
            </a:r>
          </a:p>
        </p:txBody>
      </p:sp>
    </p:spTree>
    <p:extLst>
      <p:ext uri="{BB962C8B-B14F-4D97-AF65-F5344CB8AC3E}">
        <p14:creationId xmlns:p14="http://schemas.microsoft.com/office/powerpoint/2010/main" val="148665917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Prescriptions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 explanation needed.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279596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Lab/Imaging Order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type of additional testing and/or imaging does the patient need, such as x-rays, MRI, lab tests, </a:t>
            </a:r>
            <a:r>
              <a:rPr lang="en-US" dirty="0" err="1" smtClean="0"/>
              <a:t>etc</a:t>
            </a:r>
            <a:r>
              <a:rPr lang="en-US" dirty="0" smtClean="0"/>
              <a:t>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207519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Referrals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Does the patient need to be referred to a specialist or physical therapy?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319567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Patient Instructions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Instructions, for the patient.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68116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Common SOAP Note Errors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Subjective: Passing judgment on a patient, example: “Patient is over-reacting again.”</a:t>
            </a:r>
          </a:p>
          <a:p>
            <a:r>
              <a:rPr lang="en-US" dirty="0" smtClean="0"/>
              <a:t>Objective: Minimal detail is provided, example: “ROM exercises given.”</a:t>
            </a:r>
          </a:p>
          <a:p>
            <a:r>
              <a:rPr lang="en-US" dirty="0" smtClean="0"/>
              <a:t>Assessment: The assessment is too vague and little insight is provided, example: “patient is improving”.</a:t>
            </a:r>
          </a:p>
          <a:p>
            <a:r>
              <a:rPr lang="en-US" dirty="0" smtClean="0"/>
              <a:t>Plan: The upcoming plan is not indicated, example: “</a:t>
            </a:r>
            <a:r>
              <a:rPr lang="en-US" smtClean="0"/>
              <a:t>continue treatment”.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4132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does “SOAP” fit in?</a:t>
            </a:r>
          </a:p>
          <a:p>
            <a:r>
              <a:rPr lang="en-US" dirty="0" smtClean="0"/>
              <a:t>Subjective</a:t>
            </a:r>
          </a:p>
          <a:p>
            <a:r>
              <a:rPr lang="en-US" dirty="0" smtClean="0"/>
              <a:t>Objective</a:t>
            </a:r>
          </a:p>
          <a:p>
            <a:r>
              <a:rPr lang="en-US" dirty="0" smtClean="0"/>
              <a:t>Assessment</a:t>
            </a:r>
          </a:p>
          <a:p>
            <a:r>
              <a:rPr lang="en-US" dirty="0" smtClean="0"/>
              <a:t>Plan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28354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Subjective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Chief Complaint (CC)</a:t>
            </a:r>
          </a:p>
          <a:p>
            <a:pPr lvl="1"/>
            <a:r>
              <a:rPr lang="en-US" dirty="0" smtClean="0"/>
              <a:t>Chief Complaint – A brief “quoted” statement from the patient as to the purpose of his/her office visit.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51945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History – This is the major portion of the note.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69881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 of Present Illness (HPI)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HPI – Brief narrative of the patient’s current condition, including the patient’s own words describing the condition.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96721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Review of Systems (ROS)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smtClean="0"/>
              <a:t>Review of Systems (ROS)</a:t>
            </a:r>
          </a:p>
          <a:p>
            <a:pPr lvl="1"/>
            <a:r>
              <a:rPr lang="en-US" dirty="0" smtClean="0"/>
              <a:t>General</a:t>
            </a:r>
          </a:p>
          <a:p>
            <a:pPr lvl="1"/>
            <a:r>
              <a:rPr lang="en-US" dirty="0" smtClean="0"/>
              <a:t>Skin</a:t>
            </a:r>
          </a:p>
          <a:p>
            <a:pPr lvl="1"/>
            <a:r>
              <a:rPr lang="en-US" dirty="0" smtClean="0"/>
              <a:t>Head</a:t>
            </a:r>
          </a:p>
          <a:p>
            <a:pPr lvl="1"/>
            <a:r>
              <a:rPr lang="en-US" dirty="0" smtClean="0"/>
              <a:t>Eyes</a:t>
            </a:r>
          </a:p>
          <a:p>
            <a:pPr lvl="1"/>
            <a:r>
              <a:rPr lang="en-US" dirty="0" smtClean="0"/>
              <a:t>Ears</a:t>
            </a:r>
          </a:p>
          <a:p>
            <a:pPr lvl="1"/>
            <a:r>
              <a:rPr lang="en-US" dirty="0" smtClean="0"/>
              <a:t>Nose</a:t>
            </a:r>
          </a:p>
          <a:p>
            <a:pPr lvl="1"/>
            <a:r>
              <a:rPr lang="en-US" dirty="0" smtClean="0"/>
              <a:t>Mouth and Throat</a:t>
            </a:r>
          </a:p>
          <a:p>
            <a:pPr lvl="1"/>
            <a:r>
              <a:rPr lang="en-US" dirty="0" smtClean="0"/>
              <a:t>Neck</a:t>
            </a:r>
          </a:p>
          <a:p>
            <a:pPr lvl="1"/>
            <a:r>
              <a:rPr lang="en-US" dirty="0" smtClean="0"/>
              <a:t>Chest/Respiratory</a:t>
            </a:r>
          </a:p>
          <a:p>
            <a:pPr lvl="1"/>
            <a:r>
              <a:rPr lang="en-US" dirty="0" smtClean="0"/>
              <a:t>Cardiovascular</a:t>
            </a:r>
          </a:p>
          <a:p>
            <a:pPr lvl="1"/>
            <a:r>
              <a:rPr lang="en-US" dirty="0" smtClean="0"/>
              <a:t>Vascular</a:t>
            </a:r>
          </a:p>
          <a:p>
            <a:pPr lvl="1"/>
            <a:r>
              <a:rPr lang="en-US" dirty="0" smtClean="0"/>
              <a:t>Breasts</a:t>
            </a:r>
          </a:p>
          <a:p>
            <a:pPr lvl="1"/>
            <a:r>
              <a:rPr lang="en-US" dirty="0" smtClean="0"/>
              <a:t>Gastrointestinal (GI)</a:t>
            </a:r>
          </a:p>
          <a:p>
            <a:pPr lvl="1"/>
            <a:r>
              <a:rPr lang="en-US" dirty="0" smtClean="0"/>
              <a:t>Genitourinary (GU)</a:t>
            </a:r>
          </a:p>
          <a:p>
            <a:pPr lvl="1"/>
            <a:r>
              <a:rPr lang="en-US" dirty="0" smtClean="0"/>
              <a:t>Musculoskeletal</a:t>
            </a:r>
          </a:p>
          <a:p>
            <a:pPr lvl="1"/>
            <a:r>
              <a:rPr lang="en-US" dirty="0" smtClean="0"/>
              <a:t>Neurological/Psychological</a:t>
            </a:r>
          </a:p>
          <a:p>
            <a:pPr lvl="1"/>
            <a:r>
              <a:rPr lang="en-US" dirty="0" smtClean="0"/>
              <a:t>Male/Female Genitalia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069935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Past Medical Family and Social History (PFSH)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Are you feeling overwhelmed by acronyms yet?</a:t>
            </a:r>
          </a:p>
          <a:p>
            <a:pPr lvl="1"/>
            <a:r>
              <a:rPr lang="en-US" dirty="0" smtClean="0"/>
              <a:t>Past medical history</a:t>
            </a:r>
          </a:p>
          <a:p>
            <a:pPr lvl="1"/>
            <a:r>
              <a:rPr lang="en-US" dirty="0" smtClean="0"/>
              <a:t>Family history</a:t>
            </a:r>
          </a:p>
          <a:p>
            <a:pPr lvl="1"/>
            <a:r>
              <a:rPr lang="en-US" dirty="0" smtClean="0"/>
              <a:t>Social history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23698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Objective</a:t>
            </a:r>
          </a:p>
          <a:p>
            <a:pPr lvl="1"/>
            <a:r>
              <a:rPr lang="en-US" dirty="0" smtClean="0"/>
              <a:t>What you see, hear, feel and smell.</a:t>
            </a:r>
          </a:p>
        </p:txBody>
      </p:sp>
    </p:spTree>
    <p:extLst>
      <p:ext uri="{BB962C8B-B14F-4D97-AF65-F5344CB8AC3E}">
        <p14:creationId xmlns:p14="http://schemas.microsoft.com/office/powerpoint/2010/main" val="26662585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573</Words>
  <Application>Microsoft Office PowerPoint</Application>
  <PresentationFormat>Widescreen</PresentationFormat>
  <Paragraphs>82</Paragraphs>
  <Slides>24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8" baseType="lpstr">
      <vt:lpstr>Arial</vt:lpstr>
      <vt:lpstr>Calibri</vt:lpstr>
      <vt:lpstr>Calibri Light</vt:lpstr>
      <vt:lpstr>Office Theme</vt:lpstr>
      <vt:lpstr>SOAP Notes Not a four-letter word</vt:lpstr>
      <vt:lpstr>SOAP Notes</vt:lpstr>
      <vt:lpstr>PowerPoint Presentation</vt:lpstr>
      <vt:lpstr>Subjective</vt:lpstr>
      <vt:lpstr>History</vt:lpstr>
      <vt:lpstr>History of Present Illness (HPI)</vt:lpstr>
      <vt:lpstr>Review of Systems (ROS)</vt:lpstr>
      <vt:lpstr>Past Medical Family and Social History (PFSH)</vt:lpstr>
      <vt:lpstr>Objective</vt:lpstr>
      <vt:lpstr>Objective</vt:lpstr>
      <vt:lpstr>Exam</vt:lpstr>
      <vt:lpstr>Findings</vt:lpstr>
      <vt:lpstr>Review of Objective Data</vt:lpstr>
      <vt:lpstr>Assessment</vt:lpstr>
      <vt:lpstr>Diagnosis</vt:lpstr>
      <vt:lpstr>Prognosis</vt:lpstr>
      <vt:lpstr>Manage Treatment Options</vt:lpstr>
      <vt:lpstr>Plan</vt:lpstr>
      <vt:lpstr>Follow-up</vt:lpstr>
      <vt:lpstr>Prescriptions</vt:lpstr>
      <vt:lpstr>Lab/Imaging Order</vt:lpstr>
      <vt:lpstr>Referrals</vt:lpstr>
      <vt:lpstr>Patient Instructions</vt:lpstr>
      <vt:lpstr>Common SOAP Note Errors</vt:lpstr>
    </vt:vector>
  </TitlesOfParts>
  <Company>LBCC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SOAP Notes Not a four-letter word</dc:title>
  <dc:creator>Jennifer M. Clark</dc:creator>
  <cp:lastModifiedBy>Jennifer M. Clark</cp:lastModifiedBy>
  <cp:revision>3</cp:revision>
  <dcterms:created xsi:type="dcterms:W3CDTF">2014-07-29T16:08:15Z</dcterms:created>
  <dcterms:modified xsi:type="dcterms:W3CDTF">2014-07-29T16:19:20Z</dcterms:modified>
</cp:coreProperties>
</file>

<file path=docProps/thumbnail.jpeg>
</file>