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67" r:id="rId3"/>
    <p:sldId id="268" r:id="rId4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578" y="-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200" b="0" i="1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36626" y="0"/>
            <a:ext cx="1109472" cy="1819656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1589532" y="3073907"/>
            <a:ext cx="6710171" cy="2865120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2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36626" y="0"/>
            <a:ext cx="1109472" cy="181965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35737" y="576751"/>
            <a:ext cx="8186925" cy="356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86409" y="2110207"/>
            <a:ext cx="8085581" cy="32296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1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7393"/>
            <a:ext cx="5448934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5447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BY-BODNyqQc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984501" y="2537211"/>
            <a:ext cx="6488430" cy="14789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B0B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B0B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B0B"/>
                </a:solidFill>
                <a:latin typeface="Tw Cen MT"/>
                <a:cs typeface="Tw Cen MT"/>
              </a:rPr>
              <a:t> </a:t>
            </a:r>
            <a:r>
              <a:rPr sz="3600" b="1" spc="-10" dirty="0">
                <a:solidFill>
                  <a:srgbClr val="FF0B0B"/>
                </a:solidFill>
                <a:latin typeface="Tw Cen MT"/>
                <a:cs typeface="Tw Cen MT"/>
              </a:rPr>
              <a:t>2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CRE</a:t>
            </a:r>
            <a:r>
              <a:rPr sz="3600" b="1" spc="-215" dirty="0">
                <a:solidFill>
                  <a:srgbClr val="4C4C4C"/>
                </a:solidFill>
                <a:latin typeface="Tw Cen MT"/>
                <a:cs typeface="Tw Cen MT"/>
              </a:rPr>
              <a:t>A</a:t>
            </a:r>
            <a:r>
              <a:rPr sz="3600" b="1" spc="-10" dirty="0">
                <a:solidFill>
                  <a:srgbClr val="4C4C4C"/>
                </a:solidFill>
                <a:latin typeface="Tw Cen MT"/>
                <a:cs typeface="Tw Cen MT"/>
              </a:rPr>
              <a:t>TIN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G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 A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SOCIAL</a:t>
            </a:r>
            <a:endParaRPr sz="3600">
              <a:latin typeface="Tw Cen MT"/>
              <a:cs typeface="Tw Cen MT"/>
            </a:endParaRPr>
          </a:p>
          <a:p>
            <a:pPr marL="2431415" marR="290830" indent="55244">
              <a:lnSpc>
                <a:spcPts val="3920"/>
              </a:lnSpc>
              <a:spcBef>
                <a:spcPts val="265"/>
              </a:spcBef>
            </a:pP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MEDIA EXECUTION STR</a:t>
            </a:r>
            <a:r>
              <a:rPr sz="3600" b="1" spc="-215" dirty="0">
                <a:solidFill>
                  <a:srgbClr val="4C4C4C"/>
                </a:solidFill>
                <a:latin typeface="Tw Cen MT"/>
                <a:cs typeface="Tw Cen MT"/>
              </a:rPr>
              <a:t>A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TEGY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87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84225" y="720804"/>
            <a:ext cx="5111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7</a:t>
            </a:r>
            <a:endParaRPr sz="7200" dirty="0">
              <a:latin typeface="Tw Cen MT"/>
              <a:cs typeface="Tw Cen MT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70814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4499102" y="1566662"/>
            <a:ext cx="1403350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dirty="0">
                <a:latin typeface="Century Gothic"/>
                <a:cs typeface="Century Gothic"/>
              </a:rPr>
              <a:t>Module 2</a:t>
            </a:r>
            <a:endParaRPr sz="2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4511802" y="1870710"/>
            <a:ext cx="1377950" cy="0"/>
          </a:xfrm>
          <a:custGeom>
            <a:avLst/>
            <a:gdLst/>
            <a:ahLst/>
            <a:cxnLst/>
            <a:rect l="l" t="t" r="r" b="b"/>
            <a:pathLst>
              <a:path w="1377950">
                <a:moveTo>
                  <a:pt x="0" y="0"/>
                </a:moveTo>
                <a:lnTo>
                  <a:pt x="1377696" y="0"/>
                </a:lnTo>
              </a:path>
            </a:pathLst>
          </a:custGeom>
          <a:ln w="2743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1852675" y="2242420"/>
            <a:ext cx="7273290" cy="14414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7. </a:t>
            </a:r>
            <a:r>
              <a:rPr sz="2000" b="1" spc="-5" dirty="0" smtClean="0">
                <a:latin typeface="Century Gothic"/>
                <a:cs typeface="Century Gothic"/>
              </a:rPr>
              <a:t>Overview </a:t>
            </a:r>
            <a:r>
              <a:rPr sz="2000" b="1" spc="-5" dirty="0">
                <a:latin typeface="Century Gothic"/>
                <a:cs typeface="Century Gothic"/>
              </a:rPr>
              <a:t>and Introduction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4005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8. </a:t>
            </a:r>
            <a:r>
              <a:rPr sz="2000" b="1" spc="-5" dirty="0" smtClean="0">
                <a:latin typeface="Century Gothic"/>
                <a:cs typeface="Century Gothic"/>
              </a:rPr>
              <a:t>Building </a:t>
            </a:r>
            <a:r>
              <a:rPr sz="2000" b="1" spc="-5" dirty="0">
                <a:latin typeface="Century Gothic"/>
                <a:cs typeface="Century Gothic"/>
              </a:rPr>
              <a:t>Your Calendar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6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439420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9. </a:t>
            </a:r>
            <a:r>
              <a:rPr sz="2000" b="1" spc="-5" dirty="0" smtClean="0">
                <a:latin typeface="Century Gothic"/>
                <a:cs typeface="Century Gothic"/>
              </a:rPr>
              <a:t>Module </a:t>
            </a:r>
            <a:r>
              <a:rPr sz="2000" b="1" spc="-5" dirty="0">
                <a:latin typeface="Century Gothic"/>
                <a:cs typeface="Century Gothic"/>
              </a:rPr>
              <a:t>2 | Activity 1: Social Media Execution Calendar</a:t>
            </a:r>
            <a:endParaRPr sz="2000" dirty="0">
              <a:latin typeface="Century Gothic"/>
              <a:cs typeface="Century Gothic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88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05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ct val="100000"/>
              </a:lnSpc>
            </a:pPr>
            <a:r>
              <a:rPr dirty="0"/>
              <a:t>89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414770">
              <a:lnSpc>
                <a:spcPct val="100000"/>
              </a:lnSpc>
            </a:pPr>
            <a:r>
              <a:rPr dirty="0"/>
              <a:t>Introduction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681226" y="963849"/>
            <a:ext cx="7449820" cy="13284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141980">
              <a:lnSpc>
                <a:spcPct val="100000"/>
              </a:lnSpc>
            </a:pPr>
            <a:r>
              <a:rPr sz="2800" b="1" spc="-5" dirty="0">
                <a:latin typeface="Tw Cen MT"/>
                <a:cs typeface="Tw Cen MT"/>
              </a:rPr>
              <a:t>Wh</a:t>
            </a:r>
            <a:r>
              <a:rPr sz="2800" b="1" spc="50" dirty="0">
                <a:latin typeface="Tw Cen MT"/>
                <a:cs typeface="Tw Cen MT"/>
              </a:rPr>
              <a:t>a</a:t>
            </a:r>
            <a:r>
              <a:rPr sz="2800" b="1" spc="-5" dirty="0">
                <a:latin typeface="Tw Cen MT"/>
                <a:cs typeface="Tw Cen MT"/>
              </a:rPr>
              <a:t>t</a:t>
            </a:r>
            <a:r>
              <a:rPr sz="2800" b="1" spc="-260" dirty="0">
                <a:latin typeface="Tw Cen MT"/>
                <a:cs typeface="Tw Cen MT"/>
              </a:rPr>
              <a:t>’</a:t>
            </a:r>
            <a:r>
              <a:rPr sz="2800" b="1" dirty="0">
                <a:latin typeface="Tw Cen MT"/>
                <a:cs typeface="Tw Cen MT"/>
              </a:rPr>
              <a:t>s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In</a:t>
            </a:r>
            <a:r>
              <a:rPr sz="2800" b="1" spc="-5" dirty="0">
                <a:latin typeface="Tw Cen MT"/>
                <a:cs typeface="Tw Cen MT"/>
              </a:rPr>
              <a:t> It </a:t>
            </a:r>
            <a:r>
              <a:rPr sz="2800" b="1" spc="-85" dirty="0">
                <a:latin typeface="Tw Cen MT"/>
                <a:cs typeface="Tw Cen MT"/>
              </a:rPr>
              <a:t>F</a:t>
            </a:r>
            <a:r>
              <a:rPr sz="2800" b="1" dirty="0">
                <a:latin typeface="Tw Cen MT"/>
                <a:cs typeface="Tw Cen MT"/>
              </a:rPr>
              <a:t>or</a:t>
            </a:r>
            <a:r>
              <a:rPr sz="2800" b="1" spc="-5" dirty="0">
                <a:latin typeface="Tw Cen MT"/>
                <a:cs typeface="Tw Cen MT"/>
              </a:rPr>
              <a:t> Them</a:t>
            </a:r>
            <a:r>
              <a:rPr sz="2800" b="1" dirty="0">
                <a:latin typeface="Tw Cen MT"/>
                <a:cs typeface="Tw Cen MT"/>
              </a:rPr>
              <a:t>!</a:t>
            </a:r>
            <a:r>
              <a:rPr sz="2800" b="1" spc="-5" dirty="0">
                <a:latin typeface="Tw Cen MT"/>
                <a:cs typeface="Tw Cen MT"/>
              </a:rPr>
              <a:t> (WIIFT)</a:t>
            </a:r>
            <a:endParaRPr sz="2800">
              <a:latin typeface="Tw Cen MT"/>
              <a:cs typeface="Tw Cen MT"/>
            </a:endParaRPr>
          </a:p>
          <a:p>
            <a:pPr marL="62230">
              <a:lnSpc>
                <a:spcPct val="100000"/>
              </a:lnSpc>
              <a:spcBef>
                <a:spcPts val="890"/>
              </a:spcBef>
            </a:pPr>
            <a:r>
              <a:rPr sz="1400" spc="-10" dirty="0">
                <a:latin typeface="Century Gothic"/>
                <a:cs typeface="Century Gothic"/>
              </a:rPr>
              <a:t>th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ke</a:t>
            </a:r>
            <a:r>
              <a:rPr sz="1400" spc="-5" dirty="0">
                <a:latin typeface="Century Gothic"/>
                <a:cs typeface="Century Gothic"/>
              </a:rPr>
              <a:t>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soc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market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succes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unde</a:t>
            </a:r>
            <a:r>
              <a:rPr sz="1400" dirty="0">
                <a:latin typeface="Century Gothic"/>
                <a:cs typeface="Century Gothic"/>
              </a:rPr>
              <a:t>r</a:t>
            </a:r>
            <a:r>
              <a:rPr sz="1400" spc="-10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“</a:t>
            </a:r>
            <a:r>
              <a:rPr sz="1400" spc="-25" dirty="0">
                <a:latin typeface="Century Gothic"/>
                <a:cs typeface="Century Gothic"/>
              </a:rPr>
              <a:t>W</a:t>
            </a:r>
            <a:r>
              <a:rPr sz="1400" spc="0" dirty="0">
                <a:latin typeface="Century Gothic"/>
                <a:cs typeface="Century Gothic"/>
              </a:rPr>
              <a:t>h</a:t>
            </a:r>
            <a:r>
              <a:rPr sz="1400" dirty="0">
                <a:latin typeface="Century Gothic"/>
                <a:cs typeface="Century Gothic"/>
              </a:rPr>
              <a:t>a</a:t>
            </a:r>
            <a:r>
              <a:rPr sz="1400" spc="-10" dirty="0">
                <a:latin typeface="Century Gothic"/>
                <a:cs typeface="Century Gothic"/>
              </a:rPr>
              <a:t>t’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For</a:t>
            </a:r>
            <a:endParaRPr sz="1400">
              <a:latin typeface="Century Gothic"/>
              <a:cs typeface="Century Gothic"/>
            </a:endParaRPr>
          </a:p>
          <a:p>
            <a:pPr marL="12700" marR="5080">
              <a:lnSpc>
                <a:spcPct val="102099"/>
              </a:lnSpc>
            </a:pPr>
            <a:r>
              <a:rPr sz="1400" spc="-5" dirty="0">
                <a:latin typeface="Century Gothic"/>
                <a:cs typeface="Century Gothic"/>
              </a:rPr>
              <a:t>Them” (</a:t>
            </a:r>
            <a:r>
              <a:rPr sz="1400" spc="-25" dirty="0">
                <a:latin typeface="Century Gothic"/>
                <a:cs typeface="Century Gothic"/>
              </a:rPr>
              <a:t>W</a:t>
            </a:r>
            <a:r>
              <a:rPr sz="1400" dirty="0">
                <a:latin typeface="Century Gothic"/>
                <a:cs typeface="Century Gothic"/>
              </a:rPr>
              <a:t>II</a:t>
            </a:r>
            <a:r>
              <a:rPr sz="1400" spc="-5" dirty="0">
                <a:latin typeface="Century Gothic"/>
                <a:cs typeface="Century Gothic"/>
              </a:rPr>
              <a:t>FT).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Do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h</a:t>
            </a:r>
            <a:r>
              <a:rPr sz="1400" spc="-15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ve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ab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l</a:t>
            </a:r>
            <a:r>
              <a:rPr sz="1400" spc="-5" dirty="0">
                <a:latin typeface="Century Gothic"/>
                <a:cs typeface="Century Gothic"/>
              </a:rPr>
              <a:t>ity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put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yourself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cus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omers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shoes?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Thought </a:t>
            </a:r>
            <a:r>
              <a:rPr sz="1400" spc="-10" dirty="0">
                <a:latin typeface="Century Gothic"/>
                <a:cs typeface="Century Gothic"/>
              </a:rPr>
              <a:t>leade</a:t>
            </a:r>
            <a:r>
              <a:rPr sz="140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lik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Br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Sol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explor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th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s </a:t>
            </a:r>
            <a:r>
              <a:rPr sz="1400" spc="-10" dirty="0">
                <a:latin typeface="Century Gothic"/>
                <a:cs typeface="Century Gothic"/>
              </a:rPr>
              <a:t>concep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spc="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h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new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book,</a:t>
            </a:r>
            <a:r>
              <a:rPr sz="1400" dirty="0">
                <a:latin typeface="Century Gothic"/>
                <a:cs typeface="Century Gothic"/>
              </a:rPr>
              <a:t>  </a:t>
            </a:r>
            <a:r>
              <a:rPr sz="1400" spc="-5" dirty="0">
                <a:latin typeface="Century Gothic"/>
                <a:cs typeface="Century Gothic"/>
              </a:rPr>
              <a:t>“The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of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Bu</a:t>
            </a:r>
            <a:r>
              <a:rPr sz="1400" spc="-15" dirty="0">
                <a:latin typeface="Century Gothic"/>
                <a:cs typeface="Century Gothic"/>
              </a:rPr>
              <a:t>s</a:t>
            </a:r>
            <a:r>
              <a:rPr sz="1400" spc="-5" dirty="0">
                <a:latin typeface="Century Gothic"/>
                <a:cs typeface="Century Gothic"/>
              </a:rPr>
              <a:t>iness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As Usual</a:t>
            </a:r>
            <a:r>
              <a:rPr sz="1400" spc="-15" dirty="0">
                <a:latin typeface="Century Gothic"/>
                <a:cs typeface="Century Gothic"/>
              </a:rPr>
              <a:t>.</a:t>
            </a:r>
            <a:r>
              <a:rPr sz="1400" spc="-5" dirty="0">
                <a:latin typeface="Century Gothic"/>
                <a:cs typeface="Century Gothic"/>
              </a:rPr>
              <a:t>”</a:t>
            </a:r>
            <a:endParaRPr sz="14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681208" y="2538556"/>
            <a:ext cx="7552690" cy="42805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93345">
              <a:lnSpc>
                <a:spcPct val="102099"/>
              </a:lnSpc>
            </a:pPr>
            <a:r>
              <a:rPr sz="1400" spc="-5" dirty="0">
                <a:latin typeface="Century Gothic"/>
                <a:cs typeface="Century Gothic"/>
              </a:rPr>
              <a:t>Creating and executing a soc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media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strategy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that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first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foremost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builds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com- mun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ty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of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followers,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engages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h</a:t>
            </a:r>
            <a:r>
              <a:rPr sz="1400" spc="-5" dirty="0">
                <a:latin typeface="Century Gothic"/>
                <a:cs typeface="Century Gothic"/>
              </a:rPr>
              <a:t>em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product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serv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ce,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interacts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th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</a:t>
            </a:r>
            <a:r>
              <a:rPr sz="1400" spc="-1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r needs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will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offer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signi</a:t>
            </a:r>
            <a:r>
              <a:rPr sz="1400" spc="-15" dirty="0">
                <a:latin typeface="Century Gothic"/>
                <a:cs typeface="Century Gothic"/>
              </a:rPr>
              <a:t>f</a:t>
            </a:r>
            <a:r>
              <a:rPr sz="1400" spc="-5" dirty="0">
                <a:latin typeface="Century Gothic"/>
                <a:cs typeface="Century Gothic"/>
              </a:rPr>
              <a:t>icant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success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5" dirty="0">
                <a:latin typeface="Century Gothic"/>
                <a:cs typeface="Century Gothic"/>
              </a:rPr>
              <a:t>bu</a:t>
            </a:r>
            <a:r>
              <a:rPr sz="1400" spc="-5" dirty="0">
                <a:latin typeface="Century Gothic"/>
                <a:cs typeface="Century Gothic"/>
              </a:rPr>
              <a:t>siness.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do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spc="-15" dirty="0">
                <a:latin typeface="Century Gothic"/>
                <a:cs typeface="Century Gothic"/>
              </a:rPr>
              <a:t>h</a:t>
            </a:r>
            <a:r>
              <a:rPr sz="1400" spc="-5" dirty="0">
                <a:latin typeface="Century Gothic"/>
                <a:cs typeface="Century Gothic"/>
              </a:rPr>
              <a:t>is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social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media execu- 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on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strategy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needs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relate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</a:t>
            </a:r>
            <a:r>
              <a:rPr sz="1400" spc="-20" dirty="0">
                <a:latin typeface="Century Gothic"/>
                <a:cs typeface="Century Gothic"/>
              </a:rPr>
              <a:t>u</a:t>
            </a:r>
            <a:r>
              <a:rPr sz="1400" spc="-5" dirty="0">
                <a:latin typeface="Century Gothic"/>
                <a:cs typeface="Century Gothic"/>
              </a:rPr>
              <a:t>stomers.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25" dirty="0">
                <a:latin typeface="Century Gothic"/>
                <a:cs typeface="Century Gothic"/>
              </a:rPr>
              <a:t>W</a:t>
            </a:r>
            <a:r>
              <a:rPr sz="1400" dirty="0">
                <a:latin typeface="Century Gothic"/>
                <a:cs typeface="Century Gothic"/>
              </a:rPr>
              <a:t>h</a:t>
            </a:r>
            <a:r>
              <a:rPr sz="1400" spc="-5" dirty="0">
                <a:latin typeface="Century Gothic"/>
                <a:cs typeface="Century Gothic"/>
              </a:rPr>
              <a:t>ich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means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must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5" dirty="0">
                <a:latin typeface="Century Gothic"/>
                <a:cs typeface="Century Gothic"/>
              </a:rPr>
              <a:t>k</a:t>
            </a:r>
            <a:r>
              <a:rPr sz="1400" spc="-10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ow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who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 customer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is,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their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buying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5" dirty="0">
                <a:latin typeface="Century Gothic"/>
                <a:cs typeface="Century Gothic"/>
              </a:rPr>
              <a:t>h</a:t>
            </a:r>
            <a:r>
              <a:rPr sz="1400" spc="-1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bit</a:t>
            </a:r>
            <a:r>
              <a:rPr sz="1400" spc="-10" dirty="0">
                <a:latin typeface="Century Gothic"/>
                <a:cs typeface="Century Gothic"/>
              </a:rPr>
              <a:t>s</a:t>
            </a:r>
            <a:r>
              <a:rPr sz="1400" spc="-5" dirty="0">
                <a:latin typeface="Century Gothic"/>
                <a:cs typeface="Century Gothic"/>
              </a:rPr>
              <a:t>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their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c</a:t>
            </a:r>
            <a:r>
              <a:rPr sz="1400" spc="-5" dirty="0">
                <a:latin typeface="Century Gothic"/>
                <a:cs typeface="Century Gothic"/>
              </a:rPr>
              <a:t>ommu</a:t>
            </a:r>
            <a:r>
              <a:rPr sz="1400" spc="-1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5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interes</a:t>
            </a:r>
            <a:r>
              <a:rPr sz="140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s.</a:t>
            </a:r>
            <a:r>
              <a:rPr sz="1400" spc="10" dirty="0">
                <a:latin typeface="Century Gothic"/>
                <a:cs typeface="Century Gothic"/>
              </a:rPr>
              <a:t> </a:t>
            </a:r>
            <a:r>
              <a:rPr sz="1400" spc="-30" dirty="0">
                <a:latin typeface="Century Gothic"/>
                <a:cs typeface="Century Gothic"/>
              </a:rPr>
              <a:t>W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accomplish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this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by add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ng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value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“the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r”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commun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ties.</a:t>
            </a:r>
            <a:r>
              <a:rPr sz="1400" spc="10" dirty="0">
                <a:latin typeface="Century Gothic"/>
                <a:cs typeface="Century Gothic"/>
              </a:rPr>
              <a:t> </a:t>
            </a:r>
            <a:r>
              <a:rPr sz="1400" spc="-25" dirty="0">
                <a:latin typeface="Century Gothic"/>
                <a:cs typeface="Century Gothic"/>
              </a:rPr>
              <a:t>W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add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value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by</a:t>
            </a:r>
            <a:r>
              <a:rPr sz="1400" spc="-15" dirty="0">
                <a:latin typeface="Century Gothic"/>
                <a:cs typeface="Century Gothic"/>
              </a:rPr>
              <a:t> </a:t>
            </a:r>
            <a:r>
              <a:rPr sz="1400" i="1" spc="-10" dirty="0">
                <a:latin typeface="Century Gothic"/>
                <a:cs typeface="Century Gothic"/>
              </a:rPr>
              <a:t>l</a:t>
            </a:r>
            <a:r>
              <a:rPr sz="1400" i="1" dirty="0">
                <a:latin typeface="Century Gothic"/>
                <a:cs typeface="Century Gothic"/>
              </a:rPr>
              <a:t>i</a:t>
            </a:r>
            <a:r>
              <a:rPr sz="1400" i="1" spc="-10" dirty="0">
                <a:latin typeface="Century Gothic"/>
                <a:cs typeface="Century Gothic"/>
              </a:rPr>
              <a:t>stenin</a:t>
            </a:r>
            <a:r>
              <a:rPr sz="1400" i="1" spc="-5" dirty="0">
                <a:latin typeface="Century Gothic"/>
                <a:cs typeface="Century Gothic"/>
              </a:rPr>
              <a:t>g</a:t>
            </a:r>
            <a:r>
              <a:rPr sz="1400" i="1" spc="5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i="1" spc="-5" dirty="0">
                <a:latin typeface="Century Gothic"/>
                <a:cs typeface="Century Gothic"/>
              </a:rPr>
              <a:t>understand</a:t>
            </a:r>
            <a:r>
              <a:rPr sz="1400" i="1" dirty="0">
                <a:latin typeface="Century Gothic"/>
                <a:cs typeface="Century Gothic"/>
              </a:rPr>
              <a:t>i</a:t>
            </a:r>
            <a:r>
              <a:rPr sz="1400" i="1" spc="-10" dirty="0">
                <a:latin typeface="Century Gothic"/>
                <a:cs typeface="Century Gothic"/>
              </a:rPr>
              <a:t>n</a:t>
            </a:r>
            <a:r>
              <a:rPr sz="1400" i="1" spc="-5" dirty="0">
                <a:latin typeface="Century Gothic"/>
                <a:cs typeface="Century Gothic"/>
              </a:rPr>
              <a:t>g </a:t>
            </a:r>
            <a:r>
              <a:rPr sz="1400" spc="-10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need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an</a:t>
            </a:r>
            <a:r>
              <a:rPr sz="1400" spc="-5" dirty="0">
                <a:latin typeface="Century Gothic"/>
                <a:cs typeface="Century Gothic"/>
              </a:rPr>
              <a:t>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wants</a:t>
            </a:r>
            <a:r>
              <a:rPr sz="1400" spc="-5" dirty="0">
                <a:latin typeface="Century Gothic"/>
                <a:cs typeface="Century Gothic"/>
              </a:rPr>
              <a:t>.</a:t>
            </a:r>
            <a:r>
              <a:rPr sz="1400" spc="-10" dirty="0">
                <a:latin typeface="Century Gothic"/>
                <a:cs typeface="Century Gothic"/>
              </a:rPr>
              <a:t> Sol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say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l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k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th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s</a:t>
            </a:r>
            <a:r>
              <a:rPr sz="1400" spc="-5" dirty="0">
                <a:latin typeface="Century Gothic"/>
                <a:cs typeface="Century Gothic"/>
              </a:rPr>
              <a:t>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“Th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s</a:t>
            </a:r>
            <a:r>
              <a:rPr sz="1400" dirty="0">
                <a:latin typeface="Century Gothic"/>
                <a:cs typeface="Century Gothic"/>
              </a:rPr>
              <a:t> i</a:t>
            </a:r>
            <a:r>
              <a:rPr sz="1400" spc="-5" dirty="0">
                <a:latin typeface="Century Gothic"/>
                <a:cs typeface="Century Gothic"/>
              </a:rPr>
              <a:t>s 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new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era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of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empowered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consumers 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m</a:t>
            </a:r>
            <a:r>
              <a:rPr sz="1400" spc="-5" dirty="0">
                <a:latin typeface="Century Gothic"/>
                <a:cs typeface="Century Gothic"/>
              </a:rPr>
              <a:t>ployees.”</a:t>
            </a:r>
            <a:endParaRPr sz="14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47"/>
              </a:spcBef>
            </a:pPr>
            <a:endParaRPr sz="1450">
              <a:latin typeface="Times New Roman"/>
              <a:cs typeface="Times New Roman"/>
            </a:endParaRPr>
          </a:p>
          <a:p>
            <a:pPr marL="12700" marR="5080">
              <a:lnSpc>
                <a:spcPct val="102200"/>
              </a:lnSpc>
            </a:pPr>
            <a:r>
              <a:rPr sz="1400" i="1" spc="-5" dirty="0">
                <a:latin typeface="Century Gothic"/>
                <a:cs typeface="Century Gothic"/>
              </a:rPr>
              <a:t>W</a:t>
            </a:r>
            <a:r>
              <a:rPr sz="1400" i="1" spc="-10" dirty="0">
                <a:latin typeface="Century Gothic"/>
                <a:cs typeface="Century Gothic"/>
              </a:rPr>
              <a:t>h</a:t>
            </a:r>
            <a:r>
              <a:rPr sz="1400" i="1" spc="-5" dirty="0">
                <a:latin typeface="Century Gothic"/>
                <a:cs typeface="Century Gothic"/>
              </a:rPr>
              <a:t>y t</a:t>
            </a:r>
            <a:r>
              <a:rPr sz="1400" i="1" spc="-10" dirty="0">
                <a:latin typeface="Century Gothic"/>
                <a:cs typeface="Century Gothic"/>
              </a:rPr>
              <a:t>h</a:t>
            </a:r>
            <a:r>
              <a:rPr sz="1400" i="1" spc="-5" dirty="0">
                <a:latin typeface="Century Gothic"/>
                <a:cs typeface="Century Gothic"/>
              </a:rPr>
              <a:t>is i</a:t>
            </a:r>
            <a:r>
              <a:rPr sz="1400" i="1" spc="-10" dirty="0">
                <a:latin typeface="Century Gothic"/>
                <a:cs typeface="Century Gothic"/>
              </a:rPr>
              <a:t>n</a:t>
            </a:r>
            <a:r>
              <a:rPr sz="1400" i="1" spc="-5" dirty="0">
                <a:latin typeface="Century Gothic"/>
                <a:cs typeface="Century Gothic"/>
              </a:rPr>
              <a:t>t</a:t>
            </a:r>
            <a:r>
              <a:rPr sz="1400" i="1" spc="-10" dirty="0">
                <a:latin typeface="Century Gothic"/>
                <a:cs typeface="Century Gothic"/>
              </a:rPr>
              <a:t>r</a:t>
            </a:r>
            <a:r>
              <a:rPr sz="1400" i="1" spc="-5" dirty="0">
                <a:latin typeface="Century Gothic"/>
                <a:cs typeface="Century Gothic"/>
              </a:rPr>
              <a:t>oduc</a:t>
            </a:r>
            <a:r>
              <a:rPr sz="1400" i="1" spc="-15" dirty="0">
                <a:latin typeface="Century Gothic"/>
                <a:cs typeface="Century Gothic"/>
              </a:rPr>
              <a:t>t</a:t>
            </a:r>
            <a:r>
              <a:rPr sz="1400" i="1" spc="-5" dirty="0">
                <a:latin typeface="Century Gothic"/>
                <a:cs typeface="Century Gothic"/>
              </a:rPr>
              <a:t>io</a:t>
            </a:r>
            <a:r>
              <a:rPr sz="1400" i="1" spc="-10" dirty="0">
                <a:latin typeface="Century Gothic"/>
                <a:cs typeface="Century Gothic"/>
              </a:rPr>
              <a:t>n</a:t>
            </a:r>
            <a:r>
              <a:rPr sz="1400" i="1" spc="-5" dirty="0">
                <a:latin typeface="Century Gothic"/>
                <a:cs typeface="Century Gothic"/>
              </a:rPr>
              <a:t>?</a:t>
            </a:r>
            <a:r>
              <a:rPr sz="1400" i="1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Because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it’s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important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build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calendar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execute 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social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strategy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need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cons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der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0" dirty="0">
                <a:latin typeface="Century Gothic"/>
                <a:cs typeface="Century Gothic"/>
              </a:rPr>
              <a:t>“</a:t>
            </a:r>
            <a:r>
              <a:rPr sz="1400" spc="-15" dirty="0">
                <a:latin typeface="Century Gothic"/>
                <a:cs typeface="Century Gothic"/>
              </a:rPr>
              <a:t>W</a:t>
            </a:r>
            <a:r>
              <a:rPr sz="1400" spc="-5" dirty="0">
                <a:latin typeface="Century Gothic"/>
                <a:cs typeface="Century Gothic"/>
              </a:rPr>
              <a:t>hat’s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It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For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Them”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rather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than “Let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me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tell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about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how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wo</a:t>
            </a:r>
            <a:r>
              <a:rPr sz="1400" spc="-15" dirty="0">
                <a:latin typeface="Century Gothic"/>
                <a:cs typeface="Century Gothic"/>
              </a:rPr>
              <a:t>n</a:t>
            </a:r>
            <a:r>
              <a:rPr sz="1400" spc="-5" dirty="0">
                <a:latin typeface="Century Gothic"/>
                <a:cs typeface="Century Gothic"/>
              </a:rPr>
              <a:t>derful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spc="-20" dirty="0">
                <a:latin typeface="Century Gothic"/>
                <a:cs typeface="Century Gothic"/>
              </a:rPr>
              <a:t>r</a:t>
            </a:r>
            <a:r>
              <a:rPr sz="1400" spc="-5" dirty="0">
                <a:latin typeface="Century Gothic"/>
                <a:cs typeface="Century Gothic"/>
              </a:rPr>
              <a:t>e.”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Think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each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social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med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a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outle</a:t>
            </a:r>
            <a:r>
              <a:rPr sz="1400" spc="-5" dirty="0">
                <a:latin typeface="Century Gothic"/>
                <a:cs typeface="Century Gothic"/>
              </a:rPr>
              <a:t>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the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r demograph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strengths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spc="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how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relate 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5" dirty="0">
                <a:latin typeface="Century Gothic"/>
                <a:cs typeface="Century Gothic"/>
              </a:rPr>
              <a:t>b</a:t>
            </a:r>
            <a:r>
              <a:rPr sz="1400" spc="-5" dirty="0">
                <a:latin typeface="Century Gothic"/>
                <a:cs typeface="Century Gothic"/>
              </a:rPr>
              <a:t>usiness.</a:t>
            </a:r>
            <a:r>
              <a:rPr sz="1400" spc="-1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Then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consider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 messa</a:t>
            </a:r>
            <a:r>
              <a:rPr sz="1400" dirty="0">
                <a:latin typeface="Century Gothic"/>
                <a:cs typeface="Century Gothic"/>
              </a:rPr>
              <a:t>g</a:t>
            </a:r>
            <a:r>
              <a:rPr sz="1400" spc="-5" dirty="0">
                <a:latin typeface="Century Gothic"/>
                <a:cs typeface="Century Gothic"/>
              </a:rPr>
              <a:t>e,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content,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narrat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ve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to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focus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on</a:t>
            </a:r>
            <a:r>
              <a:rPr sz="1400" spc="-2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th</a:t>
            </a:r>
            <a:r>
              <a:rPr sz="1400" spc="-5" dirty="0">
                <a:latin typeface="Century Gothic"/>
                <a:cs typeface="Century Gothic"/>
              </a:rPr>
              <a:t>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consume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ra</a:t>
            </a:r>
            <a:r>
              <a:rPr sz="1400" dirty="0">
                <a:latin typeface="Century Gothic"/>
                <a:cs typeface="Century Gothic"/>
              </a:rPr>
              <a:t>t</a:t>
            </a:r>
            <a:r>
              <a:rPr sz="1400" spc="-10" dirty="0">
                <a:latin typeface="Century Gothic"/>
                <a:cs typeface="Century Gothic"/>
              </a:rPr>
              <a:t>he</a:t>
            </a:r>
            <a:r>
              <a:rPr sz="1400" spc="-5" dirty="0">
                <a:latin typeface="Century Gothic"/>
                <a:cs typeface="Century Gothic"/>
              </a:rPr>
              <a:t>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th</a:t>
            </a:r>
            <a:r>
              <a:rPr sz="1400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n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10" dirty="0">
                <a:latin typeface="Century Gothic"/>
                <a:cs typeface="Century Gothic"/>
              </a:rPr>
              <a:t>yoursel</a:t>
            </a:r>
            <a:r>
              <a:rPr sz="1400" dirty="0">
                <a:latin typeface="Century Gothic"/>
                <a:cs typeface="Century Gothic"/>
              </a:rPr>
              <a:t>f</a:t>
            </a:r>
            <a:r>
              <a:rPr sz="1400" spc="-5" dirty="0">
                <a:latin typeface="Century Gothic"/>
                <a:cs typeface="Century Gothic"/>
              </a:rPr>
              <a:t>.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25" dirty="0">
                <a:latin typeface="Century Gothic"/>
                <a:cs typeface="Century Gothic"/>
              </a:rPr>
              <a:t>W</a:t>
            </a:r>
            <a:r>
              <a:rPr sz="1400" spc="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h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 customer-centr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5" dirty="0">
                <a:latin typeface="Century Gothic"/>
                <a:cs typeface="Century Gothic"/>
              </a:rPr>
              <a:t>c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strategy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and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cons</a:t>
            </a:r>
            <a:r>
              <a:rPr sz="1400" dirty="0">
                <a:latin typeface="Century Gothic"/>
                <a:cs typeface="Century Gothic"/>
              </a:rPr>
              <a:t>i</a:t>
            </a:r>
            <a:r>
              <a:rPr sz="1400" spc="-10" dirty="0">
                <a:latin typeface="Century Gothic"/>
                <a:cs typeface="Century Gothic"/>
              </a:rPr>
              <a:t>s</a:t>
            </a:r>
            <a:r>
              <a:rPr sz="1400" spc="-5" dirty="0">
                <a:latin typeface="Century Gothic"/>
                <a:cs typeface="Century Gothic"/>
              </a:rPr>
              <a:t>tent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eng</a:t>
            </a:r>
            <a:r>
              <a:rPr sz="1400" spc="-15" dirty="0">
                <a:latin typeface="Century Gothic"/>
                <a:cs typeface="Century Gothic"/>
              </a:rPr>
              <a:t>a</a:t>
            </a:r>
            <a:r>
              <a:rPr sz="1400" spc="-5" dirty="0">
                <a:latin typeface="Century Gothic"/>
                <a:cs typeface="Century Gothic"/>
              </a:rPr>
              <a:t>gement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your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goals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will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be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achieved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wi</a:t>
            </a:r>
            <a:r>
              <a:rPr sz="1400" spc="-15" dirty="0">
                <a:latin typeface="Century Gothic"/>
                <a:cs typeface="Century Gothic"/>
              </a:rPr>
              <a:t>t</a:t>
            </a:r>
            <a:r>
              <a:rPr sz="1400" spc="-5" dirty="0">
                <a:latin typeface="Century Gothic"/>
                <a:cs typeface="Century Gothic"/>
              </a:rPr>
              <a:t>h absolute</a:t>
            </a:r>
            <a:r>
              <a:rPr sz="1400" dirty="0">
                <a:latin typeface="Century Gothic"/>
                <a:cs typeface="Century Gothic"/>
              </a:rPr>
              <a:t> </a:t>
            </a:r>
            <a:r>
              <a:rPr sz="1400" spc="-5" dirty="0">
                <a:latin typeface="Century Gothic"/>
                <a:cs typeface="Century Gothic"/>
              </a:rPr>
              <a:t>success.</a:t>
            </a:r>
            <a:endParaRPr sz="14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48"/>
              </a:spcBef>
            </a:pPr>
            <a:endParaRPr sz="1650">
              <a:latin typeface="Times New Roman"/>
              <a:cs typeface="Times New Roman"/>
            </a:endParaRPr>
          </a:p>
          <a:p>
            <a:pPr marL="12700" marR="1204595">
              <a:lnSpc>
                <a:spcPct val="102200"/>
              </a:lnSpc>
            </a:pPr>
            <a:r>
              <a:rPr sz="1800" dirty="0">
                <a:latin typeface="Century Gothic"/>
                <a:cs typeface="Century Gothic"/>
              </a:rPr>
              <a:t>Brian</a:t>
            </a:r>
            <a:r>
              <a:rPr sz="1800" spc="-5" dirty="0">
                <a:latin typeface="Century Gothic"/>
                <a:cs typeface="Century Gothic"/>
              </a:rPr>
              <a:t> </a:t>
            </a:r>
            <a:r>
              <a:rPr sz="1800" dirty="0">
                <a:latin typeface="Century Gothic"/>
                <a:cs typeface="Century Gothic"/>
              </a:rPr>
              <a:t>Solis:</a:t>
            </a:r>
            <a:r>
              <a:rPr sz="1800" spc="-5" dirty="0">
                <a:latin typeface="Century Gothic"/>
                <a:cs typeface="Century Gothic"/>
              </a:rPr>
              <a:t> </a:t>
            </a:r>
            <a:r>
              <a:rPr sz="1800" dirty="0">
                <a:latin typeface="Century Gothic"/>
                <a:cs typeface="Century Gothic"/>
              </a:rPr>
              <a:t>Components</a:t>
            </a:r>
            <a:r>
              <a:rPr sz="1800" spc="-5" dirty="0">
                <a:latin typeface="Century Gothic"/>
                <a:cs typeface="Century Gothic"/>
              </a:rPr>
              <a:t> </a:t>
            </a:r>
            <a:r>
              <a:rPr sz="1800" dirty="0">
                <a:latin typeface="Century Gothic"/>
                <a:cs typeface="Century Gothic"/>
              </a:rPr>
              <a:t>of</a:t>
            </a:r>
            <a:r>
              <a:rPr sz="1800" spc="-5" dirty="0">
                <a:latin typeface="Century Gothic"/>
                <a:cs typeface="Century Gothic"/>
              </a:rPr>
              <a:t> </a:t>
            </a:r>
            <a:r>
              <a:rPr sz="1800" dirty="0">
                <a:latin typeface="Century Gothic"/>
                <a:cs typeface="Century Gothic"/>
              </a:rPr>
              <a:t>a</a:t>
            </a:r>
            <a:r>
              <a:rPr sz="1800" spc="-5" dirty="0">
                <a:latin typeface="Century Gothic"/>
                <a:cs typeface="Century Gothic"/>
              </a:rPr>
              <a:t> </a:t>
            </a:r>
            <a:r>
              <a:rPr sz="1800" dirty="0">
                <a:latin typeface="Century Gothic"/>
                <a:cs typeface="Century Gothic"/>
              </a:rPr>
              <a:t>Great</a:t>
            </a:r>
            <a:r>
              <a:rPr sz="1800" spc="-5" dirty="0">
                <a:latin typeface="Century Gothic"/>
                <a:cs typeface="Century Gothic"/>
              </a:rPr>
              <a:t> </a:t>
            </a:r>
            <a:r>
              <a:rPr sz="1800" dirty="0">
                <a:latin typeface="Century Gothic"/>
                <a:cs typeface="Century Gothic"/>
              </a:rPr>
              <a:t>Social</a:t>
            </a:r>
            <a:r>
              <a:rPr sz="1800" spc="-5" dirty="0">
                <a:latin typeface="Century Gothic"/>
                <a:cs typeface="Century Gothic"/>
              </a:rPr>
              <a:t> </a:t>
            </a:r>
            <a:r>
              <a:rPr sz="1800" dirty="0">
                <a:latin typeface="Century Gothic"/>
                <a:cs typeface="Century Gothic"/>
              </a:rPr>
              <a:t>Media</a:t>
            </a:r>
            <a:r>
              <a:rPr sz="1800" spc="-5" dirty="0">
                <a:latin typeface="Century Gothic"/>
                <a:cs typeface="Century Gothic"/>
              </a:rPr>
              <a:t> </a:t>
            </a:r>
            <a:r>
              <a:rPr sz="1800" dirty="0">
                <a:latin typeface="Century Gothic"/>
                <a:cs typeface="Century Gothic"/>
              </a:rPr>
              <a:t>Strategy </a:t>
            </a:r>
            <a:r>
              <a:rPr sz="1800" u="heavy" spc="-5" dirty="0">
                <a:solidFill>
                  <a:srgbClr val="0065FF"/>
                </a:solidFill>
                <a:latin typeface="Century Gothic"/>
                <a:cs typeface="Century Gothic"/>
                <a:hlinkClick r:id="rId2"/>
              </a:rPr>
              <a:t>https://www.youtube.com/watch?v=BY-BODNyqQc</a:t>
            </a:r>
            <a:endParaRPr sz="1800">
              <a:latin typeface="Century Gothic"/>
              <a:cs typeface="Century Gothic"/>
            </a:endParaRPr>
          </a:p>
        </p:txBody>
      </p:sp>
      <p:sp>
        <p:nvSpPr>
          <p:cNvPr id="8" name="object 2"/>
          <p:cNvSpPr txBox="1"/>
          <p:nvPr/>
        </p:nvSpPr>
        <p:spPr>
          <a:xfrm>
            <a:off x="784225" y="720804"/>
            <a:ext cx="5111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7200" b="1" spc="-5" dirty="0">
                <a:solidFill>
                  <a:srgbClr val="FFFFFF"/>
                </a:solidFill>
                <a:latin typeface="Tw Cen MT"/>
                <a:cs typeface="Tw Cen MT"/>
              </a:rPr>
              <a:t>7</a:t>
            </a:r>
            <a:endParaRPr sz="7200" dirty="0">
              <a:latin typeface="Tw Cen MT"/>
              <a:cs typeface="Tw Cen M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327</Words>
  <Application>Microsoft Office PowerPoint</Application>
  <PresentationFormat>Custom</PresentationFormat>
  <Paragraphs>26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Overview</vt:lpstr>
      <vt:lpstr>Introduction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Staff</cp:lastModifiedBy>
  <cp:revision>1</cp:revision>
  <dcterms:created xsi:type="dcterms:W3CDTF">2015-06-03T10:46:40Z</dcterms:created>
  <dcterms:modified xsi:type="dcterms:W3CDTF">2015-06-03T21:33:44Z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2015-06-01T00:00:00Z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2015-06-03T00:00:00Z</vt:filetime>
  </property>
</Properties>
</file>