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Lst>
  <p:sldSz cx="10058400" cy="7772400"/>
  <p:notesSz cx="10058400" cy="7772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FCFCF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0" d="100"/>
          <a:sy n="100" d="100"/>
        </p:scale>
        <p:origin x="-72" y="72"/>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media/image2.pn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754380" y="2409444"/>
            <a:ext cx="8549640" cy="1632203"/>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508760" y="4352544"/>
            <a:ext cx="7040879" cy="194310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10" dirty="0"/>
              <a:t>Technolog</a:t>
            </a:r>
            <a:r>
              <a:rPr dirty="0"/>
              <a:t>y</a:t>
            </a:r>
            <a:r>
              <a:rPr spc="-135" dirty="0"/>
              <a:t> </a:t>
            </a: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6" name="Holder 6"/>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800" b="1" i="0">
                <a:solidFill>
                  <a:schemeClr val="tx1"/>
                </a:solidFill>
                <a:latin typeface="Tw Cen MT"/>
                <a:cs typeface="Tw Cen MT"/>
              </a:defRPr>
            </a:lvl1pPr>
          </a:lstStyle>
          <a:p>
            <a:endParaRPr/>
          </a:p>
        </p:txBody>
      </p:sp>
      <p:sp>
        <p:nvSpPr>
          <p:cNvPr id="3" name="Holder 3"/>
          <p:cNvSpPr>
            <a:spLocks noGrp="1"/>
          </p:cNvSpPr>
          <p:nvPr>
            <p:ph type="body" idx="1"/>
          </p:nvPr>
        </p:nvSpPr>
        <p:spPr/>
        <p:txBody>
          <a:bodyPr lIns="0" tIns="0" rIns="0" bIns="0"/>
          <a:lstStyle>
            <a:lvl1pPr>
              <a:defRPr sz="1200" b="0" i="0">
                <a:solidFill>
                  <a:schemeClr val="tx1"/>
                </a:solidFill>
                <a:latin typeface="Century Gothic"/>
                <a:cs typeface="Century Gothic"/>
              </a:defRPr>
            </a:lvl1pPr>
          </a:lstStyle>
          <a:p>
            <a:endParaRPr/>
          </a:p>
        </p:txBody>
      </p:sp>
      <p:sp>
        <p:nvSpPr>
          <p:cNvPr id="4" name="Holder 4"/>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10" dirty="0"/>
              <a:t>Technolog</a:t>
            </a:r>
            <a:r>
              <a:rPr dirty="0"/>
              <a:t>y</a:t>
            </a:r>
            <a:r>
              <a:rPr spc="-135" dirty="0"/>
              <a:t> </a:t>
            </a: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6" name="Holder 6"/>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800" b="1" i="0">
                <a:solidFill>
                  <a:schemeClr val="tx1"/>
                </a:solidFill>
                <a:latin typeface="Tw Cen MT"/>
                <a:cs typeface="Tw Cen MT"/>
              </a:defRPr>
            </a:lvl1pPr>
          </a:lstStyle>
          <a:p>
            <a:endParaRPr/>
          </a:p>
        </p:txBody>
      </p:sp>
      <p:sp>
        <p:nvSpPr>
          <p:cNvPr id="3" name="Holder 3"/>
          <p:cNvSpPr>
            <a:spLocks noGrp="1"/>
          </p:cNvSpPr>
          <p:nvPr>
            <p:ph sz="half" idx="2"/>
          </p:nvPr>
        </p:nvSpPr>
        <p:spPr>
          <a:xfrm>
            <a:off x="502920" y="1787652"/>
            <a:ext cx="4375404" cy="5129784"/>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5180075" y="1787652"/>
            <a:ext cx="4375404" cy="5129784"/>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10" dirty="0"/>
              <a:t>Technolog</a:t>
            </a:r>
            <a:r>
              <a:rPr dirty="0"/>
              <a:t>y</a:t>
            </a:r>
            <a:r>
              <a:rPr spc="-135" dirty="0"/>
              <a:t> </a:t>
            </a: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7" name="Holder 7"/>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800" b="1" i="0">
                <a:solidFill>
                  <a:schemeClr val="tx1"/>
                </a:solidFill>
                <a:latin typeface="Tw Cen MT"/>
                <a:cs typeface="Tw Cen MT"/>
              </a:defRPr>
            </a:lvl1pPr>
          </a:lstStyle>
          <a:p>
            <a:endParaRPr/>
          </a:p>
        </p:txBody>
      </p:sp>
      <p:sp>
        <p:nvSpPr>
          <p:cNvPr id="3" name="Holder 3"/>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10" dirty="0"/>
              <a:t>Technolog</a:t>
            </a:r>
            <a:r>
              <a:rPr dirty="0"/>
              <a:t>y</a:t>
            </a:r>
            <a:r>
              <a:rPr spc="-135" dirty="0"/>
              <a:t> </a:t>
            </a: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5" name="Holder 5"/>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10" dirty="0"/>
              <a:t>Technolog</a:t>
            </a:r>
            <a:r>
              <a:rPr dirty="0"/>
              <a:t>y</a:t>
            </a:r>
            <a:r>
              <a:rPr spc="-135" dirty="0"/>
              <a:t> </a:t>
            </a: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4" name="Holder 4"/>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image" Target="../media/image2.png"/><Relationship Id="rId3" Type="http://schemas.openxmlformats.org/officeDocument/2006/relationships/slideLayout" Target="../slideLayouts/slideLayout3.xml"/><Relationship Id="rId7"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89153" y="7078980"/>
            <a:ext cx="2025650" cy="7620"/>
          </a:xfrm>
          <a:custGeom>
            <a:avLst/>
            <a:gdLst/>
            <a:ahLst/>
            <a:cxnLst/>
            <a:rect l="l" t="t" r="r" b="b"/>
            <a:pathLst>
              <a:path w="2025650" h="7620">
                <a:moveTo>
                  <a:pt x="0" y="0"/>
                </a:moveTo>
                <a:lnTo>
                  <a:pt x="2025395" y="7620"/>
                </a:lnTo>
              </a:path>
            </a:pathLst>
          </a:custGeom>
          <a:ln w="57150">
            <a:solidFill>
              <a:srgbClr val="D10000"/>
            </a:solidFill>
            <a:prstDash val="lgDash"/>
          </a:ln>
        </p:spPr>
        <p:txBody>
          <a:bodyPr wrap="square" lIns="0" tIns="0" rIns="0" bIns="0" rtlCol="0"/>
          <a:lstStyle/>
          <a:p>
            <a:endParaRPr/>
          </a:p>
        </p:txBody>
      </p:sp>
      <p:sp>
        <p:nvSpPr>
          <p:cNvPr id="17" name="bk object 17"/>
          <p:cNvSpPr/>
          <p:nvPr/>
        </p:nvSpPr>
        <p:spPr>
          <a:xfrm>
            <a:off x="7943850" y="7076693"/>
            <a:ext cx="2097405" cy="10160"/>
          </a:xfrm>
          <a:custGeom>
            <a:avLst/>
            <a:gdLst/>
            <a:ahLst/>
            <a:cxnLst/>
            <a:rect l="l" t="t" r="r" b="b"/>
            <a:pathLst>
              <a:path w="2097404" h="10159">
                <a:moveTo>
                  <a:pt x="0" y="9905"/>
                </a:moveTo>
                <a:lnTo>
                  <a:pt x="2097024" y="0"/>
                </a:lnTo>
              </a:path>
            </a:pathLst>
          </a:custGeom>
          <a:ln w="57150">
            <a:solidFill>
              <a:srgbClr val="D10000"/>
            </a:solidFill>
            <a:prstDash val="lgDash"/>
          </a:ln>
        </p:spPr>
        <p:txBody>
          <a:bodyPr wrap="square" lIns="0" tIns="0" rIns="0" bIns="0" rtlCol="0"/>
          <a:lstStyle/>
          <a:p>
            <a:endParaRPr/>
          </a:p>
        </p:txBody>
      </p:sp>
      <p:sp>
        <p:nvSpPr>
          <p:cNvPr id="18" name="bk object 18"/>
          <p:cNvSpPr/>
          <p:nvPr/>
        </p:nvSpPr>
        <p:spPr>
          <a:xfrm>
            <a:off x="454913" y="0"/>
            <a:ext cx="1074419" cy="870966"/>
          </a:xfrm>
          <a:prstGeom prst="rect">
            <a:avLst/>
          </a:prstGeom>
          <a:blipFill>
            <a:blip r:embed="rId7" cstate="print"/>
            <a:stretch>
              <a:fillRect/>
            </a:stretch>
          </a:blipFill>
        </p:spPr>
        <p:txBody>
          <a:bodyPr wrap="square" lIns="0" tIns="0" rIns="0" bIns="0" rtlCol="0"/>
          <a:lstStyle/>
          <a:p>
            <a:endParaRPr/>
          </a:p>
        </p:txBody>
      </p:sp>
      <p:sp>
        <p:nvSpPr>
          <p:cNvPr id="19" name="bk object 19"/>
          <p:cNvSpPr/>
          <p:nvPr/>
        </p:nvSpPr>
        <p:spPr>
          <a:xfrm>
            <a:off x="454913" y="870966"/>
            <a:ext cx="1065275" cy="932687"/>
          </a:xfrm>
          <a:prstGeom prst="rect">
            <a:avLst/>
          </a:prstGeom>
          <a:blipFill>
            <a:blip r:embed="rId8" cstate="print"/>
            <a:stretch>
              <a:fillRect/>
            </a:stretch>
          </a:blipFill>
        </p:spPr>
        <p:txBody>
          <a:bodyPr wrap="square" lIns="0" tIns="0" rIns="0" bIns="0" rtlCol="0"/>
          <a:lstStyle/>
          <a:p>
            <a:endParaRPr/>
          </a:p>
        </p:txBody>
      </p:sp>
      <p:sp>
        <p:nvSpPr>
          <p:cNvPr id="2" name="Holder 2"/>
          <p:cNvSpPr>
            <a:spLocks noGrp="1"/>
          </p:cNvSpPr>
          <p:nvPr>
            <p:ph type="title"/>
          </p:nvPr>
        </p:nvSpPr>
        <p:spPr>
          <a:xfrm>
            <a:off x="651383" y="562527"/>
            <a:ext cx="8755633" cy="768350"/>
          </a:xfrm>
          <a:prstGeom prst="rect">
            <a:avLst/>
          </a:prstGeom>
        </p:spPr>
        <p:txBody>
          <a:bodyPr wrap="square" lIns="0" tIns="0" rIns="0" bIns="0">
            <a:spAutoFit/>
          </a:bodyPr>
          <a:lstStyle>
            <a:lvl1pPr>
              <a:defRPr sz="2800" b="1" i="0">
                <a:solidFill>
                  <a:schemeClr val="tx1"/>
                </a:solidFill>
                <a:latin typeface="Tw Cen MT"/>
                <a:cs typeface="Tw Cen MT"/>
              </a:defRPr>
            </a:lvl1pPr>
          </a:lstStyle>
          <a:p>
            <a:endParaRPr/>
          </a:p>
        </p:txBody>
      </p:sp>
      <p:sp>
        <p:nvSpPr>
          <p:cNvPr id="3" name="Holder 3"/>
          <p:cNvSpPr>
            <a:spLocks noGrp="1"/>
          </p:cNvSpPr>
          <p:nvPr>
            <p:ph type="body" idx="1"/>
          </p:nvPr>
        </p:nvSpPr>
        <p:spPr>
          <a:xfrm>
            <a:off x="1112774" y="2238950"/>
            <a:ext cx="7832851" cy="2233929"/>
          </a:xfrm>
          <a:prstGeom prst="rect">
            <a:avLst/>
          </a:prstGeom>
        </p:spPr>
        <p:txBody>
          <a:bodyPr wrap="square" lIns="0" tIns="0" rIns="0" bIns="0">
            <a:spAutoFit/>
          </a:bodyPr>
          <a:lstStyle>
            <a:lvl1pPr>
              <a:defRPr sz="1200" b="0" i="0">
                <a:solidFill>
                  <a:schemeClr val="tx1"/>
                </a:solidFill>
                <a:latin typeface="Century Gothic"/>
                <a:cs typeface="Century Gothic"/>
              </a:defRPr>
            </a:lvl1pPr>
          </a:lstStyle>
          <a:p>
            <a:endParaRPr/>
          </a:p>
        </p:txBody>
      </p:sp>
      <p:sp>
        <p:nvSpPr>
          <p:cNvPr id="4" name="Holder 4"/>
          <p:cNvSpPr>
            <a:spLocks noGrp="1"/>
          </p:cNvSpPr>
          <p:nvPr>
            <p:ph type="ftr" sz="quarter" idx="5"/>
          </p:nvPr>
        </p:nvSpPr>
        <p:spPr>
          <a:xfrm>
            <a:off x="2314448" y="6976329"/>
            <a:ext cx="5449570" cy="229234"/>
          </a:xfrm>
          <a:prstGeom prst="rect">
            <a:avLst/>
          </a:prstGeom>
        </p:spPr>
        <p:txBody>
          <a:bodyPr wrap="square" lIns="0" tIns="0" rIns="0" bIns="0">
            <a:spAutoFit/>
          </a:bodyPr>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10" dirty="0"/>
              <a:t>Technolog</a:t>
            </a:r>
            <a:r>
              <a:rPr dirty="0"/>
              <a:t>y</a:t>
            </a:r>
            <a:r>
              <a:rPr spc="-135" dirty="0"/>
              <a:t> </a:t>
            </a:r>
          </a:p>
        </p:txBody>
      </p:sp>
      <p:sp>
        <p:nvSpPr>
          <p:cNvPr id="5" name="Holder 5"/>
          <p:cNvSpPr>
            <a:spLocks noGrp="1"/>
          </p:cNvSpPr>
          <p:nvPr>
            <p:ph type="dt" sz="half" idx="6"/>
          </p:nvPr>
        </p:nvSpPr>
        <p:spPr>
          <a:xfrm>
            <a:off x="502920" y="7228332"/>
            <a:ext cx="2313432" cy="388620"/>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6" name="Holder 6"/>
          <p:cNvSpPr>
            <a:spLocks noGrp="1"/>
          </p:cNvSpPr>
          <p:nvPr>
            <p:ph type="sldNum" sz="quarter" idx="7"/>
          </p:nvPr>
        </p:nvSpPr>
        <p:spPr>
          <a:xfrm>
            <a:off x="9626110" y="7304782"/>
            <a:ext cx="192404" cy="153034"/>
          </a:xfrm>
          <a:prstGeom prst="rect">
            <a:avLst/>
          </a:prstGeom>
        </p:spPr>
        <p:txBody>
          <a:bodyPr wrap="square" lIns="0" tIns="0" rIns="0" bIns="0">
            <a:spAutoFit/>
          </a:bodyPr>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2292350" y="2537211"/>
            <a:ext cx="5474335" cy="981075"/>
          </a:xfrm>
          <a:prstGeom prst="rect">
            <a:avLst/>
          </a:prstGeom>
        </p:spPr>
        <p:txBody>
          <a:bodyPr vert="horz" wrap="square" lIns="0" tIns="0" rIns="0" bIns="0" rtlCol="0">
            <a:spAutoFit/>
          </a:bodyPr>
          <a:lstStyle/>
          <a:p>
            <a:pPr marL="12700">
              <a:lnSpc>
                <a:spcPts val="4120"/>
              </a:lnSpc>
            </a:pPr>
            <a:r>
              <a:rPr sz="3600" b="1" spc="-10" dirty="0">
                <a:solidFill>
                  <a:srgbClr val="FF0A0A"/>
                </a:solidFill>
                <a:latin typeface="Tw Cen MT"/>
                <a:cs typeface="Tw Cen MT"/>
              </a:rPr>
              <a:t>MODUL</a:t>
            </a:r>
            <a:r>
              <a:rPr sz="3600" b="1" spc="-5" dirty="0">
                <a:solidFill>
                  <a:srgbClr val="FF0A0A"/>
                </a:solidFill>
                <a:latin typeface="Tw Cen MT"/>
                <a:cs typeface="Tw Cen MT"/>
              </a:rPr>
              <a:t>E</a:t>
            </a:r>
            <a:r>
              <a:rPr sz="3600" b="1" dirty="0">
                <a:solidFill>
                  <a:srgbClr val="FF0A0A"/>
                </a:solidFill>
                <a:latin typeface="Tw Cen MT"/>
                <a:cs typeface="Tw Cen MT"/>
              </a:rPr>
              <a:t> </a:t>
            </a:r>
            <a:r>
              <a:rPr sz="3600" b="1" spc="-5" dirty="0">
                <a:solidFill>
                  <a:srgbClr val="FF0A0A"/>
                </a:solidFill>
                <a:latin typeface="Tw Cen MT"/>
                <a:cs typeface="Tw Cen MT"/>
              </a:rPr>
              <a:t>1</a:t>
            </a:r>
            <a:r>
              <a:rPr sz="3600" b="1" dirty="0">
                <a:solidFill>
                  <a:srgbClr val="FF0A0A"/>
                </a:solidFill>
                <a:latin typeface="Tw Cen MT"/>
                <a:cs typeface="Tw Cen MT"/>
              </a:rPr>
              <a:t> </a:t>
            </a:r>
            <a:r>
              <a:rPr sz="3600" b="1" spc="-5" dirty="0">
                <a:solidFill>
                  <a:srgbClr val="4C4C4C"/>
                </a:solidFill>
                <a:latin typeface="Tw Cen MT"/>
                <a:cs typeface="Tw Cen MT"/>
              </a:rPr>
              <a:t>|</a:t>
            </a:r>
            <a:r>
              <a:rPr sz="3600" b="1" dirty="0">
                <a:solidFill>
                  <a:srgbClr val="4C4C4C"/>
                </a:solidFill>
                <a:latin typeface="Tw Cen MT"/>
                <a:cs typeface="Tw Cen MT"/>
              </a:rPr>
              <a:t> </a:t>
            </a:r>
            <a:r>
              <a:rPr sz="3600" b="1" spc="-5" dirty="0">
                <a:solidFill>
                  <a:srgbClr val="4C4C4C"/>
                </a:solidFill>
                <a:latin typeface="Tw Cen MT"/>
                <a:cs typeface="Tw Cen MT"/>
              </a:rPr>
              <a:t>SOCIA</a:t>
            </a:r>
            <a:r>
              <a:rPr sz="3600" b="1" dirty="0">
                <a:solidFill>
                  <a:srgbClr val="4C4C4C"/>
                </a:solidFill>
                <a:latin typeface="Tw Cen MT"/>
                <a:cs typeface="Tw Cen MT"/>
              </a:rPr>
              <a:t>L </a:t>
            </a:r>
            <a:r>
              <a:rPr sz="3600" b="1" spc="-5" dirty="0">
                <a:solidFill>
                  <a:srgbClr val="4C4C4C"/>
                </a:solidFill>
                <a:latin typeface="Tw Cen MT"/>
                <a:cs typeface="Tw Cen MT"/>
              </a:rPr>
              <a:t>MEDIA</a:t>
            </a:r>
            <a:endParaRPr sz="3600">
              <a:latin typeface="Tw Cen MT"/>
              <a:cs typeface="Tw Cen MT"/>
            </a:endParaRPr>
          </a:p>
          <a:p>
            <a:pPr marL="2538730">
              <a:lnSpc>
                <a:spcPts val="4120"/>
              </a:lnSpc>
            </a:pPr>
            <a:r>
              <a:rPr sz="3600" b="1" spc="-5" dirty="0">
                <a:solidFill>
                  <a:srgbClr val="4C4C4C"/>
                </a:solidFill>
                <a:latin typeface="Tw Cen MT"/>
                <a:cs typeface="Tw Cen MT"/>
              </a:rPr>
              <a:t>COMMUNITIES</a:t>
            </a:r>
            <a:endParaRPr sz="3600">
              <a:latin typeface="Tw Cen MT"/>
              <a:cs typeface="Tw Cen MT"/>
            </a:endParaRPr>
          </a:p>
        </p:txBody>
      </p:sp>
      <p:sp>
        <p:nvSpPr>
          <p:cNvPr id="4" name="object 4"/>
          <p:cNvSpPr/>
          <p:nvPr/>
        </p:nvSpPr>
        <p:spPr>
          <a:xfrm>
            <a:off x="4444" y="0"/>
            <a:ext cx="0" cy="2171700"/>
          </a:xfrm>
          <a:custGeom>
            <a:avLst/>
            <a:gdLst/>
            <a:ahLst/>
            <a:cxnLst/>
            <a:rect l="l" t="t" r="r" b="b"/>
            <a:pathLst>
              <a:path h="2171700">
                <a:moveTo>
                  <a:pt x="0" y="0"/>
                </a:moveTo>
                <a:lnTo>
                  <a:pt x="0" y="2171700"/>
                </a:lnTo>
              </a:path>
            </a:pathLst>
          </a:custGeom>
          <a:ln w="8890">
            <a:solidFill>
              <a:srgbClr val="FFFFFF"/>
            </a:solidFill>
          </a:ln>
        </p:spPr>
        <p:txBody>
          <a:bodyPr wrap="square" lIns="0" tIns="0" rIns="0" bIns="0" rtlCol="0"/>
          <a:lstStyle/>
          <a:p>
            <a:endParaRPr/>
          </a:p>
        </p:txBody>
      </p:sp>
      <p:sp>
        <p:nvSpPr>
          <p:cNvPr id="5" name="object 5"/>
          <p:cNvSpPr/>
          <p:nvPr/>
        </p:nvSpPr>
        <p:spPr>
          <a:xfrm>
            <a:off x="8889" y="4572"/>
            <a:ext cx="1809750" cy="0"/>
          </a:xfrm>
          <a:custGeom>
            <a:avLst/>
            <a:gdLst/>
            <a:ahLst/>
            <a:cxnLst/>
            <a:rect l="l" t="t" r="r" b="b"/>
            <a:pathLst>
              <a:path w="1809750">
                <a:moveTo>
                  <a:pt x="0" y="0"/>
                </a:moveTo>
                <a:lnTo>
                  <a:pt x="1809750" y="0"/>
                </a:lnTo>
              </a:path>
            </a:pathLst>
          </a:custGeom>
          <a:ln w="9144">
            <a:solidFill>
              <a:srgbClr val="FFFFFF"/>
            </a:solidFill>
          </a:ln>
        </p:spPr>
        <p:txBody>
          <a:bodyPr wrap="square" lIns="0" tIns="0" rIns="0" bIns="0" rtlCol="0"/>
          <a:lstStyle/>
          <a:p>
            <a:endParaRPr/>
          </a:p>
        </p:txBody>
      </p:sp>
      <p:sp>
        <p:nvSpPr>
          <p:cNvPr id="6" name="object 6"/>
          <p:cNvSpPr/>
          <p:nvPr/>
        </p:nvSpPr>
        <p:spPr>
          <a:xfrm>
            <a:off x="1823720" y="0"/>
            <a:ext cx="0" cy="2171700"/>
          </a:xfrm>
          <a:custGeom>
            <a:avLst/>
            <a:gdLst/>
            <a:ahLst/>
            <a:cxnLst/>
            <a:rect l="l" t="t" r="r" b="b"/>
            <a:pathLst>
              <a:path h="2171700">
                <a:moveTo>
                  <a:pt x="0" y="0"/>
                </a:moveTo>
                <a:lnTo>
                  <a:pt x="0" y="2171700"/>
                </a:lnTo>
              </a:path>
            </a:pathLst>
          </a:custGeom>
          <a:ln w="10159">
            <a:solidFill>
              <a:srgbClr val="FFFFFF"/>
            </a:solidFill>
          </a:ln>
        </p:spPr>
        <p:txBody>
          <a:bodyPr wrap="square" lIns="0" tIns="0" rIns="0" bIns="0" rtlCol="0"/>
          <a:lstStyle/>
          <a:p>
            <a:endParaRPr/>
          </a:p>
        </p:txBody>
      </p:sp>
      <p:sp>
        <p:nvSpPr>
          <p:cNvPr id="7" name="object 7"/>
          <p:cNvSpPr/>
          <p:nvPr/>
        </p:nvSpPr>
        <p:spPr>
          <a:xfrm>
            <a:off x="9144" y="2166747"/>
            <a:ext cx="1809750" cy="0"/>
          </a:xfrm>
          <a:custGeom>
            <a:avLst/>
            <a:gdLst/>
            <a:ahLst/>
            <a:cxnLst/>
            <a:rect l="l" t="t" r="r" b="b"/>
            <a:pathLst>
              <a:path w="1809750">
                <a:moveTo>
                  <a:pt x="0" y="0"/>
                </a:moveTo>
                <a:lnTo>
                  <a:pt x="1809750" y="0"/>
                </a:lnTo>
              </a:path>
            </a:pathLst>
          </a:custGeom>
          <a:ln w="9905">
            <a:solidFill>
              <a:srgbClr val="FFFFFF"/>
            </a:solidFill>
          </a:ln>
        </p:spPr>
        <p:txBody>
          <a:bodyPr wrap="square" lIns="0" tIns="0" rIns="0" bIns="0" rtlCol="0"/>
          <a:lstStyle/>
          <a:p>
            <a:endParaRPr/>
          </a:p>
        </p:txBody>
      </p:sp>
      <p:sp>
        <p:nvSpPr>
          <p:cNvPr id="8" name="object 8"/>
          <p:cNvSpPr txBox="1">
            <a:spLocks noGrp="1"/>
          </p:cNvSpPr>
          <p:nvPr>
            <p:ph type="ftr" sz="quarter" idx="5"/>
          </p:nvPr>
        </p:nvSpPr>
        <p:spPr>
          <a:prstGeom prst="rect">
            <a:avLst/>
          </a:prstGeom>
        </p:spPr>
        <p:txBody>
          <a:bodyPr vert="horz" wrap="square" lIns="0" tIns="0" rIns="0" bIns="0" rtlCol="0">
            <a:spAutoFit/>
          </a:body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10" dirty="0"/>
              <a:t>Technolog</a:t>
            </a:r>
            <a:r>
              <a:rPr dirty="0"/>
              <a:t>y</a:t>
            </a:r>
            <a:r>
              <a:rPr spc="-135" dirty="0"/>
              <a:t> </a:t>
            </a:r>
          </a:p>
        </p:txBody>
      </p:sp>
      <p:sp>
        <p:nvSpPr>
          <p:cNvPr id="10" name="TextBox 9"/>
          <p:cNvSpPr txBox="1"/>
          <p:nvPr/>
        </p:nvSpPr>
        <p:spPr>
          <a:xfrm>
            <a:off x="1519452" y="838356"/>
            <a:ext cx="8102109" cy="1323439"/>
          </a:xfrm>
          <a:prstGeom prst="rect">
            <a:avLst/>
          </a:prstGeom>
          <a:noFill/>
        </p:spPr>
        <p:txBody>
          <a:bodyPr wrap="square" rtlCol="0">
            <a:spAutoFit/>
          </a:bodyPr>
          <a:lstStyle/>
          <a:p>
            <a:pPr algn="ctr"/>
            <a:r>
              <a:rPr lang="en-US" sz="1600" i="1" dirty="0" smtClean="0">
                <a:latin typeface="Century Gothic" panose="020B0502020202020204" pitchFamily="34" charset="0"/>
              </a:rPr>
              <a:t>“Business owners now have the ability to reach out and communicate on a personal level with their target audience on a daily basis. </a:t>
            </a:r>
            <a:r>
              <a:rPr lang="en-US" sz="1600" b="1" i="1" dirty="0" smtClean="0">
                <a:latin typeface="Century Gothic" panose="020B0502020202020204" pitchFamily="34" charset="0"/>
              </a:rPr>
              <a:t>This is a game changer for businesses engaging in marketing, sales, customer service and other business activities. </a:t>
            </a:r>
            <a:r>
              <a:rPr lang="en-US" sz="1600" i="1" dirty="0" smtClean="0">
                <a:latin typeface="Century Gothic" panose="020B0502020202020204" pitchFamily="34" charset="0"/>
              </a:rPr>
              <a:t>This is very powerful and has never been available with traditional marketing!”  </a:t>
            </a:r>
            <a:r>
              <a:rPr lang="en-US" sz="1400" i="1" dirty="0" smtClean="0">
                <a:latin typeface="Century Gothic" panose="020B0502020202020204" pitchFamily="34" charset="0"/>
              </a:rPr>
              <a:t>–Yasmin </a:t>
            </a:r>
            <a:r>
              <a:rPr lang="en-US" sz="1400" i="1" dirty="0" err="1" smtClean="0">
                <a:latin typeface="Century Gothic" panose="020B0502020202020204" pitchFamily="34" charset="0"/>
              </a:rPr>
              <a:t>Bendror</a:t>
            </a:r>
            <a:r>
              <a:rPr lang="en-US" sz="1400" i="1" dirty="0" smtClean="0">
                <a:latin typeface="Century Gothic" panose="020B0502020202020204" pitchFamily="34" charset="0"/>
              </a:rPr>
              <a:t>, Business2Community.com</a:t>
            </a:r>
            <a:endParaRPr lang="en-US" sz="1400" i="1" dirty="0">
              <a:latin typeface="Century Gothic" panose="020B0502020202020204" pitchFamily="34" charset="0"/>
            </a:endParaRPr>
          </a:p>
        </p:txBody>
      </p:sp>
      <p:sp>
        <p:nvSpPr>
          <p:cNvPr id="11" name="Rectangle 10"/>
          <p:cNvSpPr/>
          <p:nvPr/>
        </p:nvSpPr>
        <p:spPr>
          <a:xfrm>
            <a:off x="603038" y="4333874"/>
            <a:ext cx="9018523" cy="1815882"/>
          </a:xfrm>
          <a:prstGeom prst="rect">
            <a:avLst/>
          </a:prstGeom>
        </p:spPr>
        <p:txBody>
          <a:bodyPr wrap="square">
            <a:spAutoFit/>
          </a:bodyPr>
          <a:lstStyle/>
          <a:p>
            <a:r>
              <a:rPr lang="en-US" sz="1600" dirty="0" smtClean="0">
                <a:latin typeface="Century Gothic" panose="020B0502020202020204" pitchFamily="34" charset="0"/>
              </a:rPr>
              <a:t>Outcome:</a:t>
            </a:r>
          </a:p>
          <a:p>
            <a:r>
              <a:rPr lang="en-US" sz="1600" dirty="0" smtClean="0">
                <a:latin typeface="Century Gothic" panose="020B0502020202020204" pitchFamily="34" charset="0"/>
              </a:rPr>
              <a:t>Students </a:t>
            </a:r>
            <a:r>
              <a:rPr lang="en-US" sz="1600" dirty="0">
                <a:latin typeface="Century Gothic" panose="020B0502020202020204" pitchFamily="34" charset="0"/>
              </a:rPr>
              <a:t>will learn about the different social media communities. Including will be a knowledge of the  importance of social media to business today and the social media channels that will engage your customers  based on your customers demographics the products or services you offer. Students will understand the </a:t>
            </a:r>
            <a:r>
              <a:rPr lang="en-US" sz="1600" dirty="0" err="1">
                <a:latin typeface="Century Gothic" panose="020B0502020202020204" pitchFamily="34" charset="0"/>
              </a:rPr>
              <a:t>impor-tance</a:t>
            </a:r>
            <a:r>
              <a:rPr lang="en-US" sz="1600" dirty="0">
                <a:latin typeface="Century Gothic" panose="020B0502020202020204" pitchFamily="34" charset="0"/>
              </a:rPr>
              <a:t> of social media etiquette, and the difference voice needed for personal and business social media channels.</a:t>
            </a:r>
          </a:p>
        </p:txBody>
      </p:sp>
      <p:sp>
        <p:nvSpPr>
          <p:cNvPr id="12" name="Rectangle 11"/>
          <p:cNvSpPr/>
          <p:nvPr/>
        </p:nvSpPr>
        <p:spPr>
          <a:xfrm>
            <a:off x="304800" y="0"/>
            <a:ext cx="1295400" cy="1905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3" name="Picture 12"/>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617254" y="-9905"/>
            <a:ext cx="1092165" cy="1749544"/>
          </a:xfrm>
          <a:prstGeom prst="rect">
            <a:avLst/>
          </a:prstGeom>
        </p:spPr>
      </p:pic>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object 5"/>
          <p:cNvSpPr txBox="1">
            <a:spLocks noGrp="1"/>
          </p:cNvSpPr>
          <p:nvPr>
            <p:ph type="ftr" sz="quarter" idx="5"/>
          </p:nvPr>
        </p:nvSpPr>
        <p:spPr>
          <a:prstGeom prst="rect">
            <a:avLst/>
          </a:prstGeom>
        </p:spPr>
        <p:txBody>
          <a:bodyPr vert="horz" wrap="square" lIns="0" tIns="0" rIns="0" bIns="0" rtlCol="0">
            <a:spAutoFit/>
          </a:body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10" dirty="0"/>
              <a:t>Technolog</a:t>
            </a:r>
            <a:r>
              <a:rPr dirty="0"/>
              <a:t>y</a:t>
            </a:r>
            <a:r>
              <a:rPr spc="-135" dirty="0"/>
              <a:t> </a:t>
            </a:r>
          </a:p>
        </p:txBody>
      </p:sp>
      <p:sp>
        <p:nvSpPr>
          <p:cNvPr id="3" name="object 3"/>
          <p:cNvSpPr txBox="1">
            <a:spLocks noGrp="1"/>
          </p:cNvSpPr>
          <p:nvPr>
            <p:ph type="title"/>
          </p:nvPr>
        </p:nvSpPr>
        <p:spPr>
          <a:prstGeom prst="rect">
            <a:avLst/>
          </a:prstGeom>
        </p:spPr>
        <p:txBody>
          <a:bodyPr vert="horz" wrap="square" lIns="0" tIns="0" rIns="0" bIns="0" rtlCol="0">
            <a:spAutoFit/>
          </a:bodyPr>
          <a:lstStyle/>
          <a:p>
            <a:pPr marL="7278370">
              <a:lnSpc>
                <a:spcPct val="100000"/>
              </a:lnSpc>
            </a:pPr>
            <a:r>
              <a:rPr dirty="0"/>
              <a:t>O</a:t>
            </a:r>
            <a:r>
              <a:rPr spc="-30" dirty="0"/>
              <a:t>v</a:t>
            </a:r>
            <a:r>
              <a:rPr dirty="0"/>
              <a:t>e</a:t>
            </a:r>
            <a:r>
              <a:rPr spc="45" dirty="0"/>
              <a:t>r</a:t>
            </a:r>
            <a:r>
              <a:rPr dirty="0"/>
              <a:t>vi</a:t>
            </a:r>
            <a:r>
              <a:rPr spc="-55" dirty="0"/>
              <a:t>e</a:t>
            </a:r>
            <a:r>
              <a:rPr dirty="0"/>
              <a:t>w</a:t>
            </a:r>
          </a:p>
        </p:txBody>
      </p:sp>
      <p:sp>
        <p:nvSpPr>
          <p:cNvPr id="4" name="object 4"/>
          <p:cNvSpPr txBox="1"/>
          <p:nvPr/>
        </p:nvSpPr>
        <p:spPr>
          <a:xfrm>
            <a:off x="2309875" y="1737495"/>
            <a:ext cx="6675120" cy="4493538"/>
          </a:xfrm>
          <a:prstGeom prst="rect">
            <a:avLst/>
          </a:prstGeom>
        </p:spPr>
        <p:txBody>
          <a:bodyPr vert="horz" wrap="square" lIns="0" tIns="0" rIns="0" bIns="0" rtlCol="0">
            <a:spAutoFit/>
          </a:bodyPr>
          <a:lstStyle/>
          <a:p>
            <a:pPr marR="542290" algn="ctr">
              <a:lnSpc>
                <a:spcPct val="100000"/>
              </a:lnSpc>
            </a:pPr>
            <a:r>
              <a:rPr sz="2400" b="1" u="heavy" dirty="0">
                <a:latin typeface="Century Gothic"/>
                <a:cs typeface="Century Gothic"/>
              </a:rPr>
              <a:t>Module</a:t>
            </a:r>
            <a:r>
              <a:rPr sz="2400" b="1" u="heavy" spc="-10" dirty="0">
                <a:latin typeface="Century Gothic"/>
                <a:cs typeface="Century Gothic"/>
              </a:rPr>
              <a:t> </a:t>
            </a:r>
            <a:r>
              <a:rPr sz="2400" b="1" u="heavy" dirty="0">
                <a:latin typeface="Century Gothic"/>
                <a:cs typeface="Century Gothic"/>
              </a:rPr>
              <a:t>1</a:t>
            </a:r>
            <a:endParaRPr sz="2400" dirty="0">
              <a:latin typeface="Century Gothic"/>
              <a:cs typeface="Century Gothic"/>
            </a:endParaRPr>
          </a:p>
          <a:p>
            <a:pPr>
              <a:lnSpc>
                <a:spcPct val="100000"/>
              </a:lnSpc>
              <a:spcBef>
                <a:spcPts val="39"/>
              </a:spcBef>
            </a:pPr>
            <a:endParaRPr sz="2150" dirty="0">
              <a:latin typeface="Times New Roman"/>
              <a:cs typeface="Times New Roman"/>
            </a:endParaRPr>
          </a:p>
          <a:p>
            <a:pPr marL="355600" indent="-342900">
              <a:lnSpc>
                <a:spcPct val="100000"/>
              </a:lnSpc>
              <a:buFont typeface="Arial" panose="020B0604020202020204" pitchFamily="34" charset="0"/>
              <a:buChar char="•"/>
              <a:tabLst>
                <a:tab pos="439420" algn="l"/>
              </a:tabLst>
            </a:pPr>
            <a:r>
              <a:rPr sz="2000" b="1" spc="-5" dirty="0">
                <a:latin typeface="Century Gothic"/>
                <a:cs typeface="Century Gothic"/>
              </a:rPr>
              <a:t>Overview and </a:t>
            </a:r>
            <a:r>
              <a:rPr sz="2000" b="1" spc="-5" dirty="0" smtClean="0">
                <a:latin typeface="Century Gothic"/>
                <a:cs typeface="Century Gothic"/>
              </a:rPr>
              <a:t>Introduction</a:t>
            </a:r>
            <a:endParaRPr lang="en-US" sz="2000" b="1" spc="-5" dirty="0" smtClean="0">
              <a:latin typeface="Century Gothic"/>
              <a:cs typeface="Century Gothic"/>
            </a:endParaRPr>
          </a:p>
          <a:p>
            <a:pPr marL="355600" indent="-342900">
              <a:lnSpc>
                <a:spcPct val="100000"/>
              </a:lnSpc>
              <a:buFont typeface="Arial" panose="020B0604020202020204" pitchFamily="34" charset="0"/>
              <a:buChar char="•"/>
              <a:tabLst>
                <a:tab pos="439420" algn="l"/>
              </a:tabLst>
            </a:pPr>
            <a:endParaRPr lang="en-US" sz="2000" b="1" spc="-5" dirty="0">
              <a:latin typeface="Century Gothic"/>
              <a:cs typeface="Century Gothic"/>
            </a:endParaRPr>
          </a:p>
          <a:p>
            <a:pPr marL="355600" indent="-342900">
              <a:lnSpc>
                <a:spcPct val="100000"/>
              </a:lnSpc>
              <a:buFont typeface="Arial" panose="020B0604020202020204" pitchFamily="34" charset="0"/>
              <a:buChar char="•"/>
              <a:tabLst>
                <a:tab pos="439420" algn="l"/>
              </a:tabLst>
            </a:pPr>
            <a:r>
              <a:rPr lang="en-US" sz="2000" b="1" spc="-5" dirty="0" smtClean="0">
                <a:latin typeface="Century Gothic"/>
                <a:cs typeface="Century Gothic"/>
              </a:rPr>
              <a:t>Video: Social Media to Businesses Worldwide</a:t>
            </a:r>
            <a:endParaRPr sz="2000" dirty="0">
              <a:latin typeface="Century Gothic"/>
              <a:cs typeface="Century Gothic"/>
            </a:endParaRPr>
          </a:p>
          <a:p>
            <a:pPr marL="285750" indent="-285750">
              <a:lnSpc>
                <a:spcPct val="100000"/>
              </a:lnSpc>
              <a:spcBef>
                <a:spcPts val="50"/>
              </a:spcBef>
              <a:buFont typeface="Arial" panose="020B0604020202020204" pitchFamily="34" charset="0"/>
              <a:buChar char="•"/>
            </a:pPr>
            <a:endParaRPr sz="1600" dirty="0">
              <a:latin typeface="Times New Roman"/>
              <a:cs typeface="Times New Roman"/>
            </a:endParaRPr>
          </a:p>
          <a:p>
            <a:pPr marL="355600" indent="-342900">
              <a:lnSpc>
                <a:spcPct val="100000"/>
              </a:lnSpc>
              <a:buFont typeface="Arial" panose="020B0604020202020204" pitchFamily="34" charset="0"/>
              <a:buChar char="•"/>
              <a:tabLst>
                <a:tab pos="439420" algn="l"/>
              </a:tabLst>
            </a:pPr>
            <a:r>
              <a:rPr sz="2000" b="1" spc="-5" dirty="0">
                <a:latin typeface="Century Gothic"/>
                <a:cs typeface="Century Gothic"/>
              </a:rPr>
              <a:t>Different</a:t>
            </a:r>
            <a:r>
              <a:rPr sz="2000" b="1" spc="5" dirty="0">
                <a:latin typeface="Century Gothic"/>
                <a:cs typeface="Century Gothic"/>
              </a:rPr>
              <a:t> </a:t>
            </a:r>
            <a:r>
              <a:rPr sz="2000" b="1" spc="-5" dirty="0">
                <a:latin typeface="Century Gothic"/>
                <a:cs typeface="Century Gothic"/>
              </a:rPr>
              <a:t>Types of</a:t>
            </a:r>
            <a:r>
              <a:rPr sz="2000" b="1" dirty="0">
                <a:latin typeface="Century Gothic"/>
                <a:cs typeface="Century Gothic"/>
              </a:rPr>
              <a:t> </a:t>
            </a:r>
            <a:r>
              <a:rPr sz="2000" b="1" spc="-5" dirty="0">
                <a:latin typeface="Century Gothic"/>
                <a:cs typeface="Century Gothic"/>
              </a:rPr>
              <a:t>Social</a:t>
            </a:r>
            <a:r>
              <a:rPr sz="2000" b="1" dirty="0">
                <a:latin typeface="Century Gothic"/>
                <a:cs typeface="Century Gothic"/>
              </a:rPr>
              <a:t> </a:t>
            </a:r>
            <a:r>
              <a:rPr sz="2000" b="1" spc="-5" dirty="0">
                <a:latin typeface="Century Gothic"/>
                <a:cs typeface="Century Gothic"/>
              </a:rPr>
              <a:t>Media Channels</a:t>
            </a:r>
            <a:endParaRPr sz="2000" dirty="0">
              <a:latin typeface="Century Gothic"/>
              <a:cs typeface="Century Gothic"/>
            </a:endParaRPr>
          </a:p>
          <a:p>
            <a:pPr marL="285750" indent="-285750">
              <a:lnSpc>
                <a:spcPct val="100000"/>
              </a:lnSpc>
              <a:spcBef>
                <a:spcPts val="56"/>
              </a:spcBef>
              <a:buFont typeface="Arial" panose="020B0604020202020204" pitchFamily="34" charset="0"/>
              <a:buChar char="•"/>
            </a:pPr>
            <a:endParaRPr sz="1600" dirty="0">
              <a:latin typeface="Times New Roman"/>
              <a:cs typeface="Times New Roman"/>
            </a:endParaRPr>
          </a:p>
          <a:p>
            <a:pPr marL="355600" indent="-342900">
              <a:lnSpc>
                <a:spcPct val="100000"/>
              </a:lnSpc>
              <a:buFont typeface="Arial" panose="020B0604020202020204" pitchFamily="34" charset="0"/>
              <a:buChar char="•"/>
              <a:tabLst>
                <a:tab pos="439420" algn="l"/>
              </a:tabLst>
            </a:pPr>
            <a:r>
              <a:rPr sz="2000" b="1" spc="-5" dirty="0">
                <a:latin typeface="Century Gothic"/>
                <a:cs typeface="Century Gothic"/>
              </a:rPr>
              <a:t>Social Media Channels</a:t>
            </a:r>
            <a:r>
              <a:rPr sz="2000" b="1" spc="-10" dirty="0">
                <a:latin typeface="Century Gothic"/>
                <a:cs typeface="Century Gothic"/>
              </a:rPr>
              <a:t> </a:t>
            </a:r>
            <a:r>
              <a:rPr sz="2000" b="1" spc="-5" dirty="0">
                <a:latin typeface="Century Gothic"/>
                <a:cs typeface="Century Gothic"/>
              </a:rPr>
              <a:t>for Business</a:t>
            </a:r>
            <a:endParaRPr sz="2000" dirty="0">
              <a:latin typeface="Century Gothic"/>
              <a:cs typeface="Century Gothic"/>
            </a:endParaRPr>
          </a:p>
          <a:p>
            <a:pPr marL="285750" indent="-285750">
              <a:lnSpc>
                <a:spcPct val="100000"/>
              </a:lnSpc>
              <a:spcBef>
                <a:spcPts val="50"/>
              </a:spcBef>
              <a:buFont typeface="Arial" panose="020B0604020202020204" pitchFamily="34" charset="0"/>
              <a:buChar char="•"/>
            </a:pPr>
            <a:endParaRPr sz="1600" dirty="0">
              <a:latin typeface="Times New Roman"/>
              <a:cs typeface="Times New Roman"/>
            </a:endParaRPr>
          </a:p>
          <a:p>
            <a:pPr marL="355600" indent="-342900">
              <a:lnSpc>
                <a:spcPct val="100000"/>
              </a:lnSpc>
              <a:buFont typeface="Arial" panose="020B0604020202020204" pitchFamily="34" charset="0"/>
              <a:buChar char="•"/>
              <a:tabLst>
                <a:tab pos="439420" algn="l"/>
              </a:tabLst>
            </a:pPr>
            <a:r>
              <a:rPr sz="2000" b="1" spc="-5" dirty="0">
                <a:latin typeface="Century Gothic"/>
                <a:cs typeface="Century Gothic"/>
              </a:rPr>
              <a:t>Social Media </a:t>
            </a:r>
            <a:r>
              <a:rPr sz="2000" b="1" spc="-5" dirty="0" smtClean="0">
                <a:latin typeface="Century Gothic"/>
                <a:cs typeface="Century Gothic"/>
              </a:rPr>
              <a:t>Etiquette</a:t>
            </a:r>
            <a:endParaRPr lang="en-US" sz="2000" b="1" spc="-5" dirty="0" smtClean="0">
              <a:latin typeface="Century Gothic"/>
              <a:cs typeface="Century Gothic"/>
            </a:endParaRPr>
          </a:p>
          <a:p>
            <a:pPr marL="355600" indent="-342900">
              <a:lnSpc>
                <a:spcPct val="100000"/>
              </a:lnSpc>
              <a:buFont typeface="Arial" panose="020B0604020202020204" pitchFamily="34" charset="0"/>
              <a:buChar char="•"/>
              <a:tabLst>
                <a:tab pos="439420" algn="l"/>
              </a:tabLst>
            </a:pPr>
            <a:endParaRPr lang="en-US" sz="2000" b="1" spc="-5" dirty="0">
              <a:latin typeface="Century Gothic"/>
              <a:cs typeface="Century Gothic"/>
            </a:endParaRPr>
          </a:p>
          <a:p>
            <a:pPr indent="-342900">
              <a:lnSpc>
                <a:spcPct val="100000"/>
              </a:lnSpc>
              <a:buFont typeface="Arial" panose="020B0604020202020204" pitchFamily="34" charset="0"/>
              <a:buChar char="•"/>
              <a:tabLst>
                <a:tab pos="439420" algn="l"/>
              </a:tabLst>
            </a:pPr>
            <a:r>
              <a:rPr lang="en-US" sz="2000" b="1" spc="-5" dirty="0" smtClean="0">
                <a:latin typeface="Century Gothic"/>
                <a:cs typeface="Century Gothic"/>
              </a:rPr>
              <a:t>Self-check: Social Media and Business</a:t>
            </a:r>
          </a:p>
          <a:p>
            <a:endParaRPr sz="1600" dirty="0">
              <a:latin typeface="Times New Roman"/>
              <a:cs typeface="Times New Roman"/>
            </a:endParaRPr>
          </a:p>
          <a:p>
            <a:pPr>
              <a:buFont typeface="Arial" panose="020B0604020202020204" pitchFamily="34" charset="0"/>
              <a:buChar char="•"/>
              <a:tabLst>
                <a:tab pos="440055" algn="l"/>
              </a:tabLst>
            </a:pPr>
            <a:r>
              <a:rPr lang="en-US" sz="2000" b="1" spc="-5" dirty="0" smtClean="0">
                <a:latin typeface="Century Gothic"/>
                <a:cs typeface="Century Gothic"/>
              </a:rPr>
              <a:t>   Competency Assessment 1: Compare and Contrast</a:t>
            </a:r>
            <a:endParaRPr sz="2000" dirty="0">
              <a:latin typeface="Century Gothic"/>
              <a:cs typeface="Century Gothic"/>
            </a:endParaRPr>
          </a:p>
        </p:txBody>
      </p:sp>
      <p:sp>
        <p:nvSpPr>
          <p:cNvPr id="8" name="Rectangle 7"/>
          <p:cNvSpPr/>
          <p:nvPr/>
        </p:nvSpPr>
        <p:spPr>
          <a:xfrm>
            <a:off x="152400" y="0"/>
            <a:ext cx="1600200" cy="1981200"/>
          </a:xfrm>
          <a:prstGeom prst="rect">
            <a:avLst/>
          </a:prstGeom>
          <a:solidFill>
            <a:srgbClr val="FCFCF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7" name="Picture 6"/>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622808" y="-12049"/>
            <a:ext cx="1092165" cy="1749544"/>
          </a:xfrm>
          <a:prstGeom prst="rect">
            <a:avLst/>
          </a:prstGeom>
        </p:spPr>
      </p:pic>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42</TotalTime>
  <Words>183</Words>
  <Application>Microsoft Office PowerPoint</Application>
  <PresentationFormat>Custom</PresentationFormat>
  <Paragraphs>23</Paragraphs>
  <Slides>2</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vt:i4>
      </vt:variant>
    </vt:vector>
  </HeadingPairs>
  <TitlesOfParts>
    <vt:vector size="8" baseType="lpstr">
      <vt:lpstr>Arial</vt:lpstr>
      <vt:lpstr>Calibri</vt:lpstr>
      <vt:lpstr>Century Gothic</vt:lpstr>
      <vt:lpstr>Times New Roman</vt:lpstr>
      <vt:lpstr>Tw Cen MT</vt:lpstr>
      <vt:lpstr>Office Theme</vt:lpstr>
      <vt:lpstr>PowerPoint Presentation</vt:lpstr>
      <vt:lpstr>Overview</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REV_SMT110_OutlineGraphics.pub</dc:title>
  <dc:creator>Karen Fronek</dc:creator>
  <cp:lastModifiedBy>Shawna Hunter</cp:lastModifiedBy>
  <cp:revision>8</cp:revision>
  <dcterms:created xsi:type="dcterms:W3CDTF">2015-05-19T10:06:10Z</dcterms:created>
  <dcterms:modified xsi:type="dcterms:W3CDTF">2015-10-30T19:15:37Z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2015-05-13T00:00:00Z</vt:filetime>
  </property>
  <property fmtid="{D5CDD505-2E9C-101B-9397-08002B2CF9AE}" pid="3" name="Creator">
    <vt:lpwstr>PScript5.dll Version 5.2.2</vt:lpwstr>
  </property>
  <property fmtid="{D5CDD505-2E9C-101B-9397-08002B2CF9AE}" pid="4" name="LastSaved">
    <vt:filetime>2015-05-19T00:00:00Z</vt:filetime>
  </property>
</Properties>
</file>