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7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89532" y="3073907"/>
            <a:ext cx="6710171" cy="2865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9153" y="7078980"/>
            <a:ext cx="2025650" cy="7620"/>
          </a:xfrm>
          <a:custGeom>
            <a:avLst/>
            <a:gdLst/>
            <a:ahLst/>
            <a:cxnLst/>
            <a:rect l="l" t="t" r="r" b="b"/>
            <a:pathLst>
              <a:path w="2025650" h="7620">
                <a:moveTo>
                  <a:pt x="0" y="0"/>
                </a:moveTo>
                <a:lnTo>
                  <a:pt x="2025395" y="762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43850" y="7076693"/>
            <a:ext cx="2097405" cy="10160"/>
          </a:xfrm>
          <a:custGeom>
            <a:avLst/>
            <a:gdLst/>
            <a:ahLst/>
            <a:cxnLst/>
            <a:rect l="l" t="t" r="r" b="b"/>
            <a:pathLst>
              <a:path w="2097404" h="10159">
                <a:moveTo>
                  <a:pt x="0" y="9905"/>
                </a:moveTo>
                <a:lnTo>
                  <a:pt x="2097024" y="0"/>
                </a:lnTo>
              </a:path>
            </a:pathLst>
          </a:custGeom>
          <a:ln w="57150">
            <a:solidFill>
              <a:srgbClr val="D2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36626" y="0"/>
            <a:ext cx="1109472" cy="181965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5737" y="576751"/>
            <a:ext cx="8186925" cy="356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w Cen MT"/>
                <a:cs typeface="Tw Cen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6409" y="2110207"/>
            <a:ext cx="8085581" cy="3229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14448" y="6977393"/>
            <a:ext cx="5448934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C4C4C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26110" y="7305447"/>
            <a:ext cx="192404" cy="153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02561" y="2537211"/>
            <a:ext cx="7053580" cy="98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20"/>
              </a:lnSpc>
            </a:pPr>
            <a:r>
              <a:rPr sz="3600" b="1" spc="-160" dirty="0">
                <a:solidFill>
                  <a:srgbClr val="FF0B0B"/>
                </a:solidFill>
                <a:latin typeface="Tw Cen MT"/>
                <a:cs typeface="Tw Cen MT"/>
              </a:rPr>
              <a:t>MODUL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E</a:t>
            </a:r>
            <a:r>
              <a:rPr sz="3600" b="1" spc="-300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FF0B0B"/>
                </a:solidFill>
                <a:latin typeface="Tw Cen MT"/>
                <a:cs typeface="Tw Cen MT"/>
              </a:rPr>
              <a:t>1</a:t>
            </a:r>
            <a:r>
              <a:rPr sz="3600" b="1" spc="-310" dirty="0">
                <a:solidFill>
                  <a:srgbClr val="FF0B0B"/>
                </a:solidFill>
                <a:latin typeface="Tw Cen MT"/>
                <a:cs typeface="Tw Cen MT"/>
              </a:rPr>
              <a:t> 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|</a:t>
            </a:r>
            <a:r>
              <a:rPr sz="3600" b="1" spc="-300" dirty="0">
                <a:solidFill>
                  <a:srgbClr val="4C4C4C"/>
                </a:solidFill>
                <a:latin typeface="Tw Cen MT"/>
                <a:cs typeface="Tw Cen MT"/>
              </a:rPr>
              <a:t> 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WH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Y 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DO</a:t>
            </a:r>
            <a:r>
              <a:rPr sz="3600" b="1" spc="-5" dirty="0">
                <a:solidFill>
                  <a:srgbClr val="4C4C4C"/>
                </a:solidFill>
                <a:latin typeface="Tw Cen MT"/>
                <a:cs typeface="Tw Cen MT"/>
              </a:rPr>
              <a:t> SOCIA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L </a:t>
            </a:r>
            <a:r>
              <a:rPr sz="3600" b="1" spc="-10" dirty="0">
                <a:solidFill>
                  <a:srgbClr val="4C4C4C"/>
                </a:solidFill>
                <a:latin typeface="Tw Cen MT"/>
                <a:cs typeface="Tw Cen MT"/>
              </a:rPr>
              <a:t>MEDIA</a:t>
            </a:r>
            <a:endParaRPr sz="3600">
              <a:latin typeface="Tw Cen MT"/>
              <a:cs typeface="Tw Cen MT"/>
            </a:endParaRPr>
          </a:p>
          <a:p>
            <a:pPr marL="2282190">
              <a:lnSpc>
                <a:spcPts val="4120"/>
              </a:lnSpc>
            </a:pP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METRICS M</a:t>
            </a:r>
            <a:r>
              <a:rPr sz="3600" b="1" spc="-220" dirty="0">
                <a:solidFill>
                  <a:srgbClr val="4C4C4C"/>
                </a:solidFill>
                <a:latin typeface="Tw Cen MT"/>
                <a:cs typeface="Tw Cen MT"/>
              </a:rPr>
              <a:t>A</a:t>
            </a:r>
            <a:r>
              <a:rPr sz="3600" b="1" dirty="0">
                <a:solidFill>
                  <a:srgbClr val="4C4C4C"/>
                </a:solidFill>
                <a:latin typeface="Tw Cen MT"/>
                <a:cs typeface="Tw Cen MT"/>
              </a:rPr>
              <a:t>TTER?</a:t>
            </a:r>
            <a:endParaRPr sz="3600">
              <a:latin typeface="Tw Cen MT"/>
              <a:cs typeface="Tw Cen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0" y="0"/>
            <a:ext cx="1828800" cy="2171700"/>
          </a:xfrm>
          <a:custGeom>
            <a:avLst/>
            <a:gdLst/>
            <a:ahLst/>
            <a:cxnLst/>
            <a:rect l="l" t="t" r="r" b="b"/>
            <a:pathLst>
              <a:path w="1828800" h="2171700">
                <a:moveTo>
                  <a:pt x="0" y="0"/>
                </a:moveTo>
                <a:lnTo>
                  <a:pt x="0" y="2171700"/>
                </a:lnTo>
                <a:lnTo>
                  <a:pt x="1828419" y="2171700"/>
                </a:lnTo>
                <a:lnTo>
                  <a:pt x="1828419" y="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44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889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9" y="4572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23720" y="0"/>
            <a:ext cx="0" cy="2171700"/>
          </a:xfrm>
          <a:custGeom>
            <a:avLst/>
            <a:gdLst/>
            <a:ahLst/>
            <a:cxnLst/>
            <a:rect l="l" t="t" r="r" b="b"/>
            <a:pathLst>
              <a:path h="2171700">
                <a:moveTo>
                  <a:pt x="0" y="0"/>
                </a:moveTo>
                <a:lnTo>
                  <a:pt x="0" y="2171700"/>
                </a:lnTo>
              </a:path>
            </a:pathLst>
          </a:custGeom>
          <a:ln w="1015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" y="2166747"/>
            <a:ext cx="1809750" cy="0"/>
          </a:xfrm>
          <a:custGeom>
            <a:avLst/>
            <a:gdLst/>
            <a:ahLst/>
            <a:cxnLst/>
            <a:rect l="l" t="t" r="r" b="b"/>
            <a:pathLst>
              <a:path w="1809750">
                <a:moveTo>
                  <a:pt x="0" y="0"/>
                </a:moveTo>
                <a:lnTo>
                  <a:pt x="1809750" y="0"/>
                </a:lnTo>
              </a:path>
            </a:pathLst>
          </a:custGeom>
          <a:ln w="9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762000"/>
            <a:ext cx="65506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1</a:t>
            </a:r>
            <a:endParaRPr sz="7200" dirty="0">
              <a:latin typeface="Tw Cen MT"/>
              <a:cs typeface="Tw Cen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79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8140">
              <a:lnSpc>
                <a:spcPct val="100000"/>
              </a:lnSpc>
            </a:pPr>
            <a:r>
              <a:rPr dirty="0"/>
              <a:t>O</a:t>
            </a:r>
            <a:r>
              <a:rPr spc="-30" dirty="0"/>
              <a:t>v</a:t>
            </a:r>
            <a:r>
              <a:rPr dirty="0"/>
              <a:t>e</a:t>
            </a:r>
            <a:r>
              <a:rPr spc="45" dirty="0"/>
              <a:t>r</a:t>
            </a:r>
            <a:r>
              <a:rPr dirty="0"/>
              <a:t>vi</a:t>
            </a:r>
            <a:r>
              <a:rPr spc="-55" dirty="0"/>
              <a:t>e</a:t>
            </a:r>
            <a:r>
              <a:rPr dirty="0"/>
              <a:t>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195488" y="1738112"/>
            <a:ext cx="5246370" cy="44576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72995">
              <a:lnSpc>
                <a:spcPct val="100000"/>
              </a:lnSpc>
            </a:pPr>
            <a:r>
              <a:rPr sz="2400" b="1" u="heavy" dirty="0">
                <a:latin typeface="Century Gothic"/>
                <a:cs typeface="Century Gothic"/>
              </a:rPr>
              <a:t>Module 1</a:t>
            </a:r>
            <a:endParaRPr sz="24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1. </a:t>
            </a:r>
            <a:r>
              <a:rPr sz="2000" b="1" spc="-5" dirty="0" smtClean="0">
                <a:latin typeface="Century Gothic"/>
                <a:cs typeface="Century Gothic"/>
              </a:rPr>
              <a:t>Overview </a:t>
            </a:r>
            <a:r>
              <a:rPr sz="2000" b="1" spc="-5" dirty="0">
                <a:latin typeface="Century Gothic"/>
                <a:cs typeface="Century Gothic"/>
              </a:rPr>
              <a:t>and Introduction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2. </a:t>
            </a:r>
            <a:r>
              <a:rPr sz="2000" b="1" spc="-5" dirty="0" smtClean="0">
                <a:latin typeface="Century Gothic"/>
                <a:cs typeface="Century Gothic"/>
              </a:rPr>
              <a:t>Understanding </a:t>
            </a:r>
            <a:r>
              <a:rPr sz="2000" b="1" spc="-5" dirty="0">
                <a:latin typeface="Century Gothic"/>
                <a:cs typeface="Century Gothic"/>
              </a:rPr>
              <a:t>Social Media Metrics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3. </a:t>
            </a:r>
            <a:r>
              <a:rPr sz="2000" b="1" spc="-5" dirty="0" smtClean="0">
                <a:latin typeface="Century Gothic"/>
                <a:cs typeface="Century Gothic"/>
              </a:rPr>
              <a:t>SMART</a:t>
            </a:r>
            <a:r>
              <a:rPr sz="2000" b="1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Goals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4. </a:t>
            </a:r>
            <a:r>
              <a:rPr sz="2000" b="1" spc="-5" dirty="0" smtClean="0">
                <a:latin typeface="Century Gothic"/>
                <a:cs typeface="Century Gothic"/>
              </a:rPr>
              <a:t>Social</a:t>
            </a:r>
            <a:r>
              <a:rPr sz="2000" b="1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Media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Metrics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For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You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5. </a:t>
            </a:r>
            <a:r>
              <a:rPr sz="2000" b="1" spc="-5" dirty="0" smtClean="0">
                <a:latin typeface="Century Gothic"/>
                <a:cs typeface="Century Gothic"/>
              </a:rPr>
              <a:t>Module</a:t>
            </a:r>
            <a:r>
              <a:rPr sz="2000" b="1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1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|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Competency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Assessment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| Wordle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for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Metrics</a:t>
            </a:r>
            <a:endParaRPr sz="2000" dirty="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439420" algn="l"/>
              </a:tabLst>
            </a:pPr>
            <a:r>
              <a:rPr lang="en-US" sz="2000" b="1" spc="-5" dirty="0" smtClean="0">
                <a:latin typeface="Century Gothic"/>
                <a:cs typeface="Century Gothic"/>
              </a:rPr>
              <a:t>6. </a:t>
            </a:r>
            <a:r>
              <a:rPr sz="2000" b="1" spc="-5" dirty="0" smtClean="0">
                <a:latin typeface="Century Gothic"/>
                <a:cs typeface="Century Gothic"/>
              </a:rPr>
              <a:t>Module</a:t>
            </a:r>
            <a:r>
              <a:rPr sz="2000" b="1" dirty="0" smtClean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1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|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Competency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Assessment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| Metrics</a:t>
            </a:r>
            <a:r>
              <a:rPr sz="2000" b="1" dirty="0">
                <a:latin typeface="Century Gothic"/>
                <a:cs typeface="Century Gothic"/>
              </a:rPr>
              <a:t> </a:t>
            </a:r>
            <a:r>
              <a:rPr sz="2000" b="1" spc="-5" dirty="0">
                <a:latin typeface="Century Gothic"/>
                <a:cs typeface="Century Gothic"/>
              </a:rPr>
              <a:t>Spreadsheet</a:t>
            </a:r>
            <a:endParaRPr sz="2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638810" y="7305447"/>
            <a:ext cx="16700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dirty="0">
                <a:latin typeface="Century Gothic"/>
                <a:cs typeface="Century Gothic"/>
              </a:rPr>
              <a:t>80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4770">
              <a:lnSpc>
                <a:spcPct val="100000"/>
              </a:lnSpc>
            </a:pPr>
            <a:r>
              <a:rPr dirty="0"/>
              <a:t>Introduction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88667" y="1168958"/>
            <a:ext cx="7305040" cy="148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099"/>
              </a:lnSpc>
            </a:pP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spc="-10" dirty="0">
                <a:latin typeface="Century Gothic"/>
                <a:cs typeface="Century Gothic"/>
              </a:rPr>
              <a:t>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analy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matte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be</a:t>
            </a:r>
            <a:r>
              <a:rPr sz="1400" dirty="0">
                <a:latin typeface="Century Gothic"/>
                <a:cs typeface="Century Gothic"/>
              </a:rPr>
              <a:t>ca</a:t>
            </a:r>
            <a:r>
              <a:rPr sz="1400" spc="-10" dirty="0">
                <a:latin typeface="Century Gothic"/>
                <a:cs typeface="Century Gothic"/>
              </a:rPr>
              <a:t>us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h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offe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10" dirty="0">
                <a:latin typeface="Century Gothic"/>
                <a:cs typeface="Century Gothic"/>
              </a:rPr>
              <a:t>nsights  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ho</a:t>
            </a:r>
            <a:r>
              <a:rPr sz="1400" spc="-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you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bus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nes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 </a:t>
            </a:r>
            <a:r>
              <a:rPr sz="1400" spc="-10" dirty="0">
                <a:latin typeface="Century Gothic"/>
                <a:cs typeface="Century Gothic"/>
              </a:rPr>
              <a:t>perce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ve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spc="1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you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customers. Never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befo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hav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bus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nesses bee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b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gathe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10" dirty="0">
                <a:latin typeface="Century Gothic"/>
                <a:cs typeface="Century Gothic"/>
              </a:rPr>
              <a:t>nformat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quant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qual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ava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labl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toda</a:t>
            </a:r>
            <a:r>
              <a:rPr sz="1400" dirty="0">
                <a:latin typeface="Century Gothic"/>
                <a:cs typeface="Century Gothic"/>
              </a:rPr>
              <a:t>y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endParaRPr sz="1400">
              <a:latin typeface="Century Gothic"/>
              <a:cs typeface="Century Gothic"/>
            </a:endParaRPr>
          </a:p>
          <a:p>
            <a:pPr marL="12700" marR="151130">
              <a:lnSpc>
                <a:spcPct val="102099"/>
              </a:lnSpc>
            </a:pPr>
            <a:r>
              <a:rPr sz="1400" spc="-10" dirty="0">
                <a:latin typeface="Century Gothic"/>
                <a:cs typeface="Century Gothic"/>
              </a:rPr>
              <a:t>Reveal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patte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hel</a:t>
            </a:r>
            <a:r>
              <a:rPr sz="1400" dirty="0">
                <a:latin typeface="Century Gothic"/>
                <a:cs typeface="Century Gothic"/>
              </a:rPr>
              <a:t>p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market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profe</a:t>
            </a:r>
            <a:r>
              <a:rPr sz="1400" spc="-5" dirty="0">
                <a:latin typeface="Century Gothic"/>
                <a:cs typeface="Century Gothic"/>
              </a:rPr>
              <a:t>ssionals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create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marketing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messaging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 strateg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course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corrections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marke</a:t>
            </a:r>
            <a:r>
              <a:rPr sz="1400" spc="-2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pl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e i</a:t>
            </a:r>
            <a:r>
              <a:rPr sz="1400" spc="-10" dirty="0">
                <a:latin typeface="Century Gothic"/>
                <a:cs typeface="Century Gothic"/>
              </a:rPr>
              <a:t>nf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m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ti</a:t>
            </a:r>
            <a:r>
              <a:rPr sz="1400" spc="-10" dirty="0">
                <a:latin typeface="Century Gothic"/>
                <a:cs typeface="Century Gothic"/>
              </a:rPr>
              <a:t>o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coll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ct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is</a:t>
            </a:r>
            <a:endParaRPr sz="1400">
              <a:latin typeface="Century Gothic"/>
              <a:cs typeface="Century Gothic"/>
            </a:endParaRPr>
          </a:p>
          <a:p>
            <a:pPr marL="12700" marR="151130">
              <a:lnSpc>
                <a:spcPct val="102099"/>
              </a:lnSpc>
              <a:spcBef>
                <a:spcPts val="5"/>
              </a:spcBef>
            </a:pPr>
            <a:r>
              <a:rPr sz="1400" spc="-10" dirty="0">
                <a:latin typeface="Century Gothic"/>
                <a:cs typeface="Century Gothic"/>
              </a:rPr>
              <a:t>va</a:t>
            </a:r>
            <a:r>
              <a:rPr sz="1400" spc="-5" dirty="0">
                <a:latin typeface="Century Gothic"/>
                <a:cs typeface="Century Gothic"/>
              </a:rPr>
              <a:t>lu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ble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rmi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 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</a:t>
            </a:r>
            <a:r>
              <a:rPr sz="1400" spc="-10" dirty="0">
                <a:latin typeface="Century Gothic"/>
                <a:cs typeface="Century Gothic"/>
              </a:rPr>
              <a:t>rren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</a:t>
            </a:r>
            <a:r>
              <a:rPr sz="1400" spc="-10" dirty="0">
                <a:latin typeface="Century Gothic"/>
                <a:cs typeface="Century Gothic"/>
              </a:rPr>
              <a:t>st</a:t>
            </a:r>
            <a:r>
              <a:rPr sz="1400" spc="-5" dirty="0">
                <a:latin typeface="Century Gothic"/>
                <a:cs typeface="Century Gothic"/>
              </a:rPr>
              <a:t>omers,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prospective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customers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buying habits,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li</a:t>
            </a:r>
            <a:r>
              <a:rPr sz="1400" spc="-15" dirty="0">
                <a:latin typeface="Century Gothic"/>
                <a:cs typeface="Century Gothic"/>
              </a:rPr>
              <a:t>k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s,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dislikes.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88667" y="2900524"/>
            <a:ext cx="7489825" cy="3471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48590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Although the s</a:t>
            </a:r>
            <a:r>
              <a:rPr sz="140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ear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volume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data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may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ove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whelm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ng,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this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sa</a:t>
            </a:r>
            <a:r>
              <a:rPr sz="1400" dirty="0">
                <a:latin typeface="Century Gothic"/>
                <a:cs typeface="Century Gothic"/>
              </a:rPr>
              <a:t>m</a:t>
            </a:r>
            <a:r>
              <a:rPr sz="1400" spc="-5" dirty="0">
                <a:latin typeface="Century Gothic"/>
                <a:cs typeface="Century Gothic"/>
              </a:rPr>
              <a:t>e </a:t>
            </a:r>
            <a:r>
              <a:rPr sz="1400" dirty="0">
                <a:latin typeface="Century Gothic"/>
                <a:cs typeface="Century Gothic"/>
              </a:rPr>
              <a:t>v</a:t>
            </a:r>
            <a:r>
              <a:rPr sz="1400" spc="-5" dirty="0">
                <a:latin typeface="Century Gothic"/>
                <a:cs typeface="Century Gothic"/>
              </a:rPr>
              <a:t>olume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 </a:t>
            </a:r>
            <a:r>
              <a:rPr sz="1400" spc="-10" dirty="0">
                <a:latin typeface="Century Gothic"/>
                <a:cs typeface="Century Gothic"/>
              </a:rPr>
              <a:t>crea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t</a:t>
            </a:r>
            <a:r>
              <a:rPr sz="1400" spc="-1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valu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Spe</a:t>
            </a:r>
            <a:r>
              <a:rPr sz="1400" spc="-15" dirty="0">
                <a:latin typeface="Century Gothic"/>
                <a:cs typeface="Century Gothic"/>
              </a:rPr>
              <a:t>c</a:t>
            </a:r>
            <a:r>
              <a:rPr sz="1400" spc="-5" dirty="0">
                <a:latin typeface="Century Gothic"/>
                <a:cs typeface="Century Gothic"/>
              </a:rPr>
              <a:t>ialist.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Being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able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decimate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 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formation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use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part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</a:t>
            </a:r>
            <a:r>
              <a:rPr sz="1400" spc="-15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market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processe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v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bus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nes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 competit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v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advanta</a:t>
            </a:r>
            <a:r>
              <a:rPr sz="1400" dirty="0">
                <a:latin typeface="Century Gothic"/>
                <a:cs typeface="Century Gothic"/>
              </a:rPr>
              <a:t>g</a:t>
            </a:r>
            <a:r>
              <a:rPr sz="1400" spc="-5" dirty="0">
                <a:latin typeface="Century Gothic"/>
                <a:cs typeface="Century Gothic"/>
              </a:rPr>
              <a:t>e.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other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words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format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 there,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quest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 --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are </a:t>
            </a:r>
            <a:r>
              <a:rPr sz="1400" spc="-10" dirty="0">
                <a:latin typeface="Century Gothic"/>
                <a:cs typeface="Century Gothic"/>
              </a:rPr>
              <a:t>yo</a:t>
            </a:r>
            <a:r>
              <a:rPr sz="1400" spc="-5" dirty="0">
                <a:latin typeface="Century Gothic"/>
                <a:cs typeface="Century Gothic"/>
              </a:rPr>
              <a:t>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sten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react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wha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’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tell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you?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As in many aspects of social 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separat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formation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mportant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 </a:t>
            </a:r>
            <a:r>
              <a:rPr sz="1400" spc="-10" dirty="0">
                <a:latin typeface="Century Gothic"/>
                <a:cs typeface="Century Gothic"/>
              </a:rPr>
              <a:t>bus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nes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goal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focus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modul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help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understand 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media metrics 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er</a:t>
            </a:r>
            <a:r>
              <a:rPr sz="1400" spc="-5" dirty="0">
                <a:latin typeface="Century Gothic"/>
                <a:cs typeface="Century Gothic"/>
              </a:rPr>
              <a:t>mi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e w</a:t>
            </a:r>
            <a:r>
              <a:rPr sz="1400" spc="-10" dirty="0">
                <a:latin typeface="Century Gothic"/>
                <a:cs typeface="Century Gothic"/>
              </a:rPr>
              <a:t>ha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po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tio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s of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h</a:t>
            </a:r>
            <a:r>
              <a:rPr sz="1400" spc="-5" dirty="0">
                <a:latin typeface="Century Gothic"/>
                <a:cs typeface="Century Gothic"/>
              </a:rPr>
              <a:t>e m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ic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nf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m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tion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is </a:t>
            </a:r>
            <a:r>
              <a:rPr sz="1400" spc="-10" dirty="0">
                <a:latin typeface="Century Gothic"/>
                <a:cs typeface="Century Gothic"/>
              </a:rPr>
              <a:t>o</a:t>
            </a:r>
            <a:r>
              <a:rPr sz="1400" spc="-5" dirty="0">
                <a:latin typeface="Century Gothic"/>
                <a:cs typeface="Century Gothic"/>
              </a:rPr>
              <a:t>f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va</a:t>
            </a:r>
            <a:r>
              <a:rPr sz="1400" spc="-5" dirty="0">
                <a:latin typeface="Century Gothic"/>
                <a:cs typeface="Century Gothic"/>
              </a:rPr>
              <a:t>lue 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3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e'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e </a:t>
            </a:r>
            <a:r>
              <a:rPr sz="1400" spc="-10" dirty="0">
                <a:latin typeface="Century Gothic"/>
                <a:cs typeface="Century Gothic"/>
              </a:rPr>
              <a:t>ar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5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ep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creat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 </a:t>
            </a:r>
            <a:r>
              <a:rPr sz="1400" spc="-10" dirty="0">
                <a:latin typeface="Century Gothic"/>
                <a:cs typeface="Century Gothic"/>
              </a:rPr>
              <a:t>success</a:t>
            </a:r>
            <a:r>
              <a:rPr sz="1400" dirty="0">
                <a:latin typeface="Century Gothic"/>
                <a:cs typeface="Century Gothic"/>
              </a:rPr>
              <a:t>f</a:t>
            </a:r>
            <a:r>
              <a:rPr sz="1400" spc="-10" dirty="0">
                <a:latin typeface="Century Gothic"/>
                <a:cs typeface="Century Gothic"/>
              </a:rPr>
              <a:t>u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Market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process:</a:t>
            </a:r>
            <a:endParaRPr sz="1400">
              <a:latin typeface="Century Gothic"/>
              <a:cs typeface="Century Gothic"/>
            </a:endParaRPr>
          </a:p>
          <a:p>
            <a:pPr marL="695960" indent="-221615">
              <a:lnSpc>
                <a:spcPct val="100000"/>
              </a:lnSpc>
              <a:spcBef>
                <a:spcPts val="30"/>
              </a:spcBef>
              <a:buAutoNum type="arabicPeriod"/>
              <a:tabLst>
                <a:tab pos="696595" algn="l"/>
              </a:tabLst>
            </a:pPr>
            <a:r>
              <a:rPr sz="1400" b="1" spc="-5" dirty="0">
                <a:latin typeface="Century Gothic"/>
                <a:cs typeface="Century Gothic"/>
              </a:rPr>
              <a:t>Determining 3-5 </a:t>
            </a:r>
            <a:r>
              <a:rPr sz="1400" b="1" dirty="0">
                <a:latin typeface="Century Gothic"/>
                <a:cs typeface="Century Gothic"/>
              </a:rPr>
              <a:t>s</a:t>
            </a:r>
            <a:r>
              <a:rPr sz="1400" b="1" spc="-5" dirty="0">
                <a:latin typeface="Century Gothic"/>
                <a:cs typeface="Century Gothic"/>
              </a:rPr>
              <a:t>ocial media cha</a:t>
            </a:r>
            <a:r>
              <a:rPr sz="1400" b="1" spc="0" dirty="0">
                <a:latin typeface="Century Gothic"/>
                <a:cs typeface="Century Gothic"/>
              </a:rPr>
              <a:t>n</a:t>
            </a:r>
            <a:r>
              <a:rPr sz="1400" b="1" spc="-5" dirty="0">
                <a:latin typeface="Century Gothic"/>
                <a:cs typeface="Century Gothic"/>
              </a:rPr>
              <a:t>nels relevant to your business.</a:t>
            </a:r>
            <a:endParaRPr sz="1400">
              <a:latin typeface="Century Gothic"/>
              <a:cs typeface="Century Gothic"/>
            </a:endParaRPr>
          </a:p>
          <a:p>
            <a:pPr marL="695960" indent="-22161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696595" algn="l"/>
              </a:tabLst>
            </a:pPr>
            <a:r>
              <a:rPr sz="1400" b="1" spc="-5" dirty="0">
                <a:latin typeface="Century Gothic"/>
                <a:cs typeface="Century Gothic"/>
              </a:rPr>
              <a:t>Creating a plan for managing including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a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detailed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social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media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calendar.</a:t>
            </a:r>
            <a:endParaRPr sz="1400">
              <a:latin typeface="Century Gothic"/>
              <a:cs typeface="Century Gothic"/>
            </a:endParaRPr>
          </a:p>
          <a:p>
            <a:pPr marL="695960" indent="-22161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696595" algn="l"/>
              </a:tabLst>
            </a:pPr>
            <a:r>
              <a:rPr sz="1400" b="1" spc="-5" dirty="0">
                <a:latin typeface="Century Gothic"/>
                <a:cs typeface="Century Gothic"/>
              </a:rPr>
              <a:t>Executing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of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the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plan.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Who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will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be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the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champion?</a:t>
            </a:r>
            <a:endParaRPr sz="1400">
              <a:latin typeface="Century Gothic"/>
              <a:cs typeface="Century Gothic"/>
            </a:endParaRPr>
          </a:p>
          <a:p>
            <a:pPr marL="695960" indent="-22161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696595" algn="l"/>
              </a:tabLst>
            </a:pPr>
            <a:r>
              <a:rPr sz="1400" b="1" spc="-5" dirty="0">
                <a:latin typeface="Century Gothic"/>
                <a:cs typeface="Century Gothic"/>
              </a:rPr>
              <a:t>Measuring the results.</a:t>
            </a:r>
            <a:endParaRPr sz="1400">
              <a:latin typeface="Century Gothic"/>
              <a:cs typeface="Century Gothic"/>
            </a:endParaRPr>
          </a:p>
          <a:p>
            <a:pPr marL="695960" indent="-221615">
              <a:lnSpc>
                <a:spcPct val="100000"/>
              </a:lnSpc>
              <a:spcBef>
                <a:spcPts val="35"/>
              </a:spcBef>
              <a:buAutoNum type="arabicPeriod"/>
              <a:tabLst>
                <a:tab pos="696595" algn="l"/>
              </a:tabLst>
            </a:pPr>
            <a:r>
              <a:rPr sz="1400" b="1" spc="-5" dirty="0">
                <a:latin typeface="Century Gothic"/>
                <a:cs typeface="Century Gothic"/>
              </a:rPr>
              <a:t>Implementing course corrections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after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analyzing</a:t>
            </a:r>
            <a:r>
              <a:rPr sz="1400" b="1" dirty="0">
                <a:latin typeface="Century Gothic"/>
                <a:cs typeface="Century Gothic"/>
              </a:rPr>
              <a:t> </a:t>
            </a:r>
            <a:r>
              <a:rPr sz="1400" b="1" spc="-5" dirty="0">
                <a:latin typeface="Century Gothic"/>
                <a:cs typeface="Century Gothic"/>
              </a:rPr>
              <a:t>metrics.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9" name="object 2"/>
          <p:cNvSpPr txBox="1"/>
          <p:nvPr/>
        </p:nvSpPr>
        <p:spPr>
          <a:xfrm>
            <a:off x="762000" y="762000"/>
            <a:ext cx="65506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1</a:t>
            </a:r>
            <a:endParaRPr sz="7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1345" algn="l"/>
                <a:tab pos="1153160" algn="l"/>
                <a:tab pos="1424940" algn="l"/>
                <a:tab pos="2343150" algn="l"/>
                <a:tab pos="3274060" algn="l"/>
                <a:tab pos="3890010" algn="l"/>
              </a:tabLst>
            </a:pPr>
            <a:r>
              <a:rPr spc="305" dirty="0"/>
              <a:t>SM</a:t>
            </a:r>
            <a:r>
              <a:rPr dirty="0"/>
              <a:t>T	</a:t>
            </a:r>
            <a:r>
              <a:rPr spc="305" dirty="0"/>
              <a:t>11</a:t>
            </a:r>
            <a:r>
              <a:rPr dirty="0"/>
              <a:t>0	|	</a:t>
            </a:r>
            <a:r>
              <a:rPr spc="305" dirty="0"/>
              <a:t>Socia</a:t>
            </a:r>
            <a:r>
              <a:rPr dirty="0"/>
              <a:t>l	</a:t>
            </a:r>
            <a:r>
              <a:rPr spc="305" dirty="0"/>
              <a:t>Medi</a:t>
            </a:r>
            <a:r>
              <a:rPr dirty="0"/>
              <a:t>a	</a:t>
            </a:r>
            <a:r>
              <a:rPr spc="305" dirty="0"/>
              <a:t>an</a:t>
            </a:r>
            <a:r>
              <a:rPr dirty="0"/>
              <a:t>d	</a:t>
            </a:r>
            <a:r>
              <a:rPr spc="305" dirty="0"/>
              <a:t>Technolog</a:t>
            </a:r>
            <a:r>
              <a:rPr dirty="0"/>
              <a:t>y</a:t>
            </a:r>
            <a:r>
              <a:rPr spc="-135" dirty="0"/>
              <a:t>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r>
              <a:rPr dirty="0"/>
              <a:t>81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55820">
              <a:lnSpc>
                <a:spcPct val="100000"/>
              </a:lnSpc>
            </a:pPr>
            <a:r>
              <a:rPr dirty="0"/>
              <a:t>Introduction</a:t>
            </a:r>
            <a:r>
              <a:rPr spc="-10" dirty="0"/>
              <a:t> </a:t>
            </a:r>
            <a:r>
              <a:rPr spc="-5" dirty="0"/>
              <a:t>(continued)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38376" y="1271066"/>
            <a:ext cx="6742430" cy="613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099"/>
              </a:lnSpc>
            </a:pPr>
            <a:r>
              <a:rPr sz="1400" spc="-10" dirty="0">
                <a:latin typeface="Century Gothic"/>
                <a:cs typeface="Century Gothic"/>
              </a:rPr>
              <a:t>Th</a:t>
            </a:r>
            <a:r>
              <a:rPr sz="1400" spc="-5" dirty="0">
                <a:latin typeface="Century Gothic"/>
                <a:cs typeface="Century Gothic"/>
              </a:rPr>
              <a:t>is p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oc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ss wi</a:t>
            </a:r>
            <a:r>
              <a:rPr sz="1400" spc="-10" dirty="0">
                <a:latin typeface="Century Gothic"/>
                <a:cs typeface="Century Gothic"/>
              </a:rPr>
              <a:t>l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spc="-15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ea</a:t>
            </a:r>
            <a:r>
              <a:rPr sz="1400" spc="-5" dirty="0">
                <a:latin typeface="Century Gothic"/>
                <a:cs typeface="Century Gothic"/>
              </a:rPr>
              <a:t>te </a:t>
            </a:r>
            <a:r>
              <a:rPr sz="1400" spc="-10" dirty="0">
                <a:latin typeface="Century Gothic"/>
                <a:cs typeface="Century Gothic"/>
              </a:rPr>
              <a:t>va</a:t>
            </a:r>
            <a:r>
              <a:rPr sz="1400" spc="-5" dirty="0">
                <a:latin typeface="Century Gothic"/>
                <a:cs typeface="Century Gothic"/>
              </a:rPr>
              <a:t>lu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ble i</a:t>
            </a:r>
            <a:r>
              <a:rPr sz="1400" spc="-10" dirty="0">
                <a:latin typeface="Century Gothic"/>
                <a:cs typeface="Century Gothic"/>
              </a:rPr>
              <a:t>nf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spc="-1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m</a:t>
            </a:r>
            <a:r>
              <a:rPr sz="1400" spc="-10" dirty="0">
                <a:latin typeface="Century Gothic"/>
                <a:cs typeface="Century Gothic"/>
              </a:rPr>
              <a:t>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nee</a:t>
            </a:r>
            <a:r>
              <a:rPr sz="1400" dirty="0">
                <a:latin typeface="Century Gothic"/>
                <a:cs typeface="Century Gothic"/>
              </a:rPr>
              <a:t>d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complet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successf</a:t>
            </a:r>
            <a:r>
              <a:rPr sz="1400" dirty="0">
                <a:latin typeface="Century Gothic"/>
                <a:cs typeface="Century Gothic"/>
              </a:rPr>
              <a:t>u</a:t>
            </a:r>
            <a:r>
              <a:rPr sz="1400" spc="-5" dirty="0">
                <a:latin typeface="Century Gothic"/>
                <a:cs typeface="Century Gothic"/>
              </a:rPr>
              <a:t>l </a:t>
            </a: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strateg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wher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p</a:t>
            </a:r>
            <a:r>
              <a:rPr sz="1400" spc="-2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rformance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is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measured,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tactics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are optimized,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sults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can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tied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larger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bus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ness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outcomes.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38376" y="2130117"/>
            <a:ext cx="7197725" cy="4127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76605">
              <a:lnSpc>
                <a:spcPct val="102499"/>
              </a:lnSpc>
            </a:pPr>
            <a:r>
              <a:rPr sz="1400" spc="-5" dirty="0">
                <a:latin typeface="Century Gothic"/>
                <a:cs typeface="Century Gothic"/>
              </a:rPr>
              <a:t>“C” level managers will </a:t>
            </a:r>
            <a:r>
              <a:rPr sz="1400" spc="-15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eed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reports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 stat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relate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customer’s enga</a:t>
            </a:r>
            <a:r>
              <a:rPr sz="1400" dirty="0">
                <a:latin typeface="Century Gothic"/>
                <a:cs typeface="Century Gothic"/>
              </a:rPr>
              <a:t>g</a:t>
            </a:r>
            <a:r>
              <a:rPr sz="1400" spc="-5" dirty="0">
                <a:latin typeface="Century Gothic"/>
                <a:cs typeface="Century Gothic"/>
              </a:rPr>
              <a:t>ement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act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ve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leads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ult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ma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el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sale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organ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zat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on.</a:t>
            </a:r>
            <a:endParaRPr sz="1400">
              <a:latin typeface="Century Gothic"/>
              <a:cs typeface="Century Gothic"/>
            </a:endParaRPr>
          </a:p>
          <a:p>
            <a:pPr marL="12700" marR="318770">
              <a:lnSpc>
                <a:spcPct val="102099"/>
              </a:lnSpc>
            </a:pPr>
            <a:r>
              <a:rPr sz="1400" spc="-5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offers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ndow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spc="-25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ganiza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spc="-10" dirty="0">
                <a:latin typeface="Century Gothic"/>
                <a:cs typeface="Century Gothic"/>
              </a:rPr>
              <a:t>’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mission,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commi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ment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 communi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es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serve,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ability to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connect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directly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consumer.</a:t>
            </a:r>
            <a:endParaRPr sz="1400">
              <a:latin typeface="Century Gothic"/>
              <a:cs typeface="Century Gothic"/>
            </a:endParaRPr>
          </a:p>
          <a:p>
            <a:pPr marL="12700" marR="819785">
              <a:lnSpc>
                <a:spcPct val="102099"/>
              </a:lnSpc>
            </a:pPr>
            <a:r>
              <a:rPr sz="1400" spc="-10" dirty="0">
                <a:latin typeface="Century Gothic"/>
                <a:cs typeface="Century Gothic"/>
              </a:rPr>
              <a:t>Soc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analyt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c</a:t>
            </a:r>
            <a:r>
              <a:rPr sz="1400" spc="-5" dirty="0">
                <a:latin typeface="Century Gothic"/>
                <a:cs typeface="Century Gothic"/>
              </a:rPr>
              <a:t>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quant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f</a:t>
            </a:r>
            <a:r>
              <a:rPr sz="1400" spc="-5" dirty="0">
                <a:latin typeface="Century Gothic"/>
                <a:cs typeface="Century Gothic"/>
              </a:rPr>
              <a:t>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relat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onsh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ps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wit</a:t>
            </a:r>
            <a:r>
              <a:rPr sz="1400" spc="-5" dirty="0">
                <a:latin typeface="Century Gothic"/>
                <a:cs typeface="Century Gothic"/>
              </a:rPr>
              <a:t>h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businesses </a:t>
            </a:r>
            <a:r>
              <a:rPr sz="1400" spc="-5" dirty="0">
                <a:latin typeface="Century Gothic"/>
                <a:cs typeface="Century Gothic"/>
              </a:rPr>
              <a:t>customers.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2099"/>
              </a:lnSpc>
            </a:pPr>
            <a:r>
              <a:rPr sz="1400" spc="-10" dirty="0">
                <a:latin typeface="Century Gothic"/>
                <a:cs typeface="Century Gothic"/>
              </a:rPr>
              <a:t>Fo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bus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nesses</a:t>
            </a:r>
            <a:r>
              <a:rPr sz="1400" spc="-5" dirty="0">
                <a:latin typeface="Century Gothic"/>
                <a:cs typeface="Century Gothic"/>
              </a:rPr>
              <a:t>,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you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profess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onal/pe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10" dirty="0">
                <a:latin typeface="Century Gothic"/>
                <a:cs typeface="Century Gothic"/>
              </a:rPr>
              <a:t>sona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webs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ther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h</a:t>
            </a:r>
            <a:r>
              <a:rPr sz="1400" spc="-10" dirty="0">
                <a:latin typeface="Century Gothic"/>
                <a:cs typeface="Century Gothic"/>
              </a:rPr>
              <a:t>re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m</a:t>
            </a:r>
            <a:r>
              <a:rPr sz="1400" spc="-10" dirty="0">
                <a:latin typeface="Century Gothic"/>
                <a:cs typeface="Century Gothic"/>
              </a:rPr>
              <a:t>portant </a:t>
            </a:r>
            <a:r>
              <a:rPr sz="1400" spc="-5" dirty="0">
                <a:latin typeface="Century Gothic"/>
                <a:cs typeface="Century Gothic"/>
              </a:rPr>
              <a:t>metr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need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track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ng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are: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43"/>
              </a:spcBef>
            </a:pPr>
            <a:endParaRPr sz="1450">
              <a:latin typeface="Times New Roman"/>
              <a:cs typeface="Times New Roman"/>
            </a:endParaRPr>
          </a:p>
          <a:p>
            <a:pPr marL="1793239" marR="1921510">
              <a:lnSpc>
                <a:spcPct val="102099"/>
              </a:lnSpc>
            </a:pPr>
            <a:r>
              <a:rPr sz="1400" b="1" spc="-5" dirty="0">
                <a:latin typeface="Century Gothic"/>
                <a:cs typeface="Century Gothic"/>
              </a:rPr>
              <a:t>1.To increase social media engagement 2.To increase website traffic</a:t>
            </a:r>
            <a:endParaRPr sz="1400">
              <a:latin typeface="Century Gothic"/>
              <a:cs typeface="Century Gothic"/>
            </a:endParaRPr>
          </a:p>
          <a:p>
            <a:pPr marL="1793239">
              <a:lnSpc>
                <a:spcPct val="100000"/>
              </a:lnSpc>
              <a:spcBef>
                <a:spcPts val="35"/>
              </a:spcBef>
            </a:pPr>
            <a:r>
              <a:rPr sz="1400" b="1" spc="-5" dirty="0">
                <a:latin typeface="Century Gothic"/>
                <a:cs typeface="Century Gothic"/>
              </a:rPr>
              <a:t>3.To increase brand awareness</a:t>
            </a:r>
            <a:endParaRPr sz="14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 marR="100330">
              <a:lnSpc>
                <a:spcPct val="102099"/>
              </a:lnSpc>
            </a:pPr>
            <a:r>
              <a:rPr sz="1400" spc="-25" dirty="0">
                <a:latin typeface="Century Gothic"/>
                <a:cs typeface="Century Gothic"/>
              </a:rPr>
              <a:t>W</a:t>
            </a:r>
            <a:r>
              <a:rPr sz="1400" spc="0" dirty="0">
                <a:latin typeface="Century Gothic"/>
                <a:cs typeface="Century Gothic"/>
              </a:rPr>
              <a:t>h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dirty="0">
                <a:latin typeface="Century Gothic"/>
                <a:cs typeface="Century Gothic"/>
              </a:rPr>
              <a:t>h</a:t>
            </a:r>
            <a:r>
              <a:rPr sz="1400" spc="-10" dirty="0">
                <a:latin typeface="Century Gothic"/>
                <a:cs typeface="Century Gothic"/>
              </a:rPr>
              <a:t>es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met</a:t>
            </a:r>
            <a:r>
              <a:rPr sz="1400" dirty="0">
                <a:latin typeface="Century Gothic"/>
                <a:cs typeface="Century Gothic"/>
              </a:rPr>
              <a:t>ri</a:t>
            </a:r>
            <a:r>
              <a:rPr sz="1400" spc="-5" dirty="0">
                <a:latin typeface="Century Gothic"/>
                <a:cs typeface="Century Gothic"/>
              </a:rPr>
              <a:t>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ar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ach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eve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</a:t>
            </a:r>
            <a:r>
              <a:rPr sz="1400" spc="-5" dirty="0">
                <a:latin typeface="Century Gothic"/>
                <a:cs typeface="Century Gothic"/>
              </a:rPr>
              <a:t>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soci</a:t>
            </a:r>
            <a:r>
              <a:rPr sz="1400" spc="-5" dirty="0">
                <a:latin typeface="Century Gothic"/>
                <a:cs typeface="Century Gothic"/>
              </a:rPr>
              <a:t>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stra</a:t>
            </a:r>
            <a:r>
              <a:rPr sz="1400" dirty="0">
                <a:latin typeface="Century Gothic"/>
                <a:cs typeface="Century Gothic"/>
              </a:rPr>
              <a:t>t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gy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s 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success.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5" dirty="0">
                <a:latin typeface="Century Gothic"/>
                <a:cs typeface="Century Gothic"/>
              </a:rPr>
              <a:t>Y</a:t>
            </a:r>
            <a:r>
              <a:rPr sz="1400" spc="-10" dirty="0">
                <a:latin typeface="Century Gothic"/>
                <a:cs typeface="Century Gothic"/>
              </a:rPr>
              <a:t>o</a:t>
            </a:r>
            <a:r>
              <a:rPr sz="1400" spc="-5" dirty="0">
                <a:latin typeface="Century Gothic"/>
                <a:cs typeface="Century Gothic"/>
              </a:rPr>
              <a:t>ur SMART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goals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will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5" dirty="0">
                <a:latin typeface="Century Gothic"/>
                <a:cs typeface="Century Gothic"/>
              </a:rPr>
              <a:t>f</a:t>
            </a:r>
            <a:r>
              <a:rPr sz="1400" spc="-5" dirty="0">
                <a:latin typeface="Century Gothic"/>
                <a:cs typeface="Century Gothic"/>
              </a:rPr>
              <a:t>ocus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these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ob</a:t>
            </a:r>
            <a:r>
              <a:rPr sz="1400" spc="0" dirty="0">
                <a:latin typeface="Century Gothic"/>
                <a:cs typeface="Century Gothic"/>
              </a:rPr>
              <a:t>j</a:t>
            </a:r>
            <a:r>
              <a:rPr sz="1400" spc="-10" dirty="0">
                <a:latin typeface="Century Gothic"/>
                <a:cs typeface="Century Gothic"/>
              </a:rPr>
              <a:t>e</a:t>
            </a:r>
            <a:r>
              <a:rPr sz="1400" spc="-5" dirty="0">
                <a:latin typeface="Century Gothic"/>
                <a:cs typeface="Century Gothic"/>
              </a:rPr>
              <a:t>c</a:t>
            </a:r>
            <a:r>
              <a:rPr sz="1400" spc="-15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ive</a:t>
            </a:r>
            <a:r>
              <a:rPr sz="1400" spc="5" dirty="0">
                <a:latin typeface="Century Gothic"/>
                <a:cs typeface="Century Gothic"/>
              </a:rPr>
              <a:t>s</a:t>
            </a:r>
            <a:r>
              <a:rPr sz="1400" spc="-5" dirty="0">
                <a:latin typeface="Century Gothic"/>
                <a:cs typeface="Century Gothic"/>
              </a:rPr>
              <a:t>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Social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Media</a:t>
            </a:r>
            <a:r>
              <a:rPr sz="1400" spc="5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Metrics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spreadsheet </a:t>
            </a:r>
            <a:r>
              <a:rPr sz="1400" spc="-10" dirty="0">
                <a:latin typeface="Century Gothic"/>
                <a:cs typeface="Century Gothic"/>
              </a:rPr>
              <a:t>pre</a:t>
            </a:r>
            <a:r>
              <a:rPr sz="1400" dirty="0">
                <a:latin typeface="Century Gothic"/>
                <a:cs typeface="Century Gothic"/>
              </a:rPr>
              <a:t>p</a:t>
            </a:r>
            <a:r>
              <a:rPr sz="1400" spc="-10" dirty="0">
                <a:latin typeface="Century Gothic"/>
                <a:cs typeface="Century Gothic"/>
              </a:rPr>
              <a:t>are</a:t>
            </a:r>
            <a:r>
              <a:rPr sz="1400" spc="-5" dirty="0">
                <a:latin typeface="Century Gothic"/>
                <a:cs typeface="Century Gothic"/>
              </a:rPr>
              <a:t>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fo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yo</a:t>
            </a:r>
            <a:r>
              <a:rPr sz="1400" spc="-5" dirty="0">
                <a:latin typeface="Century Gothic"/>
                <a:cs typeface="Century Gothic"/>
              </a:rPr>
              <a:t>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t</a:t>
            </a:r>
            <a:r>
              <a:rPr sz="1400" spc="-5" dirty="0">
                <a:latin typeface="Century Gothic"/>
                <a:cs typeface="Century Gothic"/>
              </a:rPr>
              <a:t>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us</a:t>
            </a:r>
            <a:r>
              <a:rPr sz="1400" spc="-5" dirty="0">
                <a:latin typeface="Century Gothic"/>
                <a:cs typeface="Century Gothic"/>
              </a:rPr>
              <a:t>e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ct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v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ty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2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can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be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eas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ly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adapted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for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potent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a</a:t>
            </a:r>
            <a:r>
              <a:rPr sz="1400" spc="-5" dirty="0">
                <a:latin typeface="Century Gothic"/>
                <a:cs typeface="Century Gothic"/>
              </a:rPr>
              <a:t>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client</a:t>
            </a:r>
            <a:r>
              <a:rPr sz="1400" dirty="0">
                <a:latin typeface="Century Gothic"/>
                <a:cs typeface="Century Gothic"/>
              </a:rPr>
              <a:t> i</a:t>
            </a:r>
            <a:r>
              <a:rPr sz="1400" spc="-5" dirty="0">
                <a:latin typeface="Century Gothic"/>
                <a:cs typeface="Century Gothic"/>
              </a:rPr>
              <a:t>n 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profess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onal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career.</a:t>
            </a:r>
            <a:r>
              <a:rPr sz="1400" spc="-1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Hav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10" dirty="0">
                <a:latin typeface="Century Gothic"/>
                <a:cs typeface="Century Gothic"/>
              </a:rPr>
              <a:t>n</a:t>
            </a:r>
            <a:r>
              <a:rPr sz="1400" spc="-5" dirty="0">
                <a:latin typeface="Century Gothic"/>
                <a:cs typeface="Century Gothic"/>
              </a:rPr>
              <a:t>g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tools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that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are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easy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read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understand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are key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when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prepare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f</a:t>
            </a:r>
            <a:r>
              <a:rPr sz="1400" dirty="0">
                <a:latin typeface="Century Gothic"/>
                <a:cs typeface="Century Gothic"/>
              </a:rPr>
              <a:t>o</a:t>
            </a:r>
            <a:r>
              <a:rPr sz="1400" spc="-5" dirty="0">
                <a:latin typeface="Century Gothic"/>
                <a:cs typeface="Century Gothic"/>
              </a:rPr>
              <a:t>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a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presentat</a:t>
            </a:r>
            <a:r>
              <a:rPr sz="1400" dirty="0">
                <a:latin typeface="Century Gothic"/>
                <a:cs typeface="Century Gothic"/>
              </a:rPr>
              <a:t>i</a:t>
            </a:r>
            <a:r>
              <a:rPr sz="1400" spc="-5" dirty="0">
                <a:latin typeface="Century Gothic"/>
                <a:cs typeface="Century Gothic"/>
              </a:rPr>
              <a:t>on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to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your</a:t>
            </a:r>
            <a:r>
              <a:rPr sz="1400" dirty="0">
                <a:latin typeface="Century Gothic"/>
                <a:cs typeface="Century Gothic"/>
              </a:rPr>
              <a:t> </a:t>
            </a:r>
            <a:r>
              <a:rPr sz="1400" spc="-5" dirty="0">
                <a:latin typeface="Century Gothic"/>
                <a:cs typeface="Century Gothic"/>
              </a:rPr>
              <a:t>manager.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8" name="object 2"/>
          <p:cNvSpPr txBox="1"/>
          <p:nvPr/>
        </p:nvSpPr>
        <p:spPr>
          <a:xfrm>
            <a:off x="762000" y="762000"/>
            <a:ext cx="65506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7200" b="1" spc="-5" dirty="0">
                <a:solidFill>
                  <a:srgbClr val="FFFFFF"/>
                </a:solidFill>
                <a:latin typeface="Tw Cen MT"/>
                <a:cs typeface="Tw Cen MT"/>
              </a:rPr>
              <a:t>1</a:t>
            </a:r>
            <a:endParaRPr sz="7200" dirty="0">
              <a:latin typeface="Tw Cen MT"/>
              <a:cs typeface="Tw Cen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524</Words>
  <Application>Microsoft Office PowerPoint</Application>
  <PresentationFormat>Custom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Overview</vt:lpstr>
      <vt:lpstr>Introduction</vt:lpstr>
      <vt:lpstr>Introduction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REV_SMT110_OutlineGraphics.pub</dc:title>
  <dc:creator>Karen Fronek</dc:creator>
  <cp:lastModifiedBy>Staff</cp:lastModifiedBy>
  <cp:revision>2</cp:revision>
  <dcterms:created xsi:type="dcterms:W3CDTF">2015-06-03T10:46:40Z</dcterms:created>
  <dcterms:modified xsi:type="dcterms:W3CDTF">2015-06-03T17:51:01Z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2015-06-01T00:00:00Z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2015-06-03T00:00:00Z</vt:filetime>
  </property>
</Properties>
</file>