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1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4913" y="0"/>
            <a:ext cx="1074419" cy="8709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4913" y="870966"/>
            <a:ext cx="1065275" cy="9326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383" y="562527"/>
            <a:ext cx="8755633" cy="768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2774" y="2238950"/>
            <a:ext cx="7832851" cy="2233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6329"/>
            <a:ext cx="54495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4782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hyperlink" Target="http://www.linkedin.com/" TargetMode="External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hyperlink" Target="http://www.twitter.com/" TargetMode="External"/><Relationship Id="rId2" Type="http://schemas.openxmlformats.org/officeDocument/2006/relationships/image" Target="../media/image4.jpg"/><Relationship Id="rId16" Type="http://schemas.openxmlformats.org/officeDocument/2006/relationships/hyperlink" Target="http://www.slideshare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hyperlink" Target="http://www.facebook.com/" TargetMode="External"/><Relationship Id="rId5" Type="http://schemas.openxmlformats.org/officeDocument/2006/relationships/image" Target="../media/image7.jpg"/><Relationship Id="rId15" Type="http://schemas.openxmlformats.org/officeDocument/2006/relationships/hyperlink" Target="http://www.pinterest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jpg"/><Relationship Id="rId14" Type="http://schemas.openxmlformats.org/officeDocument/2006/relationships/hyperlink" Target="http://www.youtub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0126" y="855737"/>
            <a:ext cx="997585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" dirty="0">
                <a:solidFill>
                  <a:srgbClr val="FFFFFF"/>
                </a:solidFill>
                <a:latin typeface="Tw Cen MT"/>
                <a:cs typeface="Tw Cen MT"/>
              </a:rPr>
              <a:t>15</a:t>
            </a:r>
            <a:endParaRPr sz="7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13025" marR="5080" algn="r">
              <a:lnSpc>
                <a:spcPts val="3204"/>
              </a:lnSpc>
            </a:pPr>
            <a:r>
              <a:rPr spc="-5" dirty="0"/>
              <a:t>Di</a:t>
            </a:r>
            <a:r>
              <a:rPr spc="80" dirty="0"/>
              <a:t>f</a:t>
            </a:r>
            <a:r>
              <a:rPr spc="25" dirty="0"/>
              <a:t>f</a:t>
            </a:r>
            <a:r>
              <a:rPr spc="-5" dirty="0"/>
              <a:t>e</a:t>
            </a:r>
            <a:r>
              <a:rPr spc="50" dirty="0"/>
              <a:t>r</a:t>
            </a:r>
            <a:r>
              <a:rPr spc="-5" dirty="0"/>
              <a:t>en</a:t>
            </a:r>
            <a:r>
              <a:rPr dirty="0"/>
              <a:t>t</a:t>
            </a:r>
            <a:r>
              <a:rPr spc="-5" dirty="0"/>
              <a:t> </a:t>
            </a:r>
            <a:r>
              <a:rPr spc="-140" dirty="0"/>
              <a:t>T</a:t>
            </a:r>
            <a:r>
              <a:rPr dirty="0"/>
              <a:t>ypes</a:t>
            </a:r>
            <a:r>
              <a:rPr spc="-5" dirty="0"/>
              <a:t> o</a:t>
            </a:r>
            <a:r>
              <a:rPr dirty="0"/>
              <a:t>f</a:t>
            </a:r>
            <a:r>
              <a:rPr spc="195" dirty="0"/>
              <a:t> </a:t>
            </a:r>
            <a:r>
              <a:rPr spc="-5" dirty="0"/>
              <a:t>Socia</a:t>
            </a:r>
            <a:r>
              <a:rPr dirty="0"/>
              <a:t>l </a:t>
            </a:r>
            <a:r>
              <a:rPr spc="-5" dirty="0"/>
              <a:t>Medi</a:t>
            </a:r>
            <a:r>
              <a:rPr dirty="0"/>
              <a:t>a</a:t>
            </a:r>
            <a:r>
              <a:rPr spc="-5" dirty="0"/>
              <a:t> Channels</a:t>
            </a:r>
          </a:p>
          <a:p>
            <a:pPr marL="2613025" marR="5715" algn="r">
              <a:lnSpc>
                <a:spcPts val="3204"/>
              </a:lnSpc>
            </a:pPr>
            <a:r>
              <a:rPr spc="-5" dirty="0"/>
              <a:t>Whitepaper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81226" y="1842625"/>
            <a:ext cx="2210435" cy="4328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200"/>
              </a:lnSpc>
            </a:pPr>
            <a:r>
              <a:rPr sz="2000" spc="-5" dirty="0">
                <a:latin typeface="Century Gothic"/>
                <a:cs typeface="Century Gothic"/>
              </a:rPr>
              <a:t>Top Social Media Channels for</a:t>
            </a:r>
            <a:r>
              <a:rPr sz="2000" dirty="0">
                <a:latin typeface="Century Gothic"/>
                <a:cs typeface="Century Gothic"/>
              </a:rPr>
              <a:t> </a:t>
            </a:r>
            <a:r>
              <a:rPr sz="2000" spc="-5" dirty="0">
                <a:latin typeface="Century Gothic"/>
                <a:cs typeface="Century Gothic"/>
              </a:rPr>
              <a:t>2015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215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Facebook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0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Twitter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4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LinkedIn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Pinterest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Google+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0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Instagram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4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YouTube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0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Tumblr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Flickr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45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Vine</a:t>
            </a:r>
            <a:endParaRPr sz="2000">
              <a:latin typeface="Century Gothic"/>
              <a:cs typeface="Century Gothic"/>
            </a:endParaRPr>
          </a:p>
          <a:p>
            <a:pPr marL="241300" indent="-228600">
              <a:lnSpc>
                <a:spcPct val="100000"/>
              </a:lnSpc>
              <a:spcBef>
                <a:spcPts val="50"/>
              </a:spcBef>
              <a:buSzPct val="50000"/>
              <a:buFont typeface="Symbol"/>
              <a:buChar char=""/>
              <a:tabLst>
                <a:tab pos="241300" algn="l"/>
              </a:tabLst>
            </a:pPr>
            <a:r>
              <a:rPr sz="2000" spc="-5" dirty="0">
                <a:latin typeface="Century Gothic"/>
                <a:cs typeface="Century Gothic"/>
              </a:rPr>
              <a:t>Slideshare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86350" y="1600200"/>
            <a:ext cx="4331830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8810" y="7304782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40</a:t>
            </a:r>
            <a:endParaRPr sz="1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0126" y="855737"/>
            <a:ext cx="997585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" dirty="0">
                <a:solidFill>
                  <a:srgbClr val="FFFFFF"/>
                </a:solidFill>
                <a:latin typeface="Tw Cen MT"/>
                <a:cs typeface="Tw Cen MT"/>
              </a:rPr>
              <a:t>15</a:t>
            </a:r>
            <a:endParaRPr sz="7200">
              <a:latin typeface="Tw Cen MT"/>
              <a:cs typeface="Tw Cen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11525">
              <a:lnSpc>
                <a:spcPct val="100000"/>
              </a:lnSpc>
            </a:pPr>
            <a:r>
              <a:rPr spc="-5" dirty="0"/>
              <a:t>Socia</a:t>
            </a:r>
            <a:r>
              <a:rPr dirty="0"/>
              <a:t>l </a:t>
            </a:r>
            <a:r>
              <a:rPr spc="-5" dirty="0"/>
              <a:t>Medi</a:t>
            </a:r>
            <a:r>
              <a:rPr dirty="0"/>
              <a:t>a</a:t>
            </a:r>
            <a:r>
              <a:rPr spc="-5" dirty="0"/>
              <a:t> Channel</a:t>
            </a:r>
            <a:r>
              <a:rPr dirty="0"/>
              <a:t>s |</a:t>
            </a:r>
            <a:r>
              <a:rPr spc="-5" dirty="0"/>
              <a:t> Whitepaper</a:t>
            </a:r>
          </a:p>
        </p:txBody>
      </p:sp>
      <p:sp>
        <p:nvSpPr>
          <p:cNvPr id="4" name="object 4"/>
          <p:cNvSpPr/>
          <p:nvPr/>
        </p:nvSpPr>
        <p:spPr>
          <a:xfrm>
            <a:off x="7603997" y="2609850"/>
            <a:ext cx="515366" cy="514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75804" y="3153155"/>
            <a:ext cx="570712" cy="5676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03997" y="2029205"/>
            <a:ext cx="515518" cy="4892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29906" y="4943855"/>
            <a:ext cx="534022" cy="5615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03997" y="1457705"/>
            <a:ext cx="515366" cy="5143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94854" y="3749802"/>
            <a:ext cx="570179" cy="5410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03997" y="4343400"/>
            <a:ext cx="540600" cy="5394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29906" y="5606796"/>
            <a:ext cx="548208" cy="54635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658100" y="6273546"/>
            <a:ext cx="489203" cy="4892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10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41</a:t>
            </a: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771650" y="1114425"/>
          <a:ext cx="7352537" cy="57518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2972"/>
                <a:gridCol w="2457449"/>
                <a:gridCol w="2452116"/>
              </a:tblGrid>
              <a:tr h="282701">
                <a:tc>
                  <a:txBody>
                    <a:bodyPr/>
                    <a:lstStyle/>
                    <a:p>
                      <a:pPr marL="26543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Social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dia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C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annel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889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144">
                      <a:solidFill>
                        <a:srgbClr val="000000"/>
                      </a:solidFill>
                      <a:prstDash val="solid"/>
                    </a:lnT>
                    <a:lnB w="22859">
                      <a:solidFill>
                        <a:srgbClr val="000000"/>
                      </a:solidFill>
                      <a:prstDash val="solid"/>
                    </a:lnB>
                    <a:solidFill>
                      <a:srgbClr val="3265CB"/>
                    </a:solidFill>
                  </a:tcPr>
                </a:tc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Channel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Focus &amp; Benefits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25400">
                      <a:solidFill>
                        <a:srgbClr val="000000"/>
                      </a:solidFill>
                      <a:prstDash val="solid"/>
                    </a:lnR>
                    <a:lnT w="9144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10B2D8"/>
                    </a:solidFill>
                  </a:tcPr>
                </a:tc>
                <a:tc>
                  <a:txBody>
                    <a:bodyPr/>
                    <a:lstStyle/>
                    <a:p>
                      <a:pPr marL="63182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Channel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Icon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25400">
                      <a:solidFill>
                        <a:srgbClr val="000000"/>
                      </a:solidFill>
                      <a:prstDash val="solid"/>
                    </a:lnL>
                    <a:lnR w="10159">
                      <a:solidFill>
                        <a:srgbClr val="000000"/>
                      </a:solidFill>
                      <a:prstDash val="solid"/>
                    </a:lnR>
                    <a:lnT w="9144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EF0000"/>
                    </a:solidFill>
                  </a:tcPr>
                </a:tc>
              </a:tr>
              <a:tr h="598931">
                <a:tc>
                  <a:txBody>
                    <a:bodyPr/>
                    <a:lstStyle/>
                    <a:p>
                      <a:pPr marL="35560" marR="367665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Facebook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(1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billio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n users)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1"/>
                        </a:rPr>
                        <a:t> www.facebook.com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22859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7E9EDE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63500">
                        <a:lnSpc>
                          <a:spcPct val="102200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Fri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nds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el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ionshi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p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ori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sa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s,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x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p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on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grow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h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55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+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m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- graphic.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2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x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daily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Nice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phon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 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pp.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99694">
                <a:tc>
                  <a:txBody>
                    <a:bodyPr/>
                    <a:lstStyle/>
                    <a:p>
                      <a:pPr marL="35560" marR="756920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Twitter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(560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mil users)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2"/>
                        </a:rPr>
                        <a:t>www.twitter.com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11B1D7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14935">
                        <a:lnSpc>
                          <a:spcPct val="102200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Micr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blogging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Busines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news focus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Medi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embra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c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ed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Focu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on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bre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v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3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-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7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x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daily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Nice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phon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app.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3305">
                <a:tc>
                  <a:txBody>
                    <a:bodyPr/>
                    <a:lstStyle/>
                    <a:p>
                      <a:pPr marL="35560" marR="575310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LinkedIn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(240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mil users)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3"/>
                        </a:rPr>
                        <a:t>www.linkedin.com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67C3E3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89865">
                        <a:lnSpc>
                          <a:spcPct val="102499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Busines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person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b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and impor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Networking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Ch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c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k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dai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99694"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YouTube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4"/>
                        </a:rPr>
                        <a:t>www.youtube.com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E46060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323215">
                        <a:lnSpc>
                          <a:spcPct val="102200"/>
                        </a:lnSpc>
                      </a:pP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2n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d largest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arc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h 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engi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e in 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the 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world.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Goo</a:t>
                      </a:r>
                      <a:r>
                        <a:rPr sz="1000" b="1" spc="-10" dirty="0">
                          <a:latin typeface="Century Gothic"/>
                          <a:cs typeface="Century Gothic"/>
                        </a:rPr>
                        <a:t>g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le is 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#1</a:t>
                      </a:r>
                      <a:r>
                        <a:rPr sz="1000" b="1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b="1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Ow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ned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by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Googl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e.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fri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P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os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ek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0455">
                <a:tc>
                  <a:txBody>
                    <a:bodyPr/>
                    <a:lstStyle/>
                    <a:p>
                      <a:pPr marL="35560" marR="661035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Pinterest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(70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mil users)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5"/>
                        </a:rPr>
                        <a:t>www.pinterest.com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EF0000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42875">
                        <a:lnSpc>
                          <a:spcPct val="102200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fri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skew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w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ma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on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ine dr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eam boa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te. </a:t>
                      </a:r>
                      <a:r>
                        <a:rPr sz="1000" spc="-20" dirty="0">
                          <a:latin typeface="Century Gothic"/>
                          <a:cs typeface="Century Gothic"/>
                        </a:rPr>
                        <a:t>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ork w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k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ce pho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app.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1499"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Vine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https://vine.co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42C4A5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36525">
                        <a:lnSpc>
                          <a:spcPct val="102499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Sho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fu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v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eos,</a:t>
                      </a:r>
                      <a:r>
                        <a:rPr sz="1000" spc="-1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6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seconds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Hi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p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cool an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easy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Younge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mographic.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5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5560" marR="585470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Google+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(400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mil uses)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https://plus.google.com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E46060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07950">
                        <a:lnSpc>
                          <a:spcPct val="102200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Google’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Facebook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Mus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p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h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Googl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 game.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Directl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y rel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tes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Searc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h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Eng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Optimiz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ion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2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x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daily.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2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5611">
                <a:tc>
                  <a:txBody>
                    <a:bodyPr/>
                    <a:lstStyle/>
                    <a:p>
                      <a:pPr marL="35560" marR="429895">
                        <a:lnSpc>
                          <a:spcPct val="102299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Instagram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(150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mil users)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https://instagram.com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538AC1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30175">
                        <a:lnSpc>
                          <a:spcPct val="102200"/>
                        </a:lnSpc>
                      </a:pPr>
                      <a:r>
                        <a:rPr sz="1000" dirty="0">
                          <a:latin typeface="Century Gothic"/>
                          <a:cs typeface="Century Gothic"/>
                        </a:rPr>
                        <a:t>Ph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an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d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v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friendly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skews younge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r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demographic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Impo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f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r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som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businesses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-30" dirty="0">
                          <a:latin typeface="Century Gothic"/>
                          <a:cs typeface="Century Gothic"/>
                        </a:rPr>
                        <a:t>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orks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w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i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h 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m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a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t pho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app.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marL="35560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Slideshare</a:t>
                      </a:r>
                      <a:endParaRPr sz="1400">
                        <a:latin typeface="Century Gothic"/>
                        <a:cs typeface="Century Gothic"/>
                      </a:endParaRPr>
                    </a:p>
                    <a:p>
                      <a:pPr marL="3556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  <a:hlinkClick r:id="rId16"/>
                        </a:rPr>
                        <a:t>www.slideshare.net</a:t>
                      </a:r>
                      <a:endParaRPr sz="12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45B8C1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181610">
                        <a:lnSpc>
                          <a:spcPct val="102499"/>
                        </a:lnSpc>
                      </a:pPr>
                      <a:r>
                        <a:rPr sz="1000" spc="-5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EO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fri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nd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l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,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Y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o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u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u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b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fo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b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u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sin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ss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es. 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Show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exper</a:t>
                      </a:r>
                      <a:r>
                        <a:rPr sz="1000" spc="5" dirty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ise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2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x</a:t>
                      </a:r>
                      <a:r>
                        <a:rPr sz="1000" spc="-5" dirty="0">
                          <a:latin typeface="Century Gothic"/>
                          <a:cs typeface="Century Gothic"/>
                        </a:rPr>
                        <a:t> pe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sz="1000" spc="-1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1000" dirty="0">
                          <a:latin typeface="Century Gothic"/>
                          <a:cs typeface="Century Gothic"/>
                        </a:rPr>
                        <a:t>month.</a:t>
                      </a:r>
                      <a:endParaRPr sz="1000">
                        <a:latin typeface="Century Gothic"/>
                        <a:cs typeface="Century Gothic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5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  <a:solidFill>
                      <a:srgbClr val="FFE26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905">
                      <a:solidFill>
                        <a:srgbClr val="000000"/>
                      </a:solidFill>
                      <a:prstDash val="solid"/>
                    </a:lnL>
                    <a:lnR w="9906">
                      <a:solidFill>
                        <a:srgbClr val="000000"/>
                      </a:solidFill>
                      <a:prstDash val="solid"/>
                    </a:lnR>
                    <a:lnT w="9906">
                      <a:solidFill>
                        <a:srgbClr val="000000"/>
                      </a:solidFill>
                      <a:prstDash val="solid"/>
                    </a:lnT>
                    <a:lnB w="990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</Words>
  <Application>Microsoft Office PowerPoint</Application>
  <PresentationFormat>Custom</PresentationFormat>
  <Paragraphs>62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Different Types of Social Media Channels Whitepaper</vt:lpstr>
      <vt:lpstr>Social Media Channels | Whitepaper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1</cp:revision>
  <dcterms:created xsi:type="dcterms:W3CDTF">2015-05-19T10:06:10Z</dcterms:created>
  <dcterms:modified xsi:type="dcterms:W3CDTF">2015-05-19T17:06:57Z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2015-05-19T00:00:00Z</vt:filetime>
  </property>
</Properties>
</file>