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80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36626" y="0"/>
            <a:ext cx="1109472" cy="18196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589532" y="3073907"/>
            <a:ext cx="6710171" cy="28651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36626" y="0"/>
            <a:ext cx="1109472" cy="18196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5737" y="576751"/>
            <a:ext cx="8186925" cy="356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86409" y="2110207"/>
            <a:ext cx="8085581" cy="3229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7393"/>
            <a:ext cx="5448934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5447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BY-BODNyqQ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84501" y="2537211"/>
            <a:ext cx="6488430" cy="147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B0B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10" dirty="0">
                <a:solidFill>
                  <a:srgbClr val="FF0B0B"/>
                </a:solidFill>
                <a:latin typeface="Tw Cen MT"/>
                <a:cs typeface="Tw Cen MT"/>
              </a:rPr>
              <a:t>2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CRE</a:t>
            </a:r>
            <a:r>
              <a:rPr sz="3600" b="1" spc="-215" dirty="0">
                <a:solidFill>
                  <a:srgbClr val="4C4C4C"/>
                </a:solidFill>
                <a:latin typeface="Tw Cen MT"/>
                <a:cs typeface="Tw Cen MT"/>
              </a:rPr>
              <a:t>A</a:t>
            </a: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TIN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G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A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SOCIAL</a:t>
            </a:r>
            <a:endParaRPr sz="3600">
              <a:latin typeface="Tw Cen MT"/>
              <a:cs typeface="Tw Cen MT"/>
            </a:endParaRPr>
          </a:p>
          <a:p>
            <a:pPr marL="2431415" marR="290830" indent="55244">
              <a:lnSpc>
                <a:spcPts val="3920"/>
              </a:lnSpc>
              <a:spcBef>
                <a:spcPts val="265"/>
              </a:spcBef>
            </a:pP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MEDIA EXECUTION STR</a:t>
            </a:r>
            <a:r>
              <a:rPr sz="3600" b="1" spc="-215" dirty="0">
                <a:solidFill>
                  <a:srgbClr val="4C4C4C"/>
                </a:solidFill>
                <a:latin typeface="Tw Cen MT"/>
                <a:cs typeface="Tw Cen MT"/>
              </a:rPr>
              <a:t>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TEGY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87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69" y="11349"/>
            <a:ext cx="1235918" cy="19798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0814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99102" y="1566662"/>
            <a:ext cx="14033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Century Gothic"/>
                <a:cs typeface="Century Gothic"/>
              </a:rPr>
              <a:t>Module 2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511802" y="1870710"/>
            <a:ext cx="1377950" cy="0"/>
          </a:xfrm>
          <a:custGeom>
            <a:avLst/>
            <a:gdLst/>
            <a:ahLst/>
            <a:cxnLst/>
            <a:rect l="l" t="t" r="r" b="b"/>
            <a:pathLst>
              <a:path w="1377950">
                <a:moveTo>
                  <a:pt x="0" y="0"/>
                </a:moveTo>
                <a:lnTo>
                  <a:pt x="1377696" y="0"/>
                </a:lnTo>
              </a:path>
            </a:pathLst>
          </a:custGeom>
          <a:ln w="274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852675" y="2242420"/>
            <a:ext cx="7273290" cy="1490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39420" algn="l"/>
              </a:tabLst>
            </a:pPr>
            <a:r>
              <a:rPr sz="2000" b="1" spc="-5" dirty="0" smtClean="0">
                <a:latin typeface="Century Gothic"/>
                <a:cs typeface="Century Gothic"/>
              </a:rPr>
              <a:t>Overview </a:t>
            </a:r>
            <a:r>
              <a:rPr sz="2000" b="1" spc="-5" dirty="0">
                <a:latin typeface="Century Gothic"/>
                <a:cs typeface="Century Gothic"/>
              </a:rPr>
              <a:t>and Introduction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0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r>
              <a:rPr sz="2000" b="1" spc="-5" dirty="0" smtClean="0">
                <a:latin typeface="Century Gothic"/>
                <a:cs typeface="Century Gothic"/>
              </a:rPr>
              <a:t>Building </a:t>
            </a:r>
            <a:r>
              <a:rPr sz="2000" b="1" spc="-5" dirty="0">
                <a:latin typeface="Century Gothic"/>
                <a:cs typeface="Century Gothic"/>
              </a:rPr>
              <a:t>Your </a:t>
            </a:r>
            <a:r>
              <a:rPr lang="en-US" sz="2000" b="1" spc="-5" dirty="0" smtClean="0">
                <a:latin typeface="Century Gothic"/>
                <a:cs typeface="Century Gothic"/>
              </a:rPr>
              <a:t>Execution </a:t>
            </a:r>
            <a:r>
              <a:rPr sz="2000" b="1" spc="-5" dirty="0" smtClean="0">
                <a:latin typeface="Century Gothic"/>
                <a:cs typeface="Century Gothic"/>
              </a:rPr>
              <a:t>Calenda</a:t>
            </a:r>
            <a:r>
              <a:rPr lang="en-US" sz="2000" b="1" spc="-5" dirty="0" smtClean="0">
                <a:latin typeface="Century Gothic"/>
                <a:cs typeface="Century Gothic"/>
              </a:rPr>
              <a:t>r</a:t>
            </a: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endParaRPr lang="en-US" sz="2000" b="1" spc="-5" dirty="0">
              <a:latin typeface="Century Gothic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440055" algn="l"/>
              </a:tabLst>
            </a:pPr>
            <a:r>
              <a:rPr lang="en-US" sz="2000" b="1" spc="-5" dirty="0" smtClean="0">
                <a:latin typeface="Century Gothic"/>
                <a:cs typeface="Times New Roman"/>
              </a:rPr>
              <a:t>Competency Assessment 1: Your Strategy Calendar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88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" y="0"/>
            <a:ext cx="1371600" cy="1896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69" y="11349"/>
            <a:ext cx="1235918" cy="19798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89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4770">
              <a:lnSpc>
                <a:spcPct val="100000"/>
              </a:lnSpc>
            </a:pPr>
            <a:r>
              <a:rPr dirty="0"/>
              <a:t>Introduction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81226" y="963849"/>
            <a:ext cx="7449820" cy="14209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41980">
              <a:lnSpc>
                <a:spcPct val="100000"/>
              </a:lnSpc>
            </a:pPr>
            <a:r>
              <a:rPr sz="2800" b="1" spc="-5" dirty="0">
                <a:latin typeface="Tw Cen MT"/>
                <a:cs typeface="Tw Cen MT"/>
              </a:rPr>
              <a:t>Wh</a:t>
            </a:r>
            <a:r>
              <a:rPr sz="2800" b="1" spc="50" dirty="0">
                <a:latin typeface="Tw Cen MT"/>
                <a:cs typeface="Tw Cen MT"/>
              </a:rPr>
              <a:t>a</a:t>
            </a:r>
            <a:r>
              <a:rPr sz="2800" b="1" spc="-5" dirty="0">
                <a:latin typeface="Tw Cen MT"/>
                <a:cs typeface="Tw Cen MT"/>
              </a:rPr>
              <a:t>t</a:t>
            </a:r>
            <a:r>
              <a:rPr sz="2800" b="1" spc="-260" dirty="0">
                <a:latin typeface="Tw Cen MT"/>
                <a:cs typeface="Tw Cen MT"/>
              </a:rPr>
              <a:t>’</a:t>
            </a:r>
            <a:r>
              <a:rPr sz="2800" b="1" dirty="0">
                <a:latin typeface="Tw Cen MT"/>
                <a:cs typeface="Tw Cen MT"/>
              </a:rPr>
              <a:t>s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In</a:t>
            </a:r>
            <a:r>
              <a:rPr sz="2800" b="1" spc="-5" dirty="0">
                <a:latin typeface="Tw Cen MT"/>
                <a:cs typeface="Tw Cen MT"/>
              </a:rPr>
              <a:t> It </a:t>
            </a:r>
            <a:r>
              <a:rPr sz="2800" b="1" spc="-85" dirty="0">
                <a:latin typeface="Tw Cen MT"/>
                <a:cs typeface="Tw Cen MT"/>
              </a:rPr>
              <a:t>F</a:t>
            </a:r>
            <a:r>
              <a:rPr sz="2800" b="1" dirty="0">
                <a:latin typeface="Tw Cen MT"/>
                <a:cs typeface="Tw Cen MT"/>
              </a:rPr>
              <a:t>or</a:t>
            </a:r>
            <a:r>
              <a:rPr sz="2800" b="1" spc="-5" dirty="0">
                <a:latin typeface="Tw Cen MT"/>
                <a:cs typeface="Tw Cen MT"/>
              </a:rPr>
              <a:t> Them</a:t>
            </a:r>
            <a:r>
              <a:rPr sz="2800" b="1" dirty="0">
                <a:latin typeface="Tw Cen MT"/>
                <a:cs typeface="Tw Cen MT"/>
              </a:rPr>
              <a:t>!</a:t>
            </a:r>
            <a:r>
              <a:rPr sz="2800" b="1" spc="-5" dirty="0">
                <a:latin typeface="Tw Cen MT"/>
                <a:cs typeface="Tw Cen MT"/>
              </a:rPr>
              <a:t> (WIIFT)</a:t>
            </a:r>
            <a:endParaRPr sz="2800" dirty="0">
              <a:latin typeface="Tw Cen MT"/>
              <a:cs typeface="Tw Cen MT"/>
            </a:endParaRPr>
          </a:p>
          <a:p>
            <a:pPr marL="62230">
              <a:lnSpc>
                <a:spcPct val="100000"/>
              </a:lnSpc>
              <a:spcBef>
                <a:spcPts val="890"/>
              </a:spcBef>
            </a:pPr>
            <a:r>
              <a:rPr lang="en-US" sz="1400" spc="-10" dirty="0">
                <a:latin typeface="Century Gothic"/>
                <a:cs typeface="Century Gothic"/>
              </a:rPr>
              <a:t>T</a:t>
            </a:r>
            <a:r>
              <a:rPr sz="1400" spc="-10" dirty="0" smtClean="0">
                <a:latin typeface="Century Gothic"/>
                <a:cs typeface="Century Gothic"/>
              </a:rPr>
              <a:t>h</a:t>
            </a:r>
            <a:r>
              <a:rPr sz="1400" spc="-5" dirty="0" smtClean="0">
                <a:latin typeface="Century Gothic"/>
                <a:cs typeface="Century Gothic"/>
              </a:rPr>
              <a:t>e</a:t>
            </a:r>
            <a:r>
              <a:rPr sz="1400" dirty="0" smtClean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ke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market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succes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unde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“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spc="0" dirty="0">
                <a:latin typeface="Century Gothic"/>
                <a:cs typeface="Century Gothic"/>
              </a:rPr>
              <a:t>h</a:t>
            </a:r>
            <a:r>
              <a:rPr sz="1400" dirty="0">
                <a:latin typeface="Century Gothic"/>
                <a:cs typeface="Century Gothic"/>
              </a:rPr>
              <a:t>a</a:t>
            </a:r>
            <a:r>
              <a:rPr sz="1400" spc="-10" dirty="0">
                <a:latin typeface="Century Gothic"/>
                <a:cs typeface="Century Gothic"/>
              </a:rPr>
              <a:t>t’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For</a:t>
            </a:r>
            <a:endParaRPr sz="1400" dirty="0">
              <a:latin typeface="Century Gothic"/>
              <a:cs typeface="Century Gothic"/>
            </a:endParaRPr>
          </a:p>
          <a:p>
            <a:pPr marL="12700" marR="5080">
              <a:lnSpc>
                <a:spcPct val="102099"/>
              </a:lnSpc>
            </a:pPr>
            <a:r>
              <a:rPr sz="1400" spc="-5" dirty="0">
                <a:latin typeface="Century Gothic"/>
                <a:cs typeface="Century Gothic"/>
              </a:rPr>
              <a:t>Them” (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II</a:t>
            </a:r>
            <a:r>
              <a:rPr sz="1400" spc="-5" dirty="0">
                <a:latin typeface="Century Gothic"/>
                <a:cs typeface="Century Gothic"/>
              </a:rPr>
              <a:t>FT).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</a:t>
            </a:r>
            <a:r>
              <a:rPr sz="1400" spc="-15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ve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ab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l</a:t>
            </a:r>
            <a:r>
              <a:rPr sz="1400" spc="-5" dirty="0">
                <a:latin typeface="Century Gothic"/>
                <a:cs typeface="Century Gothic"/>
              </a:rPr>
              <a:t>ity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put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yourself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cus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omers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shoes?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Thought </a:t>
            </a:r>
            <a:r>
              <a:rPr sz="1400" spc="-10" dirty="0">
                <a:latin typeface="Century Gothic"/>
                <a:cs typeface="Century Gothic"/>
              </a:rPr>
              <a:t>leade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lik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Br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Sol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explor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 </a:t>
            </a:r>
            <a:r>
              <a:rPr sz="1400" spc="-10" dirty="0">
                <a:latin typeface="Century Gothic"/>
                <a:cs typeface="Century Gothic"/>
              </a:rPr>
              <a:t>concep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new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book,</a:t>
            </a:r>
            <a:r>
              <a:rPr sz="1400" dirty="0">
                <a:latin typeface="Century Gothic"/>
                <a:cs typeface="Century Gothic"/>
              </a:rPr>
              <a:t>  </a:t>
            </a:r>
            <a:r>
              <a:rPr sz="1400" spc="-5" dirty="0">
                <a:latin typeface="Century Gothic"/>
                <a:cs typeface="Century Gothic"/>
              </a:rPr>
              <a:t>“The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</a:t>
            </a:r>
            <a:r>
              <a:rPr sz="1400" spc="-15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iness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As Usual</a:t>
            </a:r>
            <a:r>
              <a:rPr sz="1400" spc="-15" dirty="0">
                <a:latin typeface="Century Gothic"/>
                <a:cs typeface="Century Gothic"/>
              </a:rPr>
              <a:t>.</a:t>
            </a:r>
            <a:r>
              <a:rPr sz="1400" spc="-5" dirty="0">
                <a:latin typeface="Century Gothic"/>
                <a:cs typeface="Century Gothic"/>
              </a:rPr>
              <a:t>”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81208" y="2538556"/>
            <a:ext cx="7552690" cy="4280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93345">
              <a:lnSpc>
                <a:spcPct val="102099"/>
              </a:lnSpc>
            </a:pPr>
            <a:r>
              <a:rPr sz="1400" spc="-5" dirty="0">
                <a:latin typeface="Century Gothic"/>
                <a:cs typeface="Century Gothic"/>
              </a:rPr>
              <a:t>Creating and executing a 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media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strategy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that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first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foremost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builds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com- mun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followers,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engages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em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product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serv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ce,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interacts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</a:t>
            </a:r>
            <a:r>
              <a:rPr sz="1400" spc="-1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r needs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will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offer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signi</a:t>
            </a:r>
            <a:r>
              <a:rPr sz="1400" spc="-15" dirty="0">
                <a:latin typeface="Century Gothic"/>
                <a:cs typeface="Century Gothic"/>
              </a:rPr>
              <a:t>f</a:t>
            </a:r>
            <a:r>
              <a:rPr sz="1400" spc="-5" dirty="0">
                <a:latin typeface="Century Gothic"/>
                <a:cs typeface="Century Gothic"/>
              </a:rPr>
              <a:t>icant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success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bu</a:t>
            </a:r>
            <a:r>
              <a:rPr sz="1400" spc="-5" dirty="0">
                <a:latin typeface="Century Gothic"/>
                <a:cs typeface="Century Gothic"/>
              </a:rPr>
              <a:t>siness.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-15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is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social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media execu- 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strategy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needs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relate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</a:t>
            </a:r>
            <a:r>
              <a:rPr sz="1400" spc="-20" dirty="0">
                <a:latin typeface="Century Gothic"/>
                <a:cs typeface="Century Gothic"/>
              </a:rPr>
              <a:t>u</a:t>
            </a:r>
            <a:r>
              <a:rPr sz="1400" spc="-5" dirty="0">
                <a:latin typeface="Century Gothic"/>
                <a:cs typeface="Century Gothic"/>
              </a:rPr>
              <a:t>stomers.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ich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means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must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k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ow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who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 customer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is,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their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buying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h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bit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their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c</a:t>
            </a:r>
            <a:r>
              <a:rPr sz="1400" spc="-5" dirty="0">
                <a:latin typeface="Century Gothic"/>
                <a:cs typeface="Century Gothic"/>
              </a:rPr>
              <a:t>ommu</a:t>
            </a:r>
            <a:r>
              <a:rPr sz="1400" spc="-1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interes</a:t>
            </a:r>
            <a:r>
              <a:rPr sz="140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s.</a:t>
            </a:r>
            <a:r>
              <a:rPr sz="1400" spc="10" dirty="0">
                <a:latin typeface="Century Gothic"/>
                <a:cs typeface="Century Gothic"/>
              </a:rPr>
              <a:t> </a:t>
            </a:r>
            <a:r>
              <a:rPr sz="1400" spc="-30" dirty="0">
                <a:latin typeface="Century Gothic"/>
                <a:cs typeface="Century Gothic"/>
              </a:rPr>
              <a:t>W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accomplish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this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by add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ng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value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“the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r”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commun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ties.</a:t>
            </a:r>
            <a:r>
              <a:rPr sz="1400" spc="10" dirty="0">
                <a:latin typeface="Century Gothic"/>
                <a:cs typeface="Century Gothic"/>
              </a:rPr>
              <a:t> 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add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value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by</a:t>
            </a:r>
            <a:r>
              <a:rPr sz="1400" spc="-15" dirty="0">
                <a:latin typeface="Century Gothic"/>
                <a:cs typeface="Century Gothic"/>
              </a:rPr>
              <a:t> </a:t>
            </a:r>
            <a:r>
              <a:rPr sz="1400" i="1" spc="-10" dirty="0">
                <a:latin typeface="Century Gothic"/>
                <a:cs typeface="Century Gothic"/>
              </a:rPr>
              <a:t>l</a:t>
            </a:r>
            <a:r>
              <a:rPr sz="1400" i="1" dirty="0">
                <a:latin typeface="Century Gothic"/>
                <a:cs typeface="Century Gothic"/>
              </a:rPr>
              <a:t>i</a:t>
            </a:r>
            <a:r>
              <a:rPr sz="1400" i="1" spc="-10" dirty="0">
                <a:latin typeface="Century Gothic"/>
                <a:cs typeface="Century Gothic"/>
              </a:rPr>
              <a:t>stenin</a:t>
            </a:r>
            <a:r>
              <a:rPr sz="1400" i="1" spc="-5" dirty="0">
                <a:latin typeface="Century Gothic"/>
                <a:cs typeface="Century Gothic"/>
              </a:rPr>
              <a:t>g</a:t>
            </a:r>
            <a:r>
              <a:rPr sz="1400" i="1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i="1" spc="-5" dirty="0">
                <a:latin typeface="Century Gothic"/>
                <a:cs typeface="Century Gothic"/>
              </a:rPr>
              <a:t>understand</a:t>
            </a:r>
            <a:r>
              <a:rPr sz="1400" i="1" dirty="0">
                <a:latin typeface="Century Gothic"/>
                <a:cs typeface="Century Gothic"/>
              </a:rPr>
              <a:t>i</a:t>
            </a:r>
            <a:r>
              <a:rPr sz="1400" i="1" spc="-10" dirty="0">
                <a:latin typeface="Century Gothic"/>
                <a:cs typeface="Century Gothic"/>
              </a:rPr>
              <a:t>n</a:t>
            </a:r>
            <a:r>
              <a:rPr sz="1400" i="1" spc="-5" dirty="0">
                <a:latin typeface="Century Gothic"/>
                <a:cs typeface="Century Gothic"/>
              </a:rPr>
              <a:t>g </a:t>
            </a:r>
            <a:r>
              <a:rPr sz="1400" spc="-10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need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an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wants</a:t>
            </a:r>
            <a:r>
              <a:rPr sz="1400" spc="-5" dirty="0">
                <a:latin typeface="Century Gothic"/>
                <a:cs typeface="Century Gothic"/>
              </a:rPr>
              <a:t>.</a:t>
            </a:r>
            <a:r>
              <a:rPr sz="1400" spc="-10" dirty="0">
                <a:latin typeface="Century Gothic"/>
                <a:cs typeface="Century Gothic"/>
              </a:rPr>
              <a:t> Sol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say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k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“Th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s 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new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era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empowered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consumers 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m</a:t>
            </a:r>
            <a:r>
              <a:rPr sz="1400" spc="-5" dirty="0">
                <a:latin typeface="Century Gothic"/>
                <a:cs typeface="Century Gothic"/>
              </a:rPr>
              <a:t>ployees.”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2200"/>
              </a:lnSpc>
            </a:pPr>
            <a:r>
              <a:rPr sz="1400" i="1" spc="-5" dirty="0">
                <a:latin typeface="Century Gothic"/>
                <a:cs typeface="Century Gothic"/>
              </a:rPr>
              <a:t>W</a:t>
            </a:r>
            <a:r>
              <a:rPr sz="1400" i="1" spc="-10" dirty="0">
                <a:latin typeface="Century Gothic"/>
                <a:cs typeface="Century Gothic"/>
              </a:rPr>
              <a:t>h</a:t>
            </a:r>
            <a:r>
              <a:rPr sz="1400" i="1" spc="-5" dirty="0">
                <a:latin typeface="Century Gothic"/>
                <a:cs typeface="Century Gothic"/>
              </a:rPr>
              <a:t>y t</a:t>
            </a:r>
            <a:r>
              <a:rPr sz="1400" i="1" spc="-10" dirty="0">
                <a:latin typeface="Century Gothic"/>
                <a:cs typeface="Century Gothic"/>
              </a:rPr>
              <a:t>h</a:t>
            </a:r>
            <a:r>
              <a:rPr sz="1400" i="1" spc="-5" dirty="0">
                <a:latin typeface="Century Gothic"/>
                <a:cs typeface="Century Gothic"/>
              </a:rPr>
              <a:t>is i</a:t>
            </a:r>
            <a:r>
              <a:rPr sz="1400" i="1" spc="-10" dirty="0">
                <a:latin typeface="Century Gothic"/>
                <a:cs typeface="Century Gothic"/>
              </a:rPr>
              <a:t>n</a:t>
            </a:r>
            <a:r>
              <a:rPr sz="1400" i="1" spc="-5" dirty="0">
                <a:latin typeface="Century Gothic"/>
                <a:cs typeface="Century Gothic"/>
              </a:rPr>
              <a:t>t</a:t>
            </a:r>
            <a:r>
              <a:rPr sz="1400" i="1" spc="-10" dirty="0">
                <a:latin typeface="Century Gothic"/>
                <a:cs typeface="Century Gothic"/>
              </a:rPr>
              <a:t>r</a:t>
            </a:r>
            <a:r>
              <a:rPr sz="1400" i="1" spc="-5" dirty="0">
                <a:latin typeface="Century Gothic"/>
                <a:cs typeface="Century Gothic"/>
              </a:rPr>
              <a:t>oduc</a:t>
            </a:r>
            <a:r>
              <a:rPr sz="1400" i="1" spc="-15" dirty="0">
                <a:latin typeface="Century Gothic"/>
                <a:cs typeface="Century Gothic"/>
              </a:rPr>
              <a:t>t</a:t>
            </a:r>
            <a:r>
              <a:rPr sz="1400" i="1" spc="-5" dirty="0">
                <a:latin typeface="Century Gothic"/>
                <a:cs typeface="Century Gothic"/>
              </a:rPr>
              <a:t>io</a:t>
            </a:r>
            <a:r>
              <a:rPr sz="1400" i="1" spc="-10" dirty="0">
                <a:latin typeface="Century Gothic"/>
                <a:cs typeface="Century Gothic"/>
              </a:rPr>
              <a:t>n</a:t>
            </a:r>
            <a:r>
              <a:rPr sz="1400" i="1" spc="-5" dirty="0">
                <a:latin typeface="Century Gothic"/>
                <a:cs typeface="Century Gothic"/>
              </a:rPr>
              <a:t>?</a:t>
            </a:r>
            <a:r>
              <a:rPr sz="1400" i="1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Because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it’s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important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build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calendar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execute 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social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strategy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need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der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0" dirty="0">
                <a:latin typeface="Century Gothic"/>
                <a:cs typeface="Century Gothic"/>
              </a:rPr>
              <a:t>“</a:t>
            </a:r>
            <a:r>
              <a:rPr sz="1400" spc="-15" dirty="0">
                <a:latin typeface="Century Gothic"/>
                <a:cs typeface="Century Gothic"/>
              </a:rPr>
              <a:t>W</a:t>
            </a:r>
            <a:r>
              <a:rPr sz="1400" spc="-5" dirty="0">
                <a:latin typeface="Century Gothic"/>
                <a:cs typeface="Century Gothic"/>
              </a:rPr>
              <a:t>hat’s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For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Them”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rather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than “Let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tell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about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how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wo</a:t>
            </a:r>
            <a:r>
              <a:rPr sz="1400" spc="-15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derful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spc="-2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e.”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Think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each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social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outle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r demograph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strengths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spc="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how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relate 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b</a:t>
            </a:r>
            <a:r>
              <a:rPr sz="1400" spc="-5" dirty="0">
                <a:latin typeface="Century Gothic"/>
                <a:cs typeface="Century Gothic"/>
              </a:rPr>
              <a:t>usiness.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consider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 messa</a:t>
            </a:r>
            <a:r>
              <a:rPr sz="1400" dirty="0">
                <a:latin typeface="Century Gothic"/>
                <a:cs typeface="Century Gothic"/>
              </a:rPr>
              <a:t>g</a:t>
            </a:r>
            <a:r>
              <a:rPr sz="1400" spc="-5" dirty="0">
                <a:latin typeface="Century Gothic"/>
                <a:cs typeface="Century Gothic"/>
              </a:rPr>
              <a:t>e,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content,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narrat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ve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focus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spc="-2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consume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ra</a:t>
            </a:r>
            <a:r>
              <a:rPr sz="1400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he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yoursel</a:t>
            </a:r>
            <a:r>
              <a:rPr sz="1400" dirty="0">
                <a:latin typeface="Century Gothic"/>
                <a:cs typeface="Century Gothic"/>
              </a:rPr>
              <a:t>f</a:t>
            </a:r>
            <a:r>
              <a:rPr sz="1400" spc="-5" dirty="0">
                <a:latin typeface="Century Gothic"/>
                <a:cs typeface="Century Gothic"/>
              </a:rPr>
              <a:t>.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spc="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 customer-centr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strategy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tent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eng</a:t>
            </a:r>
            <a:r>
              <a:rPr sz="1400" spc="-15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gement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goals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will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achieved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wi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h absolute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success.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8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1204595">
              <a:lnSpc>
                <a:spcPct val="102200"/>
              </a:lnSpc>
            </a:pPr>
            <a:r>
              <a:rPr sz="1800" dirty="0">
                <a:latin typeface="Century Gothic"/>
                <a:cs typeface="Century Gothic"/>
              </a:rPr>
              <a:t>Brian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Solis: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Components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of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a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Great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Social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Media</a:t>
            </a:r>
            <a:r>
              <a:rPr sz="1800" spc="-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Strategy </a:t>
            </a:r>
            <a:r>
              <a:rPr sz="1800" u="heavy" spc="-5" dirty="0">
                <a:solidFill>
                  <a:srgbClr val="0065FF"/>
                </a:solidFill>
                <a:latin typeface="Century Gothic"/>
                <a:cs typeface="Century Gothic"/>
                <a:hlinkClick r:id="rId2"/>
              </a:rPr>
              <a:t>https://www.youtube.com/watch?v=BY-BODNyqQc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7533" y="11349"/>
            <a:ext cx="1376408" cy="190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69" y="11349"/>
            <a:ext cx="1235918" cy="19798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319</Words>
  <Application>Microsoft Office PowerPoint</Application>
  <PresentationFormat>Custom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Times New Roman</vt:lpstr>
      <vt:lpstr>Tw Cen MT</vt:lpstr>
      <vt:lpstr>Office Theme</vt:lpstr>
      <vt:lpstr>PowerPoint Presentation</vt:lpstr>
      <vt:lpstr>Overview</vt:lpstr>
      <vt:lpstr>Introduction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Shawna Hunter</cp:lastModifiedBy>
  <cp:revision>2</cp:revision>
  <dcterms:created xsi:type="dcterms:W3CDTF">2015-06-03T10:46:40Z</dcterms:created>
  <dcterms:modified xsi:type="dcterms:W3CDTF">2015-11-02T18:24:57Z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2015-06-01T00:00:00Z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2015-06-03T00:00:00Z</vt:filetime>
  </property>
</Properties>
</file>