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7" r:id="rId11"/>
    <p:sldId id="265" r:id="rId12"/>
    <p:sldId id="268" r:id="rId13"/>
    <p:sldId id="269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705575FC-1BA8-49A0-8B04-92E6562B69C7}" type="slidenum">
              <a:rPr lang="en-US" smtClean="0"/>
              <a:t>‹#›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3FF976BB-60B5-4C36-B9D8-2BBB37B0364A}" type="datetimeFigureOut">
              <a:rPr lang="en-US" smtClean="0"/>
              <a:t>8/27/2014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057400"/>
            <a:ext cx="7543800" cy="1222375"/>
          </a:xfrm>
        </p:spPr>
        <p:txBody>
          <a:bodyPr/>
          <a:lstStyle/>
          <a:p>
            <a:pPr algn="ctr"/>
            <a:r>
              <a:rPr lang="en-US" sz="9600" b="1" u="sng" dirty="0"/>
              <a:t>ICD-9-CM</a:t>
            </a:r>
            <a:r>
              <a:rPr lang="en-US" dirty="0"/>
              <a:t> 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819400" y="3429000"/>
            <a:ext cx="3149600" cy="1066800"/>
          </a:xfrm>
        </p:spPr>
        <p:txBody>
          <a:bodyPr>
            <a:noAutofit/>
          </a:bodyPr>
          <a:lstStyle/>
          <a:p>
            <a:r>
              <a:rPr lang="en-US" sz="5400" dirty="0" smtClean="0"/>
              <a:t>Notes for Chapter 3</a:t>
            </a:r>
            <a:endParaRPr lang="en-US" sz="5400" dirty="0"/>
          </a:p>
        </p:txBody>
      </p:sp>
    </p:spTree>
    <p:extLst>
      <p:ext uri="{BB962C8B-B14F-4D97-AF65-F5344CB8AC3E}">
        <p14:creationId xmlns:p14="http://schemas.microsoft.com/office/powerpoint/2010/main" val="145843554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049962"/>
          </a:xfrm>
        </p:spPr>
        <p:txBody>
          <a:bodyPr>
            <a:normAutofit/>
          </a:bodyPr>
          <a:lstStyle/>
          <a:p>
            <a:r>
              <a:rPr lang="en-US" dirty="0" smtClean="0"/>
              <a:t>Determine whether the code is selected at the highest level of specificity and whether additional codes are required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173158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Additional Coding Tips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dirty="0" smtClean="0"/>
              <a:t>Use </a:t>
            </a:r>
            <a:r>
              <a:rPr lang="en-US" b="1" dirty="0"/>
              <a:t>combination code</a:t>
            </a:r>
            <a:r>
              <a:rPr lang="en-US" dirty="0"/>
              <a:t> when available (example: nausea and vomiting)</a:t>
            </a:r>
            <a:endParaRPr lang="en-US" sz="2000" dirty="0"/>
          </a:p>
          <a:p>
            <a:pPr lvl="1"/>
            <a:r>
              <a:rPr lang="en-US" b="1" dirty="0"/>
              <a:t>Acute</a:t>
            </a:r>
            <a:r>
              <a:rPr lang="en-US" dirty="0"/>
              <a:t> and </a:t>
            </a:r>
            <a:r>
              <a:rPr lang="en-US" b="1" dirty="0"/>
              <a:t>Chronic</a:t>
            </a:r>
            <a:r>
              <a:rPr lang="en-US" dirty="0"/>
              <a:t> if both are noted code both listing Acute first</a:t>
            </a:r>
            <a:endParaRPr lang="en-US" sz="2000" dirty="0"/>
          </a:p>
          <a:p>
            <a:pPr lvl="1"/>
            <a:r>
              <a:rPr lang="en-US" b="1" dirty="0"/>
              <a:t>Late Effects</a:t>
            </a:r>
            <a:r>
              <a:rPr lang="en-US" dirty="0"/>
              <a:t> = residual effect or condition produced by an acute illness or injury.  Code first the late effect followed by the initial illness/injury.</a:t>
            </a:r>
            <a:endParaRPr lang="en-US" sz="2000" dirty="0"/>
          </a:p>
          <a:p>
            <a:pPr lvl="2"/>
            <a:r>
              <a:rPr lang="en-US" dirty="0"/>
              <a:t>Due to old injury</a:t>
            </a:r>
            <a:endParaRPr lang="en-US" sz="1800" dirty="0"/>
          </a:p>
          <a:p>
            <a:pPr lvl="2"/>
            <a:r>
              <a:rPr lang="en-US" dirty="0"/>
              <a:t>Due to previous illness</a:t>
            </a:r>
            <a:endParaRPr lang="en-US" sz="1800" dirty="0"/>
          </a:p>
          <a:p>
            <a:pPr lvl="3"/>
            <a:r>
              <a:rPr lang="en-US" dirty="0"/>
              <a:t>Example: mental retardation due to previous poliomyelitis</a:t>
            </a:r>
            <a:endParaRPr lang="en-US" sz="1200" dirty="0"/>
          </a:p>
          <a:p>
            <a:pPr marL="1828800" lvl="4" indent="0">
              <a:buNone/>
            </a:pPr>
            <a:r>
              <a:rPr lang="en-US" dirty="0"/>
              <a:t>Disability, intellectual = 319</a:t>
            </a:r>
            <a:endParaRPr lang="en-US" sz="1200" dirty="0"/>
          </a:p>
          <a:p>
            <a:pPr marL="1828800" lvl="4" indent="0">
              <a:buNone/>
            </a:pPr>
            <a:r>
              <a:rPr lang="en-US" dirty="0"/>
              <a:t>Poliomyelitis, late effect = 138</a:t>
            </a:r>
            <a:endParaRPr lang="en-US" sz="12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080611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u="sng" dirty="0"/>
              <a:t>5 basic steps in ICD-9 </a:t>
            </a:r>
            <a:r>
              <a:rPr lang="en-US" b="1" u="sng" dirty="0" smtClean="0"/>
              <a:t>coding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lvl="0" indent="0">
              <a:buNone/>
            </a:pPr>
            <a:r>
              <a:rPr lang="en-US" dirty="0" smtClean="0"/>
              <a:t>1. Identify </a:t>
            </a:r>
            <a:r>
              <a:rPr lang="en-US" dirty="0"/>
              <a:t>the condition, diagnosis or symptom that is the reason for the visit</a:t>
            </a:r>
            <a:endParaRPr lang="en-US" sz="2000" dirty="0"/>
          </a:p>
          <a:p>
            <a:pPr marL="0" lvl="0" indent="0">
              <a:buNone/>
            </a:pPr>
            <a:endParaRPr lang="en-US" dirty="0" smtClean="0"/>
          </a:p>
          <a:p>
            <a:pPr marL="0" lvl="0" indent="0">
              <a:buNone/>
            </a:pPr>
            <a:r>
              <a:rPr lang="en-US" dirty="0" smtClean="0"/>
              <a:t>2. Always </a:t>
            </a:r>
            <a:r>
              <a:rPr lang="en-US" dirty="0"/>
              <a:t>consult Volume 2, Alphabetic Index, </a:t>
            </a:r>
            <a:r>
              <a:rPr lang="en-US" dirty="0" smtClean="0"/>
              <a:t>first</a:t>
            </a:r>
            <a:endParaRPr lang="en-US" sz="2000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3. Look </a:t>
            </a:r>
            <a:r>
              <a:rPr lang="en-US" dirty="0"/>
              <a:t>up the selected code in Volume 1, Tabular Index</a:t>
            </a:r>
            <a:r>
              <a:rPr lang="en-US" dirty="0" smtClean="0">
                <a:effectLst/>
              </a:rPr>
              <a:t> </a:t>
            </a:r>
          </a:p>
          <a:p>
            <a:pPr marL="0" indent="0">
              <a:buNone/>
            </a:pPr>
            <a:endParaRPr lang="en-US" dirty="0"/>
          </a:p>
          <a:p>
            <a:pPr lvl="1"/>
            <a:r>
              <a:rPr lang="en-US" dirty="0" smtClean="0"/>
              <a:t>3 </a:t>
            </a:r>
            <a:r>
              <a:rPr lang="en-US" dirty="0"/>
              <a:t>digit code = category code</a:t>
            </a:r>
            <a:endParaRPr lang="en-US" sz="1000" dirty="0"/>
          </a:p>
          <a:p>
            <a:pPr lvl="1"/>
            <a:r>
              <a:rPr lang="en-US" dirty="0"/>
              <a:t>4</a:t>
            </a:r>
            <a:r>
              <a:rPr lang="en-US" baseline="30000" dirty="0"/>
              <a:t>th</a:t>
            </a:r>
            <a:r>
              <a:rPr lang="en-US" dirty="0"/>
              <a:t> digit = subcategory code</a:t>
            </a:r>
            <a:endParaRPr lang="en-US" sz="1800" dirty="0"/>
          </a:p>
          <a:p>
            <a:pPr lvl="1"/>
            <a:r>
              <a:rPr lang="en-US" dirty="0"/>
              <a:t>5</a:t>
            </a:r>
            <a:r>
              <a:rPr lang="en-US" baseline="30000" dirty="0"/>
              <a:t>th</a:t>
            </a:r>
            <a:r>
              <a:rPr lang="en-US" dirty="0"/>
              <a:t> digit = </a:t>
            </a:r>
            <a:r>
              <a:rPr lang="en-US" dirty="0" err="1"/>
              <a:t>subclassification</a:t>
            </a:r>
            <a:r>
              <a:rPr lang="en-US" dirty="0"/>
              <a:t> </a:t>
            </a:r>
            <a:r>
              <a:rPr lang="en-US" dirty="0" smtClean="0"/>
              <a:t>code</a:t>
            </a:r>
          </a:p>
          <a:p>
            <a:pPr lvl="1"/>
            <a:endParaRPr lang="en-US" sz="1800" dirty="0"/>
          </a:p>
          <a:p>
            <a:pPr marL="0" lvl="0" indent="0">
              <a:buNone/>
            </a:pPr>
            <a:r>
              <a:rPr lang="en-US" dirty="0" smtClean="0"/>
              <a:t>4. Read </a:t>
            </a:r>
            <a:r>
              <a:rPr lang="en-US" dirty="0"/>
              <a:t>and be guided by the coding conventions before assigning the code</a:t>
            </a:r>
            <a:endParaRPr lang="en-US" sz="2000" dirty="0"/>
          </a:p>
          <a:p>
            <a:pPr lvl="0"/>
            <a:endParaRPr lang="en-US" dirty="0" smtClean="0"/>
          </a:p>
          <a:p>
            <a:pPr marL="0" lvl="0" indent="0">
              <a:buNone/>
            </a:pPr>
            <a:r>
              <a:rPr lang="en-US" dirty="0" smtClean="0"/>
              <a:t>5. Determine </a:t>
            </a:r>
            <a:r>
              <a:rPr lang="en-US" dirty="0"/>
              <a:t>whether the code is selected at the highest level of specificity and whether additional codes are required</a:t>
            </a:r>
            <a:endParaRPr lang="en-US" sz="2000" dirty="0"/>
          </a:p>
          <a:p>
            <a:endParaRPr lang="en-US" dirty="0"/>
          </a:p>
        </p:txBody>
      </p:sp>
      <p:pic>
        <p:nvPicPr>
          <p:cNvPr id="4" name="Picture 3" descr="5BSII9C" title="OA2.672_MM Chapter 2 Anatomy &amp; Medical Terminology (5BSII9C)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53200" y="2438400"/>
            <a:ext cx="1886213" cy="12765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7660975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90800"/>
            <a:ext cx="8229600" cy="1143000"/>
          </a:xfrm>
        </p:spPr>
        <p:txBody>
          <a:bodyPr/>
          <a:lstStyle/>
          <a:p>
            <a:r>
              <a:rPr lang="en-US" sz="6000" b="1" u="sng" dirty="0" smtClean="0"/>
              <a:t>End of Chapter 3 Notes</a:t>
            </a:r>
            <a:endParaRPr lang="en-US" sz="6000" b="1" u="sng" dirty="0"/>
          </a:p>
        </p:txBody>
      </p:sp>
    </p:spTree>
    <p:extLst>
      <p:ext uri="{BB962C8B-B14F-4D97-AF65-F5344CB8AC3E}">
        <p14:creationId xmlns:p14="http://schemas.microsoft.com/office/powerpoint/2010/main" val="22649447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/>
              <a:t>ICD-9-CM</a:t>
            </a:r>
            <a:r>
              <a:rPr lang="en-US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/>
              <a:t>The </a:t>
            </a:r>
            <a:r>
              <a:rPr lang="en-US" b="1" u="sng" dirty="0"/>
              <a:t>ICD-9-CM</a:t>
            </a:r>
            <a:r>
              <a:rPr lang="en-US" dirty="0"/>
              <a:t> </a:t>
            </a:r>
            <a:r>
              <a:rPr lang="en-US" b="1" dirty="0"/>
              <a:t>= International Classification of Disease, Ninth Revision, Clinical Modification (ICD-10 comes out in October, 2014</a:t>
            </a:r>
            <a:r>
              <a:rPr lang="en-US" b="1" dirty="0" smtClean="0"/>
              <a:t>)</a:t>
            </a:r>
          </a:p>
          <a:p>
            <a:pPr marL="0" indent="0">
              <a:buNone/>
            </a:pPr>
            <a:endParaRPr lang="en-US" sz="2400" dirty="0"/>
          </a:p>
          <a:p>
            <a:pPr marL="857250" lvl="1" indent="-457200"/>
            <a:r>
              <a:rPr lang="en-US" dirty="0"/>
              <a:t>Based on the official version of the </a:t>
            </a:r>
            <a:r>
              <a:rPr lang="en-US" b="1" dirty="0"/>
              <a:t>WHO’s (World Health Organization’s</a:t>
            </a:r>
            <a:r>
              <a:rPr lang="en-US" dirty="0"/>
              <a:t>) </a:t>
            </a:r>
            <a:r>
              <a:rPr lang="en-US" dirty="0" smtClean="0"/>
              <a:t>ICD-9</a:t>
            </a:r>
          </a:p>
          <a:p>
            <a:pPr marL="857250" lvl="1" indent="-457200"/>
            <a:endParaRPr lang="en-US" sz="2000" dirty="0"/>
          </a:p>
          <a:p>
            <a:pPr marL="857250" lvl="1" indent="-457200"/>
            <a:r>
              <a:rPr lang="en-US" b="1" dirty="0"/>
              <a:t>Updated annually</a:t>
            </a:r>
            <a:r>
              <a:rPr lang="en-US" dirty="0"/>
              <a:t> on October 1 by the ICD-9CM coordination and maintenance committee (comprised of members from both the </a:t>
            </a:r>
            <a:r>
              <a:rPr lang="en-US" b="1" dirty="0"/>
              <a:t>NCHS</a:t>
            </a:r>
            <a:r>
              <a:rPr lang="en-US" dirty="0"/>
              <a:t>, National Center for Health Statistics, and the </a:t>
            </a:r>
            <a:r>
              <a:rPr lang="en-US" b="1" dirty="0"/>
              <a:t>CMS</a:t>
            </a:r>
            <a:r>
              <a:rPr lang="en-US" dirty="0"/>
              <a:t>, Centers for Medicare and Medicaid </a:t>
            </a:r>
            <a:r>
              <a:rPr lang="en-US" dirty="0" smtClean="0"/>
              <a:t>Services)</a:t>
            </a:r>
            <a:endParaRPr lang="en-US" sz="2000" dirty="0" smtClean="0"/>
          </a:p>
          <a:p>
            <a:pPr marL="857250" lvl="1" indent="-457200"/>
            <a:endParaRPr lang="en-US" sz="2000" b="1" dirty="0"/>
          </a:p>
          <a:p>
            <a:pPr marL="857250" lvl="1" indent="-457200"/>
            <a:r>
              <a:rPr lang="en-US" b="1" dirty="0" smtClean="0"/>
              <a:t>Purposes</a:t>
            </a:r>
            <a:r>
              <a:rPr lang="en-US" dirty="0"/>
              <a:t>:  </a:t>
            </a:r>
            <a:endParaRPr lang="en-US" sz="1600" dirty="0"/>
          </a:p>
          <a:p>
            <a:pPr lvl="2"/>
            <a:r>
              <a:rPr lang="en-US" dirty="0"/>
              <a:t>Billing purposes ….ICD – 9 documents medical necessity</a:t>
            </a:r>
            <a:endParaRPr lang="en-US" sz="1600" dirty="0"/>
          </a:p>
          <a:p>
            <a:pPr lvl="2"/>
            <a:r>
              <a:rPr lang="en-US" dirty="0"/>
              <a:t>Statistics; morbidity and mortality</a:t>
            </a:r>
            <a:endParaRPr lang="en-US" sz="1600" dirty="0"/>
          </a:p>
          <a:p>
            <a:pPr lvl="2"/>
            <a:r>
              <a:rPr lang="en-US" dirty="0"/>
              <a:t>Medical care review</a:t>
            </a:r>
            <a:endParaRPr lang="en-US" sz="16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57029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u="sng" dirty="0"/>
              <a:t>5 basic steps in ICD-9 </a:t>
            </a:r>
            <a:r>
              <a:rPr lang="en-US" b="1" u="sng" dirty="0" smtClean="0"/>
              <a:t>coding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lvl="0" indent="0">
              <a:buNone/>
            </a:pPr>
            <a:r>
              <a:rPr lang="en-US" dirty="0" smtClean="0"/>
              <a:t>1. Identify </a:t>
            </a:r>
            <a:r>
              <a:rPr lang="en-US" dirty="0"/>
              <a:t>the condition, diagnosis or symptom that is the reason for the visit</a:t>
            </a:r>
            <a:endParaRPr lang="en-US" sz="2000" dirty="0"/>
          </a:p>
          <a:p>
            <a:pPr marL="0" lvl="0" indent="0">
              <a:buNone/>
            </a:pPr>
            <a:endParaRPr lang="en-US" dirty="0" smtClean="0"/>
          </a:p>
          <a:p>
            <a:pPr marL="0" lvl="0" indent="0">
              <a:buNone/>
            </a:pPr>
            <a:r>
              <a:rPr lang="en-US" dirty="0" smtClean="0"/>
              <a:t>2. Always </a:t>
            </a:r>
            <a:r>
              <a:rPr lang="en-US" dirty="0"/>
              <a:t>consult Volume 2, Alphabetic Index, </a:t>
            </a:r>
            <a:r>
              <a:rPr lang="en-US" dirty="0" smtClean="0"/>
              <a:t>first</a:t>
            </a:r>
            <a:endParaRPr lang="en-US" sz="2000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3. Look </a:t>
            </a:r>
            <a:r>
              <a:rPr lang="en-US" dirty="0"/>
              <a:t>up the selected code in Volume 1, Tabular Index</a:t>
            </a:r>
            <a:r>
              <a:rPr lang="en-US" dirty="0" smtClean="0">
                <a:effectLst/>
              </a:rPr>
              <a:t> </a:t>
            </a:r>
          </a:p>
          <a:p>
            <a:pPr marL="0" indent="0">
              <a:buNone/>
            </a:pPr>
            <a:endParaRPr lang="en-US" dirty="0"/>
          </a:p>
          <a:p>
            <a:pPr lvl="1"/>
            <a:r>
              <a:rPr lang="en-US" dirty="0" smtClean="0"/>
              <a:t>3 </a:t>
            </a:r>
            <a:r>
              <a:rPr lang="en-US" dirty="0"/>
              <a:t>digit code = category code</a:t>
            </a:r>
            <a:endParaRPr lang="en-US" sz="1000" dirty="0"/>
          </a:p>
          <a:p>
            <a:pPr lvl="1"/>
            <a:r>
              <a:rPr lang="en-US" dirty="0"/>
              <a:t>4</a:t>
            </a:r>
            <a:r>
              <a:rPr lang="en-US" baseline="30000" dirty="0"/>
              <a:t>th</a:t>
            </a:r>
            <a:r>
              <a:rPr lang="en-US" dirty="0"/>
              <a:t> digit = subcategory code</a:t>
            </a:r>
            <a:endParaRPr lang="en-US" sz="1800" dirty="0"/>
          </a:p>
          <a:p>
            <a:pPr lvl="1"/>
            <a:r>
              <a:rPr lang="en-US" dirty="0"/>
              <a:t>5</a:t>
            </a:r>
            <a:r>
              <a:rPr lang="en-US" baseline="30000" dirty="0"/>
              <a:t>th</a:t>
            </a:r>
            <a:r>
              <a:rPr lang="en-US" dirty="0"/>
              <a:t> digit = </a:t>
            </a:r>
            <a:r>
              <a:rPr lang="en-US" dirty="0" err="1"/>
              <a:t>subclassification</a:t>
            </a:r>
            <a:r>
              <a:rPr lang="en-US" dirty="0"/>
              <a:t> </a:t>
            </a:r>
            <a:r>
              <a:rPr lang="en-US" dirty="0" smtClean="0"/>
              <a:t>code</a:t>
            </a:r>
          </a:p>
          <a:p>
            <a:pPr lvl="1"/>
            <a:endParaRPr lang="en-US" sz="1800" dirty="0"/>
          </a:p>
          <a:p>
            <a:pPr marL="0" lvl="0" indent="0">
              <a:buNone/>
            </a:pPr>
            <a:r>
              <a:rPr lang="en-US" dirty="0" smtClean="0"/>
              <a:t>4. Read </a:t>
            </a:r>
            <a:r>
              <a:rPr lang="en-US" dirty="0"/>
              <a:t>and be guided by the coding conventions before assigning the code</a:t>
            </a:r>
            <a:endParaRPr lang="en-US" sz="2000" dirty="0"/>
          </a:p>
          <a:p>
            <a:pPr lvl="0"/>
            <a:endParaRPr lang="en-US" dirty="0" smtClean="0"/>
          </a:p>
          <a:p>
            <a:pPr marL="0" lvl="0" indent="0">
              <a:buNone/>
            </a:pPr>
            <a:r>
              <a:rPr lang="en-US" dirty="0" smtClean="0"/>
              <a:t>5. Determine </a:t>
            </a:r>
            <a:r>
              <a:rPr lang="en-US" dirty="0"/>
              <a:t>whether the code is selected at the highest level of specificity and whether additional codes are required</a:t>
            </a:r>
            <a:endParaRPr lang="en-US" sz="2000" dirty="0"/>
          </a:p>
          <a:p>
            <a:endParaRPr lang="en-US" dirty="0"/>
          </a:p>
        </p:txBody>
      </p:sp>
      <p:pic>
        <p:nvPicPr>
          <p:cNvPr id="4" name="Picture 3" descr="5BSII9C" title="OA2.672_MM Chapter 2 Anatomy &amp; Medical Terminology (5BSII9C)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53200" y="2438400"/>
            <a:ext cx="1886213" cy="12765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10005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295400"/>
            <a:ext cx="8229600" cy="1143000"/>
          </a:xfrm>
        </p:spPr>
        <p:txBody>
          <a:bodyPr>
            <a:normAutofit fontScale="90000"/>
          </a:bodyPr>
          <a:lstStyle/>
          <a:p>
            <a:pPr lvl="0"/>
            <a:r>
              <a:rPr lang="en-US" b="1" dirty="0" smtClean="0"/>
              <a:t>1. Identify </a:t>
            </a:r>
            <a:r>
              <a:rPr lang="en-US" b="1" dirty="0"/>
              <a:t>the condition, diagnosis or symptom that is the reason for the visit (from 001.0 through V89.09)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048000"/>
            <a:ext cx="8229600" cy="3352800"/>
          </a:xfrm>
        </p:spPr>
        <p:txBody>
          <a:bodyPr>
            <a:normAutofit lnSpcReduction="10000"/>
          </a:bodyPr>
          <a:lstStyle/>
          <a:p>
            <a:pPr marL="0" lvl="0" indent="0" fontAlgn="base">
              <a:buNone/>
            </a:pPr>
            <a:r>
              <a:rPr lang="en-US" dirty="0"/>
              <a:t>What is the disease, illness, or symptoms</a:t>
            </a:r>
            <a:endParaRPr lang="en-US" sz="2400" dirty="0"/>
          </a:p>
          <a:p>
            <a:pPr marL="800100" lvl="2" indent="0" fontAlgn="base">
              <a:buNone/>
            </a:pPr>
            <a:endParaRPr lang="en-US" sz="3000" dirty="0" smtClean="0"/>
          </a:p>
          <a:p>
            <a:pPr marL="800100" lvl="2" indent="0" fontAlgn="base">
              <a:buNone/>
            </a:pPr>
            <a:r>
              <a:rPr lang="en-US" sz="3000" dirty="0" smtClean="0"/>
              <a:t>Example</a:t>
            </a:r>
            <a:r>
              <a:rPr lang="en-US" dirty="0"/>
              <a:t>:  </a:t>
            </a:r>
            <a:endParaRPr lang="en-US" sz="1600" dirty="0"/>
          </a:p>
          <a:p>
            <a:pPr lvl="2" fontAlgn="base"/>
            <a:r>
              <a:rPr lang="en-US" dirty="0"/>
              <a:t>Acute purulent viral bronchitis</a:t>
            </a:r>
            <a:endParaRPr lang="en-US" sz="1600" dirty="0"/>
          </a:p>
          <a:p>
            <a:pPr lvl="2" fontAlgn="base"/>
            <a:r>
              <a:rPr lang="en-US" dirty="0"/>
              <a:t>Severe unremitting pain in the right leg</a:t>
            </a:r>
            <a:endParaRPr lang="en-US" sz="1600" dirty="0"/>
          </a:p>
          <a:p>
            <a:pPr lvl="2" fontAlgn="base"/>
            <a:r>
              <a:rPr lang="en-US" dirty="0"/>
              <a:t>Ruptured ovarian cyst</a:t>
            </a:r>
            <a:endParaRPr lang="en-US" sz="1600" dirty="0"/>
          </a:p>
          <a:p>
            <a:pPr lvl="2" fontAlgn="base"/>
            <a:r>
              <a:rPr lang="en-US" dirty="0"/>
              <a:t>Decubitus ulcer of the right heel</a:t>
            </a:r>
            <a:endParaRPr lang="en-US" sz="1600" dirty="0"/>
          </a:p>
          <a:p>
            <a:pPr lvl="2" fontAlgn="base"/>
            <a:r>
              <a:rPr lang="en-US" dirty="0"/>
              <a:t>Congenital absence of ear lobe</a:t>
            </a:r>
            <a:endParaRPr lang="en-US" sz="1600" dirty="0"/>
          </a:p>
          <a:p>
            <a:pPr lvl="2" fontAlgn="base"/>
            <a:r>
              <a:rPr lang="en-US" dirty="0"/>
              <a:t>Febrile </a:t>
            </a:r>
            <a:r>
              <a:rPr lang="en-US" dirty="0" smtClean="0"/>
              <a:t>convulsions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9227854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General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en-US" u="sng" dirty="0"/>
              <a:t>List 1</a:t>
            </a:r>
            <a:r>
              <a:rPr lang="en-US" u="sng" baseline="30000" dirty="0"/>
              <a:t>st</a:t>
            </a:r>
            <a:r>
              <a:rPr lang="en-US" u="sng" dirty="0"/>
              <a:t> the chief reason</a:t>
            </a:r>
            <a:r>
              <a:rPr lang="en-US" dirty="0"/>
              <a:t> for the visit</a:t>
            </a:r>
          </a:p>
          <a:p>
            <a:pPr lvl="0"/>
            <a:r>
              <a:rPr lang="en-US" u="sng" dirty="0"/>
              <a:t>Additional codes for coexisting conditions</a:t>
            </a:r>
            <a:r>
              <a:rPr lang="en-US" dirty="0"/>
              <a:t> that affect patient care, treatment or management at the time of the visit.  Do not cone conditions previously treated and no longer exist.</a:t>
            </a:r>
          </a:p>
          <a:p>
            <a:pPr lvl="0"/>
            <a:r>
              <a:rPr lang="en-US" u="sng" dirty="0"/>
              <a:t>If no definitive diagnosis</a:t>
            </a:r>
            <a:r>
              <a:rPr lang="en-US" dirty="0"/>
              <a:t> code for symptoms</a:t>
            </a:r>
          </a:p>
          <a:p>
            <a:pPr lvl="0"/>
            <a:r>
              <a:rPr lang="en-US" u="sng" dirty="0"/>
              <a:t>Do not code a diagnosis documented as “probable, suspected, rule out.”</a:t>
            </a:r>
            <a:r>
              <a:rPr lang="en-US" dirty="0"/>
              <a:t>  If no definitive diagnosis code the signs and symptoms</a:t>
            </a:r>
          </a:p>
          <a:p>
            <a:pPr lvl="0"/>
            <a:r>
              <a:rPr lang="en-US" u="sng" dirty="0"/>
              <a:t>If receiving ancillary diagnostic or therapeutic services only during a visit use the appropriate “V” code</a:t>
            </a:r>
            <a:r>
              <a:rPr lang="en-US" dirty="0"/>
              <a:t> (example = chemotherapy = V58.11)</a:t>
            </a:r>
          </a:p>
          <a:p>
            <a:pPr lvl="0"/>
            <a:r>
              <a:rPr lang="en-US" u="sng" dirty="0"/>
              <a:t>Surgical procedure</a:t>
            </a:r>
            <a:r>
              <a:rPr lang="en-US" dirty="0"/>
              <a:t> code the reason for the surgery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39499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3820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4000" dirty="0" smtClean="0"/>
              <a:t>2. Always </a:t>
            </a:r>
            <a:r>
              <a:rPr lang="en-US" sz="4000" dirty="0"/>
              <a:t>consult Volume 2, Alphabetic Index, first</a:t>
            </a:r>
          </a:p>
          <a:p>
            <a:pPr lvl="2"/>
            <a:r>
              <a:rPr lang="en-US" sz="3600" dirty="0"/>
              <a:t>Locate the main entry term.  The Alphabetic Index is arranged by condition.  May be nouns, adjectives and </a:t>
            </a:r>
            <a:r>
              <a:rPr lang="en-US" sz="3600" b="1" u="sng" dirty="0"/>
              <a:t>eponyms</a:t>
            </a:r>
            <a:r>
              <a:rPr lang="en-US" sz="3600" dirty="0"/>
              <a:t> (condition named after a person)</a:t>
            </a:r>
          </a:p>
        </p:txBody>
      </p:sp>
    </p:spTree>
    <p:extLst>
      <p:ext uri="{BB962C8B-B14F-4D97-AF65-F5344CB8AC3E}">
        <p14:creationId xmlns:p14="http://schemas.microsoft.com/office/powerpoint/2010/main" val="114823869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1143000"/>
          </a:xfrm>
        </p:spPr>
        <p:txBody>
          <a:bodyPr>
            <a:normAutofit fontScale="90000"/>
          </a:bodyPr>
          <a:lstStyle/>
          <a:p>
            <a:pPr lvl="0"/>
            <a:r>
              <a:rPr lang="en-US" dirty="0" smtClean="0"/>
              <a:t>3. Look </a:t>
            </a:r>
            <a:r>
              <a:rPr lang="en-US" dirty="0"/>
              <a:t>up the selected code in Volume 1, Tabular Index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905001"/>
            <a:ext cx="5486400" cy="31242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3 digit code = category code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4</a:t>
            </a:r>
            <a:r>
              <a:rPr lang="en-US" baseline="30000" dirty="0" smtClean="0"/>
              <a:t>th</a:t>
            </a:r>
            <a:r>
              <a:rPr lang="en-US" dirty="0" smtClean="0"/>
              <a:t> digit code = subcategory code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5</a:t>
            </a:r>
            <a:r>
              <a:rPr lang="en-US" baseline="30000" dirty="0" smtClean="0"/>
              <a:t>th</a:t>
            </a:r>
            <a:r>
              <a:rPr lang="en-US" dirty="0" smtClean="0"/>
              <a:t> digit code = </a:t>
            </a:r>
            <a:r>
              <a:rPr lang="en-US" dirty="0" err="1" smtClean="0"/>
              <a:t>subclassification</a:t>
            </a:r>
            <a:r>
              <a:rPr lang="en-US" dirty="0" smtClean="0"/>
              <a:t> code</a:t>
            </a:r>
            <a:endParaRPr lang="en-US" dirty="0"/>
          </a:p>
        </p:txBody>
      </p:sp>
      <p:pic>
        <p:nvPicPr>
          <p:cNvPr id="6" name="Picture 5" descr="5BSII9C" title="OA2.672_MM Chapter 2 Anatomy &amp; Medical Terminology (5BSII9C)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00" y="2362200"/>
            <a:ext cx="2786965" cy="1886128"/>
          </a:xfrm>
          <a:prstGeom prst="rect">
            <a:avLst/>
          </a:prstGeom>
        </p:spPr>
      </p:pic>
      <p:sp>
        <p:nvSpPr>
          <p:cNvPr id="7" name="TextBox 6"/>
          <p:cNvSpPr txBox="1"/>
          <p:nvPr/>
        </p:nvSpPr>
        <p:spPr>
          <a:xfrm>
            <a:off x="729565" y="5387562"/>
            <a:ext cx="77724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Look for coding instructions; exclusion or directions for use of a different code or additional code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8647484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4. Read and be guided by the coding </a:t>
            </a:r>
            <a:r>
              <a:rPr lang="en-US" sz="3600" b="1" u="sng" dirty="0" smtClean="0"/>
              <a:t>conventions</a:t>
            </a:r>
            <a:r>
              <a:rPr lang="en-US" sz="3600" dirty="0" smtClean="0"/>
              <a:t> before assigning the code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447800"/>
            <a:ext cx="8610600" cy="5257800"/>
          </a:xfrm>
        </p:spPr>
        <p:txBody>
          <a:bodyPr>
            <a:normAutofit fontScale="25000" lnSpcReduction="20000"/>
          </a:bodyPr>
          <a:lstStyle/>
          <a:p>
            <a:r>
              <a:rPr lang="en-US" sz="5100" dirty="0" smtClean="0"/>
              <a:t>Abbreviations: </a:t>
            </a:r>
            <a:r>
              <a:rPr lang="en-US" sz="5100" b="1" dirty="0" smtClean="0"/>
              <a:t>NEC (Not Elsewhere Classifiable), NOS (Note Otherwise Specified) </a:t>
            </a:r>
            <a:r>
              <a:rPr lang="en-US" sz="5100" dirty="0" smtClean="0"/>
              <a:t>= Unspecified and would only use if information for choosing a more specific code is lacking.</a:t>
            </a:r>
          </a:p>
          <a:p>
            <a:pPr marL="0" indent="0">
              <a:buNone/>
            </a:pPr>
            <a:endParaRPr lang="en-US" sz="5100" dirty="0"/>
          </a:p>
          <a:p>
            <a:r>
              <a:rPr lang="en-US" sz="5100" dirty="0" smtClean="0"/>
              <a:t>Punctuation</a:t>
            </a:r>
          </a:p>
          <a:p>
            <a:pPr marL="0" indent="0">
              <a:buNone/>
            </a:pPr>
            <a:r>
              <a:rPr lang="en-US" sz="5100" dirty="0" smtClean="0"/>
              <a:t>	</a:t>
            </a:r>
          </a:p>
          <a:p>
            <a:pPr marL="0" indent="0">
              <a:buNone/>
            </a:pPr>
            <a:r>
              <a:rPr lang="en-US" sz="5100" dirty="0"/>
              <a:t>	</a:t>
            </a:r>
            <a:r>
              <a:rPr lang="en-US" sz="5100" dirty="0" smtClean="0"/>
              <a:t>[ ] = synonyms, explanations</a:t>
            </a:r>
          </a:p>
          <a:p>
            <a:pPr marL="400050" lvl="1" indent="0">
              <a:buNone/>
            </a:pPr>
            <a:r>
              <a:rPr lang="en-US" sz="5100" dirty="0"/>
              <a:t>	</a:t>
            </a:r>
            <a:endParaRPr lang="en-US" sz="5100" dirty="0" smtClean="0"/>
          </a:p>
          <a:p>
            <a:pPr marL="400050" lvl="1" indent="0">
              <a:buNone/>
            </a:pPr>
            <a:r>
              <a:rPr lang="en-US" sz="5100" dirty="0" smtClean="0"/>
              <a:t>		</a:t>
            </a:r>
            <a:r>
              <a:rPr lang="en-US" sz="5100" b="1" dirty="0" smtClean="0"/>
              <a:t>Example</a:t>
            </a:r>
            <a:r>
              <a:rPr lang="en-US" sz="5100" dirty="0" smtClean="0"/>
              <a:t>: 005.2 Food poisoning due to Clostridium </a:t>
            </a:r>
            <a:r>
              <a:rPr lang="en-US" sz="5100" dirty="0" err="1" smtClean="0"/>
              <a:t>perfringens</a:t>
            </a:r>
            <a:r>
              <a:rPr lang="en-US" sz="5100" dirty="0" smtClean="0"/>
              <a:t> [C. </a:t>
            </a:r>
            <a:r>
              <a:rPr lang="en-US" sz="5100" dirty="0" err="1" smtClean="0"/>
              <a:t>welchii</a:t>
            </a:r>
            <a:r>
              <a:rPr lang="en-US" sz="5100" dirty="0" smtClean="0"/>
              <a:t>]</a:t>
            </a:r>
          </a:p>
          <a:p>
            <a:pPr marL="0" indent="0">
              <a:buNone/>
            </a:pPr>
            <a:r>
              <a:rPr lang="en-US" sz="5100" dirty="0" smtClean="0"/>
              <a:t>	</a:t>
            </a:r>
          </a:p>
          <a:p>
            <a:pPr marL="800100" lvl="2" indent="0">
              <a:buNone/>
            </a:pPr>
            <a:r>
              <a:rPr lang="en-US" sz="5100" dirty="0" smtClean="0"/>
              <a:t>	( ) = </a:t>
            </a:r>
            <a:r>
              <a:rPr lang="en-US" sz="5100" dirty="0" err="1" smtClean="0"/>
              <a:t>supplimentary</a:t>
            </a:r>
            <a:r>
              <a:rPr lang="en-US" sz="5100" dirty="0" smtClean="0"/>
              <a:t> words; non-essential modifiers</a:t>
            </a:r>
          </a:p>
          <a:p>
            <a:pPr marL="0" indent="0">
              <a:buNone/>
            </a:pPr>
            <a:endParaRPr lang="en-US" sz="5100" dirty="0" smtClean="0"/>
          </a:p>
          <a:p>
            <a:pPr marL="0" indent="0">
              <a:buNone/>
            </a:pPr>
            <a:r>
              <a:rPr lang="en-US" sz="5100" dirty="0" smtClean="0"/>
              <a:t>		</a:t>
            </a:r>
            <a:r>
              <a:rPr lang="en-US" sz="5100" b="1" dirty="0" smtClean="0"/>
              <a:t>Example</a:t>
            </a:r>
            <a:r>
              <a:rPr lang="en-US" sz="5100" dirty="0" smtClean="0"/>
              <a:t>: 041.6 Proteus (mirabilis) (</a:t>
            </a:r>
            <a:r>
              <a:rPr lang="en-US" sz="5100" dirty="0" err="1" smtClean="0"/>
              <a:t>morganii</a:t>
            </a:r>
            <a:r>
              <a:rPr lang="en-US" sz="5100" dirty="0" smtClean="0"/>
              <a:t>)</a:t>
            </a:r>
          </a:p>
          <a:p>
            <a:pPr marL="0" indent="0">
              <a:buNone/>
            </a:pPr>
            <a:endParaRPr lang="en-US" sz="5100" dirty="0" smtClean="0"/>
          </a:p>
          <a:p>
            <a:pPr marL="0" indent="0">
              <a:buNone/>
            </a:pPr>
            <a:r>
              <a:rPr lang="en-US" sz="5100" dirty="0" smtClean="0"/>
              <a:t>	</a:t>
            </a:r>
            <a:r>
              <a:rPr lang="en-US" sz="5100" i="1" dirty="0" smtClean="0"/>
              <a:t>[ ]</a:t>
            </a:r>
            <a:r>
              <a:rPr lang="en-US" sz="5100" dirty="0" smtClean="0"/>
              <a:t> = mandatory multiple code in Volume 2 (alphabetic)</a:t>
            </a:r>
          </a:p>
          <a:p>
            <a:pPr marL="0" indent="0">
              <a:buNone/>
            </a:pPr>
            <a:endParaRPr lang="en-US" sz="5100" dirty="0" smtClean="0"/>
          </a:p>
          <a:p>
            <a:pPr marL="0" indent="0">
              <a:buNone/>
            </a:pPr>
            <a:r>
              <a:rPr lang="en-US" sz="5100" dirty="0" smtClean="0"/>
              <a:t>		</a:t>
            </a:r>
            <a:r>
              <a:rPr lang="en-US" sz="5100" b="1" dirty="0" smtClean="0"/>
              <a:t>Example</a:t>
            </a:r>
            <a:r>
              <a:rPr lang="en-US" sz="5100" dirty="0" smtClean="0"/>
              <a:t>: Abscess lumbar (</a:t>
            </a:r>
            <a:r>
              <a:rPr lang="en-US" sz="5100" dirty="0" err="1" smtClean="0"/>
              <a:t>tuberculous</a:t>
            </a:r>
            <a:r>
              <a:rPr lang="en-US" sz="5100" dirty="0" smtClean="0"/>
              <a:t>) (see also Tuberculosis) 015.0X </a:t>
            </a:r>
            <a:r>
              <a:rPr lang="en-US" sz="5100" i="1" dirty="0" smtClean="0"/>
              <a:t>[730.88]</a:t>
            </a:r>
            <a:r>
              <a:rPr lang="en-US" sz="5100" dirty="0" smtClean="0"/>
              <a:t>	</a:t>
            </a:r>
          </a:p>
          <a:p>
            <a:pPr marL="0" indent="0">
              <a:buNone/>
            </a:pPr>
            <a:r>
              <a:rPr lang="en-US" sz="5100" dirty="0"/>
              <a:t>	</a:t>
            </a:r>
            <a:endParaRPr lang="en-US" sz="5100" dirty="0" smtClean="0"/>
          </a:p>
          <a:p>
            <a:pPr marL="0" indent="0">
              <a:buNone/>
            </a:pPr>
            <a:r>
              <a:rPr lang="en-US" sz="5100" dirty="0" smtClean="0"/>
              <a:t>	: = used after an incomplete term that need additional term (volume 1 – tabular); needs essential modifier</a:t>
            </a:r>
          </a:p>
          <a:p>
            <a:pPr marL="0" indent="0">
              <a:buNone/>
            </a:pPr>
            <a:r>
              <a:rPr lang="en-US" sz="5100" dirty="0"/>
              <a:t>	</a:t>
            </a:r>
            <a:endParaRPr lang="en-US" sz="5100" dirty="0" smtClean="0"/>
          </a:p>
          <a:p>
            <a:pPr marL="0" indent="0">
              <a:buNone/>
            </a:pPr>
            <a:r>
              <a:rPr lang="en-US" sz="5100" dirty="0" smtClean="0"/>
              <a:t>		</a:t>
            </a:r>
            <a:r>
              <a:rPr lang="en-US" sz="5100" b="1" dirty="0" smtClean="0"/>
              <a:t>Example</a:t>
            </a:r>
            <a:r>
              <a:rPr lang="en-US" sz="5100" dirty="0" smtClean="0"/>
              <a:t>: 040.0 Gas gangrene bacillus infection or gangrene infection by </a:t>
            </a:r>
            <a:r>
              <a:rPr lang="en-US" sz="5100" dirty="0" err="1" smtClean="0"/>
              <a:t>Clostrodium</a:t>
            </a:r>
            <a:r>
              <a:rPr lang="en-US" sz="5100" dirty="0" smtClean="0"/>
              <a:t>:</a:t>
            </a:r>
          </a:p>
          <a:p>
            <a:pPr marL="0" indent="0">
              <a:buNone/>
            </a:pPr>
            <a:endParaRPr lang="en-US" sz="5100" dirty="0" smtClean="0"/>
          </a:p>
          <a:p>
            <a:pPr marL="0" indent="0">
              <a:buNone/>
            </a:pPr>
            <a:r>
              <a:rPr lang="en-US" sz="5100" dirty="0"/>
              <a:t>	</a:t>
            </a:r>
            <a:r>
              <a:rPr lang="en-US" sz="5100" dirty="0" smtClean="0"/>
              <a:t>		</a:t>
            </a:r>
            <a:r>
              <a:rPr lang="en-US" sz="5100" dirty="0" err="1"/>
              <a:t>histolyticum</a:t>
            </a:r>
            <a:endParaRPr lang="en-US" sz="5100" dirty="0"/>
          </a:p>
          <a:p>
            <a:pPr marL="0" indent="0">
              <a:buNone/>
            </a:pPr>
            <a:r>
              <a:rPr lang="en-US" sz="5100" dirty="0" smtClean="0"/>
              <a:t>			</a:t>
            </a:r>
            <a:r>
              <a:rPr lang="en-US" sz="5100" dirty="0" err="1" smtClean="0"/>
              <a:t>oedematiens</a:t>
            </a:r>
            <a:endParaRPr lang="en-US" sz="5100" dirty="0"/>
          </a:p>
          <a:p>
            <a:pPr marL="0" indent="0">
              <a:buNone/>
            </a:pPr>
            <a:r>
              <a:rPr lang="en-US" sz="5100" dirty="0" smtClean="0"/>
              <a:t>			</a:t>
            </a:r>
            <a:r>
              <a:rPr lang="en-US" sz="5100" dirty="0" err="1" smtClean="0"/>
              <a:t>perfringens</a:t>
            </a:r>
            <a:r>
              <a:rPr lang="en-US" sz="5100" dirty="0" smtClean="0"/>
              <a:t>	</a:t>
            </a:r>
            <a:endParaRPr lang="en-US" sz="5100" dirty="0"/>
          </a:p>
          <a:p>
            <a:pPr marL="0" indent="0">
              <a:buNone/>
            </a:pPr>
            <a:r>
              <a:rPr lang="en-US" sz="5100" dirty="0" smtClean="0"/>
              <a:t>			</a:t>
            </a:r>
            <a:r>
              <a:rPr lang="en-US" sz="5100" dirty="0" err="1" smtClean="0"/>
              <a:t>septicum</a:t>
            </a:r>
            <a:endParaRPr lang="en-US" sz="5100" dirty="0"/>
          </a:p>
          <a:p>
            <a:pPr marL="0" indent="0">
              <a:buNone/>
            </a:pPr>
            <a:r>
              <a:rPr lang="en-US" sz="5100" dirty="0" smtClean="0"/>
              <a:t>			</a:t>
            </a:r>
            <a:r>
              <a:rPr lang="en-US" sz="5100" dirty="0" err="1" smtClean="0"/>
              <a:t>sordellii</a:t>
            </a:r>
            <a:endParaRPr lang="en-US" sz="5100" dirty="0"/>
          </a:p>
          <a:p>
            <a:pPr marL="0" indent="0">
              <a:buNone/>
            </a:pPr>
            <a:r>
              <a:rPr lang="en-US" sz="5100" dirty="0"/>
              <a:t>	</a:t>
            </a:r>
            <a:r>
              <a:rPr lang="en-US" sz="5100" dirty="0" smtClean="0"/>
              <a:t>	</a:t>
            </a:r>
          </a:p>
          <a:p>
            <a:pPr marL="0" indent="0">
              <a:buNone/>
            </a:pP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410764415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38200"/>
            <a:ext cx="7620000" cy="1143000"/>
          </a:xfrm>
        </p:spPr>
        <p:txBody>
          <a:bodyPr/>
          <a:lstStyle/>
          <a:p>
            <a:r>
              <a:rPr lang="en-US" sz="5400" dirty="0" smtClean="0"/>
              <a:t>Conventions Continued…</a:t>
            </a:r>
            <a:endParaRPr lang="en-US" sz="5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2743200"/>
            <a:ext cx="8229600" cy="2895600"/>
          </a:xfrm>
        </p:spPr>
        <p:txBody>
          <a:bodyPr/>
          <a:lstStyle/>
          <a:p>
            <a:pPr lvl="1"/>
            <a:r>
              <a:rPr lang="en-US" sz="2400" dirty="0" smtClean="0"/>
              <a:t>Type</a:t>
            </a:r>
            <a:r>
              <a:rPr lang="en-US" sz="2400" dirty="0"/>
              <a:t>:  </a:t>
            </a:r>
            <a:r>
              <a:rPr lang="en-US" sz="2400" b="1" dirty="0"/>
              <a:t>Boldface </a:t>
            </a:r>
            <a:r>
              <a:rPr lang="en-US" sz="2400" dirty="0"/>
              <a:t>= All codes and titles in Volume 1 (</a:t>
            </a:r>
            <a:r>
              <a:rPr lang="en-US" sz="2400" dirty="0" smtClean="0"/>
              <a:t>tabular)</a:t>
            </a:r>
            <a:endParaRPr lang="en-US" sz="2400" dirty="0"/>
          </a:p>
          <a:p>
            <a:pPr marL="457200" lvl="1" indent="0">
              <a:buNone/>
            </a:pPr>
            <a:endParaRPr lang="en-US" sz="2400" i="1" dirty="0"/>
          </a:p>
          <a:p>
            <a:pPr marL="457200" lvl="1" indent="0">
              <a:buNone/>
            </a:pPr>
            <a:r>
              <a:rPr lang="en-US" sz="2400" i="1" dirty="0" smtClean="0"/>
              <a:t>		Italicized </a:t>
            </a:r>
            <a:r>
              <a:rPr lang="en-US" sz="2400" dirty="0"/>
              <a:t>= All exclusion notes</a:t>
            </a:r>
          </a:p>
          <a:p>
            <a:pPr lvl="1"/>
            <a:endParaRPr lang="en-US" sz="2400" dirty="0" smtClean="0"/>
          </a:p>
          <a:p>
            <a:pPr lvl="1"/>
            <a:r>
              <a:rPr lang="en-US" sz="2400" dirty="0" smtClean="0"/>
              <a:t>Instructional </a:t>
            </a:r>
            <a:r>
              <a:rPr lang="en-US" sz="2400" dirty="0"/>
              <a:t>Notes included in the Tabular List (Volume 1)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342544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170</TotalTime>
  <Words>682</Words>
  <Application>Microsoft Office PowerPoint</Application>
  <PresentationFormat>On-screen Show (4:3)</PresentationFormat>
  <Paragraphs>111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Adjacency</vt:lpstr>
      <vt:lpstr>ICD-9-CM </vt:lpstr>
      <vt:lpstr>ICD-9-CM </vt:lpstr>
      <vt:lpstr>5 basic steps in ICD-9 coding</vt:lpstr>
      <vt:lpstr>1. Identify the condition, diagnosis or symptom that is the reason for the visit (from 001.0 through V89.09) </vt:lpstr>
      <vt:lpstr>General Rules</vt:lpstr>
      <vt:lpstr>PowerPoint Presentation</vt:lpstr>
      <vt:lpstr>3. Look up the selected code in Volume 1, Tabular Index </vt:lpstr>
      <vt:lpstr>4. Read and be guided by the coding conventions before assigning the code</vt:lpstr>
      <vt:lpstr>Conventions Continued…</vt:lpstr>
      <vt:lpstr>Determine whether the code is selected at the highest level of specificity and whether additional codes are required</vt:lpstr>
      <vt:lpstr>Additional Coding Tips</vt:lpstr>
      <vt:lpstr>5 basic steps in ICD-9 coding</vt:lpstr>
      <vt:lpstr>End of Chapter 3 Notes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11</cp:revision>
  <dcterms:created xsi:type="dcterms:W3CDTF">2014-08-21T22:53:28Z</dcterms:created>
  <dcterms:modified xsi:type="dcterms:W3CDTF">2014-08-27T23:13:06Z</dcterms:modified>
</cp:coreProperties>
</file>

<file path=docProps/thumbnail.jpeg>
</file>