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404E03-E275-4241-9AFB-5F3FA9EA66D6}" type="datetimeFigureOut">
              <a:rPr lang="en-US" smtClean="0"/>
              <a:t>8/27/2014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5723BA-833E-4EEB-B529-3C297054DEC8}" type="slidenum">
              <a:rPr lang="en-US" smtClean="0"/>
              <a:t>‹#›</a:t>
            </a:fld>
            <a:endParaRPr lang="en-US"/>
          </a:p>
        </p:txBody>
      </p:sp>
    </p:spTree>
    <p:extLst>
      <p:ext uri="{BB962C8B-B14F-4D97-AF65-F5344CB8AC3E}">
        <p14:creationId xmlns:p14="http://schemas.microsoft.com/office/powerpoint/2010/main" val="34836485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5723BA-833E-4EEB-B529-3C297054DEC8}" type="slidenum">
              <a:rPr lang="en-US" smtClean="0"/>
              <a:t>5</a:t>
            </a:fld>
            <a:endParaRPr lang="en-US"/>
          </a:p>
        </p:txBody>
      </p:sp>
    </p:spTree>
    <p:extLst>
      <p:ext uri="{BB962C8B-B14F-4D97-AF65-F5344CB8AC3E}">
        <p14:creationId xmlns:p14="http://schemas.microsoft.com/office/powerpoint/2010/main" val="311897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275B8FD-7414-46CE-B39A-216B36E2168B}" type="datetimeFigureOut">
              <a:rPr lang="en-US" smtClean="0"/>
              <a:t>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694996-70AB-4BD0-BDFA-2754CBF66C8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75B8FD-7414-46CE-B39A-216B36E2168B}" type="datetimeFigureOut">
              <a:rPr lang="en-US" smtClean="0"/>
              <a:t>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694996-70AB-4BD0-BDFA-2754CBF66C8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75B8FD-7414-46CE-B39A-216B36E2168B}" type="datetimeFigureOut">
              <a:rPr lang="en-US" smtClean="0"/>
              <a:t>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694996-70AB-4BD0-BDFA-2754CBF66C8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75B8FD-7414-46CE-B39A-216B36E2168B}" type="datetimeFigureOut">
              <a:rPr lang="en-US" smtClean="0"/>
              <a:t>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694996-70AB-4BD0-BDFA-2754CBF66C8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75B8FD-7414-46CE-B39A-216B36E2168B}" type="datetimeFigureOut">
              <a:rPr lang="en-US" smtClean="0"/>
              <a:t>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694996-70AB-4BD0-BDFA-2754CBF66C8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275B8FD-7414-46CE-B39A-216B36E2168B}" type="datetimeFigureOut">
              <a:rPr lang="en-US" smtClean="0"/>
              <a:t>8/27/2014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694996-70AB-4BD0-BDFA-2754CBF66C8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75B8FD-7414-46CE-B39A-216B36E2168B}" type="datetimeFigureOut">
              <a:rPr lang="en-US" smtClean="0"/>
              <a:t>8/27/2014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694996-70AB-4BD0-BDFA-2754CBF66C8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75B8FD-7414-46CE-B39A-216B36E2168B}" type="datetimeFigureOut">
              <a:rPr lang="en-US" smtClean="0"/>
              <a:t>8/27/2014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694996-70AB-4BD0-BDFA-2754CBF66C8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75B8FD-7414-46CE-B39A-216B36E2168B}" type="datetimeFigureOut">
              <a:rPr lang="en-US" smtClean="0"/>
              <a:t>8/27/2014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694996-70AB-4BD0-BDFA-2754CBF66C8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75B8FD-7414-46CE-B39A-216B36E2168B}" type="datetimeFigureOut">
              <a:rPr lang="en-US" smtClean="0"/>
              <a:t>8/27/2014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694996-70AB-4BD0-BDFA-2754CBF66C80}"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8275B8FD-7414-46CE-B39A-216B36E2168B}" type="datetimeFigureOut">
              <a:rPr lang="en-US" smtClean="0"/>
              <a:t>8/27/2014</a:t>
            </a:fld>
            <a:endParaRPr lang="en-US"/>
          </a:p>
        </p:txBody>
      </p:sp>
      <p:sp>
        <p:nvSpPr>
          <p:cNvPr id="9" name="Slide Number Placeholder 8"/>
          <p:cNvSpPr>
            <a:spLocks noGrp="1"/>
          </p:cNvSpPr>
          <p:nvPr>
            <p:ph type="sldNum" sz="quarter" idx="11"/>
          </p:nvPr>
        </p:nvSpPr>
        <p:spPr/>
        <p:txBody>
          <a:bodyPr/>
          <a:lstStyle/>
          <a:p>
            <a:fld id="{0A694996-70AB-4BD0-BDFA-2754CBF66C80}"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A694996-70AB-4BD0-BDFA-2754CBF66C80}"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8275B8FD-7414-46CE-B39A-216B36E2168B}" type="datetimeFigureOut">
              <a:rPr lang="en-US" smtClean="0"/>
              <a:t>8/27/2014</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Evaluation and Management</a:t>
            </a:r>
            <a:endParaRPr lang="en-US" dirty="0"/>
          </a:p>
        </p:txBody>
      </p:sp>
      <p:sp>
        <p:nvSpPr>
          <p:cNvPr id="3" name="Subtitle 2"/>
          <p:cNvSpPr>
            <a:spLocks noGrp="1"/>
          </p:cNvSpPr>
          <p:nvPr>
            <p:ph type="subTitle" idx="1"/>
          </p:nvPr>
        </p:nvSpPr>
        <p:spPr/>
        <p:txBody>
          <a:bodyPr/>
          <a:lstStyle/>
          <a:p>
            <a:r>
              <a:rPr lang="en-US" dirty="0" smtClean="0"/>
              <a:t>(CPT codes 99201-99499)</a:t>
            </a:r>
            <a:endParaRPr lang="en-US" dirty="0"/>
          </a:p>
        </p:txBody>
      </p:sp>
    </p:spTree>
    <p:extLst>
      <p:ext uri="{BB962C8B-B14F-4D97-AF65-F5344CB8AC3E}">
        <p14:creationId xmlns:p14="http://schemas.microsoft.com/office/powerpoint/2010/main" val="196207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One</a:t>
            </a:r>
            <a:br>
              <a:rPr lang="en-US" dirty="0" smtClean="0"/>
            </a:br>
            <a:r>
              <a:rPr lang="en-US" sz="3600" dirty="0" smtClean="0"/>
              <a:t>= where is the patient being seen</a:t>
            </a:r>
            <a:endParaRPr lang="en-US" dirty="0"/>
          </a:p>
        </p:txBody>
      </p:sp>
      <p:sp>
        <p:nvSpPr>
          <p:cNvPr id="5" name="Content Placeholder 4"/>
          <p:cNvSpPr>
            <a:spLocks noGrp="1"/>
          </p:cNvSpPr>
          <p:nvPr>
            <p:ph sz="half" idx="1"/>
          </p:nvPr>
        </p:nvSpPr>
        <p:spPr/>
        <p:txBody>
          <a:bodyPr>
            <a:normAutofit fontScale="47500" lnSpcReduction="20000"/>
          </a:bodyPr>
          <a:lstStyle/>
          <a:p>
            <a:pPr lvl="0"/>
            <a:r>
              <a:rPr lang="en-US" dirty="0"/>
              <a:t>Office</a:t>
            </a:r>
            <a:endParaRPr lang="en-US" sz="2000" dirty="0"/>
          </a:p>
          <a:p>
            <a:pPr lvl="0"/>
            <a:r>
              <a:rPr lang="en-US" dirty="0"/>
              <a:t>Hospital observation</a:t>
            </a:r>
            <a:endParaRPr lang="en-US" sz="2000" dirty="0"/>
          </a:p>
          <a:p>
            <a:pPr lvl="0"/>
            <a:r>
              <a:rPr lang="en-US" dirty="0"/>
              <a:t>Hospital Inpatient</a:t>
            </a:r>
            <a:endParaRPr lang="en-US" sz="2000" dirty="0"/>
          </a:p>
          <a:p>
            <a:pPr lvl="0"/>
            <a:r>
              <a:rPr lang="en-US" u="sng" dirty="0"/>
              <a:t>Consultation (request, render &amp; reply = RRR)</a:t>
            </a:r>
            <a:endParaRPr lang="en-US" sz="2000" dirty="0"/>
          </a:p>
          <a:p>
            <a:pPr lvl="1"/>
            <a:r>
              <a:rPr lang="en-US" dirty="0"/>
              <a:t>Office</a:t>
            </a:r>
            <a:endParaRPr lang="en-US" sz="1800" dirty="0"/>
          </a:p>
          <a:p>
            <a:pPr lvl="1"/>
            <a:r>
              <a:rPr lang="en-US" dirty="0"/>
              <a:t>Inpatient (hospital)</a:t>
            </a:r>
            <a:endParaRPr lang="en-US" sz="1800" dirty="0"/>
          </a:p>
          <a:p>
            <a:pPr lvl="0"/>
            <a:r>
              <a:rPr lang="en-US" dirty="0"/>
              <a:t>Emergency Department</a:t>
            </a:r>
            <a:endParaRPr lang="en-US" sz="2000" dirty="0"/>
          </a:p>
          <a:p>
            <a:pPr lvl="0"/>
            <a:r>
              <a:rPr lang="en-US" dirty="0"/>
              <a:t>Critical Care Services (MDM= high) in ER or Office setting…based on time</a:t>
            </a:r>
            <a:endParaRPr lang="en-US" sz="2000" dirty="0"/>
          </a:p>
          <a:p>
            <a:pPr lvl="1"/>
            <a:r>
              <a:rPr lang="en-US" b="1" u="sng" dirty="0"/>
              <a:t>Does not include</a:t>
            </a:r>
            <a:r>
              <a:rPr lang="en-US" dirty="0"/>
              <a:t> CPR (92950), Intrapulmonary surfactant (94610), NB umbilical vein line (36510) or endotracheal intubation (31500)</a:t>
            </a:r>
            <a:endParaRPr lang="en-US" sz="1800" dirty="0"/>
          </a:p>
          <a:p>
            <a:pPr lvl="0"/>
            <a:r>
              <a:rPr lang="en-US" dirty="0"/>
              <a:t>Nursing Facility (includes psychiatric residential treatment center)</a:t>
            </a:r>
            <a:endParaRPr lang="en-US" sz="2000" dirty="0"/>
          </a:p>
          <a:p>
            <a:pPr lvl="0"/>
            <a:r>
              <a:rPr lang="en-US" dirty="0"/>
              <a:t>Domiciliary, rest home, or custodial care service (includes foster home and assisted living)</a:t>
            </a:r>
            <a:endParaRPr lang="en-US" sz="2000" dirty="0"/>
          </a:p>
          <a:p>
            <a:pPr lvl="0"/>
            <a:r>
              <a:rPr lang="en-US" dirty="0"/>
              <a:t>Domiciliary, rest home or home care plan oversight </a:t>
            </a:r>
            <a:r>
              <a:rPr lang="en-US" dirty="0" smtClean="0"/>
              <a:t>service</a:t>
            </a:r>
            <a:endParaRPr lang="en-US" sz="2000" dirty="0"/>
          </a:p>
        </p:txBody>
      </p:sp>
      <p:sp>
        <p:nvSpPr>
          <p:cNvPr id="6" name="Content Placeholder 5"/>
          <p:cNvSpPr>
            <a:spLocks noGrp="1"/>
          </p:cNvSpPr>
          <p:nvPr>
            <p:ph sz="half" idx="2"/>
          </p:nvPr>
        </p:nvSpPr>
        <p:spPr/>
        <p:txBody>
          <a:bodyPr>
            <a:normAutofit fontScale="47500" lnSpcReduction="20000"/>
          </a:bodyPr>
          <a:lstStyle/>
          <a:p>
            <a:pPr lvl="0"/>
            <a:r>
              <a:rPr lang="en-US" dirty="0"/>
              <a:t>Care plan oversight service</a:t>
            </a:r>
          </a:p>
          <a:p>
            <a:pPr lvl="0"/>
            <a:r>
              <a:rPr lang="en-US" dirty="0"/>
              <a:t>Preventive Medicine Service (annual exam…ICD-9 is a V code) by age of patient</a:t>
            </a:r>
          </a:p>
          <a:p>
            <a:pPr lvl="0"/>
            <a:r>
              <a:rPr lang="en-US" dirty="0"/>
              <a:t>Counseling Risk Factor Reduction and behavior change intervention</a:t>
            </a:r>
          </a:p>
          <a:p>
            <a:pPr lvl="0"/>
            <a:r>
              <a:rPr lang="en-US" dirty="0"/>
              <a:t>Non-face-to-face physician services</a:t>
            </a:r>
          </a:p>
          <a:p>
            <a:pPr lvl="0"/>
            <a:r>
              <a:rPr lang="en-US" dirty="0"/>
              <a:t>Online medical evaluation</a:t>
            </a:r>
          </a:p>
          <a:p>
            <a:pPr lvl="0"/>
            <a:r>
              <a:rPr lang="en-US" dirty="0"/>
              <a:t>Special Evaluation and management services</a:t>
            </a:r>
          </a:p>
          <a:p>
            <a:pPr lvl="0"/>
            <a:r>
              <a:rPr lang="en-US" dirty="0"/>
              <a:t>Newborn care services</a:t>
            </a:r>
          </a:p>
          <a:p>
            <a:pPr lvl="0"/>
            <a:r>
              <a:rPr lang="en-US" dirty="0"/>
              <a:t>Delivery/birthing room attendance and resuscitation services</a:t>
            </a:r>
          </a:p>
          <a:p>
            <a:pPr lvl="0"/>
            <a:r>
              <a:rPr lang="en-US" dirty="0"/>
              <a:t>Inpatient neonatal intensive care (28 days or less) and pediatric (29 days to 71 months) and neonatal critical care services</a:t>
            </a:r>
          </a:p>
          <a:p>
            <a:pPr lvl="0"/>
            <a:r>
              <a:rPr lang="en-US" dirty="0"/>
              <a:t>Initial and continuing intensive care services</a:t>
            </a:r>
          </a:p>
          <a:p>
            <a:pPr lvl="0"/>
            <a:r>
              <a:rPr lang="en-US" dirty="0"/>
              <a:t>Other E &amp; </a:t>
            </a:r>
            <a:r>
              <a:rPr lang="en-US" dirty="0" err="1" smtClean="0"/>
              <a:t>MHome</a:t>
            </a:r>
            <a:r>
              <a:rPr lang="en-US" dirty="0" smtClean="0"/>
              <a:t> services</a:t>
            </a:r>
            <a:endParaRPr lang="en-US" sz="2000" dirty="0" smtClean="0"/>
          </a:p>
          <a:p>
            <a:pPr lvl="0"/>
            <a:r>
              <a:rPr lang="en-US" dirty="0" smtClean="0"/>
              <a:t>Prolonged services</a:t>
            </a:r>
            <a:endParaRPr lang="en-US" sz="2000" dirty="0" smtClean="0"/>
          </a:p>
          <a:p>
            <a:pPr lvl="0"/>
            <a:r>
              <a:rPr lang="en-US" dirty="0" smtClean="0"/>
              <a:t>Case management service</a:t>
            </a:r>
            <a:endParaRPr lang="en-US" sz="2000" dirty="0" smtClean="0"/>
          </a:p>
          <a:p>
            <a:pPr lvl="0"/>
            <a:r>
              <a:rPr lang="en-US" dirty="0" smtClean="0"/>
              <a:t> </a:t>
            </a:r>
            <a:r>
              <a:rPr lang="en-US" dirty="0"/>
              <a:t>service not otherwise listed</a:t>
            </a:r>
          </a:p>
        </p:txBody>
      </p:sp>
    </p:spTree>
    <p:extLst>
      <p:ext uri="{BB962C8B-B14F-4D97-AF65-F5344CB8AC3E}">
        <p14:creationId xmlns:p14="http://schemas.microsoft.com/office/powerpoint/2010/main" val="25154691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Step 2</a:t>
            </a:r>
            <a:br>
              <a:rPr lang="en-US" dirty="0" smtClean="0"/>
            </a:br>
            <a:r>
              <a:rPr lang="en-US" sz="3600" dirty="0" smtClean="0"/>
              <a:t>= is this a NEW or ESTABLISHED patient</a:t>
            </a:r>
            <a:endParaRPr lang="en-US" dirty="0"/>
          </a:p>
        </p:txBody>
      </p:sp>
      <p:sp>
        <p:nvSpPr>
          <p:cNvPr id="6" name="Content Placeholder 5"/>
          <p:cNvSpPr>
            <a:spLocks noGrp="1"/>
          </p:cNvSpPr>
          <p:nvPr>
            <p:ph idx="1"/>
          </p:nvPr>
        </p:nvSpPr>
        <p:spPr>
          <a:xfrm>
            <a:off x="228600" y="1676400"/>
            <a:ext cx="8229600" cy="4525963"/>
          </a:xfrm>
        </p:spPr>
        <p:txBody>
          <a:bodyPr>
            <a:normAutofit fontScale="85000" lnSpcReduction="10000"/>
          </a:bodyPr>
          <a:lstStyle/>
          <a:p>
            <a:pPr marL="0" indent="0">
              <a:buNone/>
            </a:pPr>
            <a:r>
              <a:rPr lang="en-US" sz="3000" dirty="0"/>
              <a:t>**Review the decision tree for new vs established patients in the front guideline section of the E &amp; M section.</a:t>
            </a:r>
          </a:p>
          <a:p>
            <a:pPr marL="0" indent="0">
              <a:buNone/>
            </a:pPr>
            <a:endParaRPr lang="en-US" sz="3000" dirty="0" smtClean="0"/>
          </a:p>
          <a:p>
            <a:pPr marL="0" indent="0">
              <a:buNone/>
            </a:pPr>
            <a:r>
              <a:rPr lang="en-US" sz="3000" dirty="0" smtClean="0"/>
              <a:t>***</a:t>
            </a:r>
            <a:r>
              <a:rPr lang="en-US" sz="3000" dirty="0"/>
              <a:t>This is a vital step! For a </a:t>
            </a:r>
            <a:r>
              <a:rPr lang="en-US" sz="3000" b="1" dirty="0"/>
              <a:t>NEW</a:t>
            </a:r>
            <a:r>
              <a:rPr lang="en-US" sz="3000" dirty="0"/>
              <a:t> patient you must have </a:t>
            </a:r>
            <a:r>
              <a:rPr lang="en-US" sz="3000" b="1" dirty="0"/>
              <a:t>ALL 3 levels</a:t>
            </a:r>
            <a:r>
              <a:rPr lang="en-US" sz="3000" dirty="0"/>
              <a:t> met for history (</a:t>
            </a:r>
            <a:r>
              <a:rPr lang="en-US" sz="3000" dirty="0" err="1"/>
              <a:t>hx</a:t>
            </a:r>
            <a:r>
              <a:rPr lang="en-US" sz="3000" dirty="0"/>
              <a:t>), Exam and  medical decision making (MDM)</a:t>
            </a:r>
          </a:p>
          <a:p>
            <a:pPr marL="0" indent="0">
              <a:buNone/>
            </a:pPr>
            <a:r>
              <a:rPr lang="en-US" sz="3000" dirty="0" smtClean="0"/>
              <a:t>	</a:t>
            </a:r>
            <a:r>
              <a:rPr lang="en-US" sz="3000" b="1" dirty="0" smtClean="0"/>
              <a:t>Established</a:t>
            </a:r>
            <a:r>
              <a:rPr lang="en-US" sz="3000" dirty="0" smtClean="0"/>
              <a:t> </a:t>
            </a:r>
            <a:r>
              <a:rPr lang="en-US" sz="3000" dirty="0"/>
              <a:t>patient only need </a:t>
            </a:r>
            <a:r>
              <a:rPr lang="en-US" sz="3000" b="1" dirty="0"/>
              <a:t>2 of the 3 levels</a:t>
            </a:r>
            <a:r>
              <a:rPr lang="en-US" sz="3000" dirty="0"/>
              <a:t> stated</a:t>
            </a:r>
          </a:p>
          <a:p>
            <a:pPr marL="0" indent="0">
              <a:buNone/>
            </a:pPr>
            <a:endParaRPr lang="en-US" sz="3000" b="1" u="sng" dirty="0" smtClean="0"/>
          </a:p>
          <a:p>
            <a:pPr marL="0" indent="0">
              <a:buNone/>
            </a:pPr>
            <a:r>
              <a:rPr lang="en-US" sz="3000" b="1" u="sng" dirty="0" smtClean="0"/>
              <a:t>NEW</a:t>
            </a:r>
            <a:r>
              <a:rPr lang="en-US" sz="3000" dirty="0" smtClean="0"/>
              <a:t> </a:t>
            </a:r>
            <a:r>
              <a:rPr lang="en-US" sz="3000" b="1" dirty="0"/>
              <a:t>Patient= has not seen this physician, or any other physician of the same group, who practices the same </a:t>
            </a:r>
            <a:r>
              <a:rPr lang="en-US" sz="3000" b="1" dirty="0" err="1"/>
              <a:t>speciality</a:t>
            </a:r>
            <a:r>
              <a:rPr lang="en-US" sz="3000" b="1" dirty="0"/>
              <a:t> or </a:t>
            </a:r>
            <a:r>
              <a:rPr lang="en-US" sz="3000" b="1" dirty="0" err="1"/>
              <a:t>subspeciality</a:t>
            </a:r>
            <a:r>
              <a:rPr lang="en-US" sz="3000" b="1" dirty="0"/>
              <a:t>.</a:t>
            </a:r>
            <a:endParaRPr lang="en-US" sz="3000" dirty="0"/>
          </a:p>
          <a:p>
            <a:endParaRPr lang="en-US" sz="3000" dirty="0"/>
          </a:p>
        </p:txBody>
      </p:sp>
    </p:spTree>
    <p:extLst>
      <p:ext uri="{BB962C8B-B14F-4D97-AF65-F5344CB8AC3E}">
        <p14:creationId xmlns:p14="http://schemas.microsoft.com/office/powerpoint/2010/main" val="3851583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Step 3</a:t>
            </a:r>
            <a:r>
              <a:rPr lang="en-US" dirty="0" smtClean="0"/>
              <a:t/>
            </a:r>
            <a:br>
              <a:rPr lang="en-US" dirty="0" smtClean="0"/>
            </a:br>
            <a:r>
              <a:rPr lang="en-US" sz="2000" dirty="0" smtClean="0"/>
              <a:t>= go to the E &amp; M section, turn to the correct location, select the appropriate code based on the levels for History, Exam, and MDM (medical decision making)</a:t>
            </a:r>
            <a:endParaRPr lang="en-US" sz="2000" dirty="0"/>
          </a:p>
        </p:txBody>
      </p:sp>
      <p:sp>
        <p:nvSpPr>
          <p:cNvPr id="3" name="Content Placeholder 2"/>
          <p:cNvSpPr>
            <a:spLocks noGrp="1"/>
          </p:cNvSpPr>
          <p:nvPr>
            <p:ph sz="half" idx="1"/>
          </p:nvPr>
        </p:nvSpPr>
        <p:spPr/>
        <p:txBody>
          <a:bodyPr>
            <a:normAutofit fontScale="85000" lnSpcReduction="10000"/>
          </a:bodyPr>
          <a:lstStyle/>
          <a:p>
            <a:pPr marL="0" indent="0">
              <a:buNone/>
            </a:pPr>
            <a:r>
              <a:rPr lang="en-US" dirty="0" smtClean="0"/>
              <a:t>Example 1:</a:t>
            </a:r>
          </a:p>
          <a:p>
            <a:pPr marL="0" indent="0">
              <a:buNone/>
            </a:pPr>
            <a:endParaRPr lang="en-US" dirty="0"/>
          </a:p>
          <a:p>
            <a:pPr marL="400050" lvl="1" indent="0">
              <a:buNone/>
            </a:pPr>
            <a:r>
              <a:rPr lang="en-US" sz="1900" dirty="0"/>
              <a:t>Mr. Ben Tubby is being seen for </a:t>
            </a:r>
            <a:r>
              <a:rPr lang="en-US" sz="1900" u="sng" dirty="0"/>
              <a:t>the first time</a:t>
            </a:r>
            <a:r>
              <a:rPr lang="en-US" sz="1900" dirty="0"/>
              <a:t> today by Dr. Pepper for concerns about his weight.  Dr. Pepper performs an expanded problem focused history, an expanded problem focus examination and straightforward medical decision making. What is the CPT code for this visit?</a:t>
            </a:r>
          </a:p>
          <a:p>
            <a:pPr marL="0" indent="0">
              <a:buNone/>
            </a:pPr>
            <a:endParaRPr lang="en-US" sz="1800" dirty="0"/>
          </a:p>
          <a:p>
            <a:pPr marL="0" indent="0">
              <a:buNone/>
            </a:pPr>
            <a:r>
              <a:rPr lang="en-US" sz="1800" dirty="0" err="1" smtClean="0"/>
              <a:t>Hx</a:t>
            </a:r>
            <a:r>
              <a:rPr lang="en-US" sz="1800" dirty="0" smtClean="0"/>
              <a:t> </a:t>
            </a:r>
            <a:r>
              <a:rPr lang="en-US" sz="1800" dirty="0"/>
              <a:t>= EPF</a:t>
            </a:r>
          </a:p>
          <a:p>
            <a:pPr marL="0" indent="0">
              <a:buNone/>
            </a:pPr>
            <a:endParaRPr lang="en-US" sz="1800" dirty="0" smtClean="0"/>
          </a:p>
          <a:p>
            <a:pPr marL="0" indent="0">
              <a:buNone/>
            </a:pPr>
            <a:r>
              <a:rPr lang="en-US" sz="1800" dirty="0" smtClean="0"/>
              <a:t>Exam=EPF</a:t>
            </a:r>
            <a:endParaRPr lang="en-US" sz="1800" dirty="0"/>
          </a:p>
          <a:p>
            <a:pPr marL="0" indent="0">
              <a:buNone/>
            </a:pPr>
            <a:endParaRPr lang="en-US" sz="1800" dirty="0" smtClean="0"/>
          </a:p>
          <a:p>
            <a:pPr marL="0" indent="0">
              <a:buNone/>
            </a:pPr>
            <a:r>
              <a:rPr lang="en-US" sz="1800" dirty="0" smtClean="0"/>
              <a:t>MDM=straightforward</a:t>
            </a:r>
            <a:endParaRPr lang="en-US" sz="1800" dirty="0"/>
          </a:p>
          <a:p>
            <a:pPr marL="0" indent="0">
              <a:buNone/>
            </a:pPr>
            <a:endParaRPr lang="en-US" sz="1400" dirty="0"/>
          </a:p>
        </p:txBody>
      </p:sp>
      <p:sp>
        <p:nvSpPr>
          <p:cNvPr id="4" name="Content Placeholder 3"/>
          <p:cNvSpPr>
            <a:spLocks noGrp="1"/>
          </p:cNvSpPr>
          <p:nvPr>
            <p:ph sz="half" idx="2"/>
          </p:nvPr>
        </p:nvSpPr>
        <p:spPr/>
        <p:txBody>
          <a:bodyPr>
            <a:normAutofit fontScale="85000" lnSpcReduction="10000"/>
          </a:bodyPr>
          <a:lstStyle/>
          <a:p>
            <a:pPr marL="0" indent="0">
              <a:buNone/>
            </a:pPr>
            <a:r>
              <a:rPr lang="en-US" dirty="0" smtClean="0"/>
              <a:t>Example 2:</a:t>
            </a:r>
          </a:p>
          <a:p>
            <a:pPr marL="0" indent="0">
              <a:buNone/>
            </a:pPr>
            <a:endParaRPr lang="en-US" sz="2600" dirty="0" smtClean="0"/>
          </a:p>
          <a:p>
            <a:pPr marL="400050" lvl="1" indent="0">
              <a:buNone/>
            </a:pPr>
            <a:r>
              <a:rPr lang="en-US" sz="1900" dirty="0" smtClean="0"/>
              <a:t>Mr</a:t>
            </a:r>
            <a:r>
              <a:rPr lang="en-US" sz="1900" dirty="0"/>
              <a:t>. Ben Tubby is being seen for </a:t>
            </a:r>
            <a:r>
              <a:rPr lang="en-US" sz="1900" u="sng" dirty="0"/>
              <a:t>the first time</a:t>
            </a:r>
            <a:r>
              <a:rPr lang="en-US" sz="1900" dirty="0"/>
              <a:t> today by Dr. Pepper for concerns about his weight.  Dr. Pepper performs an comprehensive history, an comprehensive examination and low complexity medical decision making. What is the CPT code for this visit?</a:t>
            </a:r>
          </a:p>
          <a:p>
            <a:pPr marL="0" indent="0">
              <a:buNone/>
            </a:pPr>
            <a:endParaRPr lang="en-US" sz="1800" dirty="0" smtClean="0"/>
          </a:p>
          <a:p>
            <a:pPr marL="0" indent="0">
              <a:buNone/>
            </a:pPr>
            <a:r>
              <a:rPr lang="en-US" sz="1800" dirty="0" err="1" smtClean="0"/>
              <a:t>Hx</a:t>
            </a:r>
            <a:r>
              <a:rPr lang="en-US" sz="1800" dirty="0" smtClean="0"/>
              <a:t> </a:t>
            </a:r>
            <a:r>
              <a:rPr lang="en-US" sz="1800" dirty="0"/>
              <a:t>= Comp</a:t>
            </a:r>
          </a:p>
          <a:p>
            <a:pPr marL="0" indent="0">
              <a:buNone/>
            </a:pPr>
            <a:endParaRPr lang="en-US" sz="1800" dirty="0" smtClean="0"/>
          </a:p>
          <a:p>
            <a:pPr marL="0" indent="0">
              <a:buNone/>
            </a:pPr>
            <a:r>
              <a:rPr lang="en-US" sz="1800" dirty="0" smtClean="0"/>
              <a:t>Exam=Comp</a:t>
            </a:r>
            <a:endParaRPr lang="en-US" sz="1800" dirty="0"/>
          </a:p>
          <a:p>
            <a:pPr marL="0" indent="0">
              <a:buNone/>
            </a:pPr>
            <a:endParaRPr lang="en-US" sz="1800" dirty="0" smtClean="0"/>
          </a:p>
          <a:p>
            <a:pPr marL="0" indent="0">
              <a:buNone/>
            </a:pPr>
            <a:r>
              <a:rPr lang="en-US" sz="1800" dirty="0" smtClean="0"/>
              <a:t>MDM=Low </a:t>
            </a:r>
            <a:r>
              <a:rPr lang="en-US" sz="1800" dirty="0"/>
              <a:t>complexity</a:t>
            </a:r>
          </a:p>
          <a:p>
            <a:pPr marL="0" indent="0">
              <a:buNone/>
            </a:pPr>
            <a:endParaRPr lang="en-US" sz="1800" dirty="0"/>
          </a:p>
        </p:txBody>
      </p:sp>
    </p:spTree>
    <p:extLst>
      <p:ext uri="{BB962C8B-B14F-4D97-AF65-F5344CB8AC3E}">
        <p14:creationId xmlns:p14="http://schemas.microsoft.com/office/powerpoint/2010/main" val="2380750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Continuation of Examples</a:t>
            </a:r>
            <a:endParaRPr lang="en-US" dirty="0"/>
          </a:p>
        </p:txBody>
      </p:sp>
      <p:sp>
        <p:nvSpPr>
          <p:cNvPr id="3" name="Content Placeholder 2"/>
          <p:cNvSpPr>
            <a:spLocks noGrp="1"/>
          </p:cNvSpPr>
          <p:nvPr>
            <p:ph sz="half" idx="1"/>
          </p:nvPr>
        </p:nvSpPr>
        <p:spPr/>
        <p:txBody>
          <a:bodyPr>
            <a:normAutofit fontScale="70000" lnSpcReduction="20000"/>
          </a:bodyPr>
          <a:lstStyle/>
          <a:p>
            <a:pPr marL="0" indent="0">
              <a:buNone/>
            </a:pPr>
            <a:r>
              <a:rPr lang="en-US" dirty="0" smtClean="0"/>
              <a:t>Example 3</a:t>
            </a:r>
          </a:p>
          <a:p>
            <a:pPr marL="0" indent="0">
              <a:buNone/>
            </a:pPr>
            <a:endParaRPr lang="en-US" sz="1800" dirty="0" smtClean="0"/>
          </a:p>
          <a:p>
            <a:pPr marL="400050" lvl="1" indent="0">
              <a:buNone/>
            </a:pPr>
            <a:r>
              <a:rPr lang="en-US" sz="2600" dirty="0"/>
              <a:t>Mr. Ben Tubby is being seen for </a:t>
            </a:r>
            <a:r>
              <a:rPr lang="en-US" sz="2600" u="sng" dirty="0"/>
              <a:t>a follow up</a:t>
            </a:r>
            <a:r>
              <a:rPr lang="en-US" sz="2600" dirty="0"/>
              <a:t> visit with Dr. Pepper for concerns about his weight.  Dr. Pepper performs an expanded problem focused history, an expanded problem focus examination and straightforward medical decision making. What is the CPT code for this visit?</a:t>
            </a:r>
          </a:p>
          <a:p>
            <a:pPr marL="0" indent="0">
              <a:buNone/>
            </a:pPr>
            <a:endParaRPr lang="en-US" sz="2600" dirty="0" smtClean="0"/>
          </a:p>
          <a:p>
            <a:pPr marL="0" indent="0">
              <a:buNone/>
            </a:pPr>
            <a:r>
              <a:rPr lang="en-US" sz="2600" dirty="0" err="1" smtClean="0"/>
              <a:t>Hx</a:t>
            </a:r>
            <a:r>
              <a:rPr lang="en-US" sz="2600" dirty="0" smtClean="0"/>
              <a:t> </a:t>
            </a:r>
            <a:r>
              <a:rPr lang="en-US" sz="2600" dirty="0"/>
              <a:t>= </a:t>
            </a:r>
            <a:r>
              <a:rPr lang="en-US" sz="2600" dirty="0" smtClean="0"/>
              <a:t>EPF</a:t>
            </a:r>
          </a:p>
          <a:p>
            <a:pPr marL="0" indent="0">
              <a:buNone/>
            </a:pPr>
            <a:endParaRPr lang="en-US" sz="2600" dirty="0"/>
          </a:p>
          <a:p>
            <a:pPr marL="0" indent="0">
              <a:buNone/>
            </a:pPr>
            <a:r>
              <a:rPr lang="en-US" sz="2600" dirty="0"/>
              <a:t>Exam=EPF</a:t>
            </a:r>
          </a:p>
          <a:p>
            <a:pPr marL="0" indent="0">
              <a:buNone/>
            </a:pPr>
            <a:endParaRPr lang="en-US" sz="2600" dirty="0" smtClean="0"/>
          </a:p>
          <a:p>
            <a:pPr marL="0" indent="0">
              <a:buNone/>
            </a:pPr>
            <a:r>
              <a:rPr lang="en-US" sz="2600" dirty="0" smtClean="0"/>
              <a:t>MDM=straightforward</a:t>
            </a:r>
            <a:endParaRPr lang="en-US" sz="2600" dirty="0"/>
          </a:p>
          <a:p>
            <a:pPr marL="0" indent="0">
              <a:buNone/>
            </a:pPr>
            <a:endParaRPr lang="en-US" sz="1800" dirty="0"/>
          </a:p>
          <a:p>
            <a:pPr marL="0" indent="0">
              <a:buNone/>
            </a:pPr>
            <a:endParaRPr lang="en-US" dirty="0"/>
          </a:p>
        </p:txBody>
      </p:sp>
      <p:sp>
        <p:nvSpPr>
          <p:cNvPr id="4" name="Content Placeholder 3"/>
          <p:cNvSpPr>
            <a:spLocks noGrp="1"/>
          </p:cNvSpPr>
          <p:nvPr>
            <p:ph sz="half" idx="2"/>
          </p:nvPr>
        </p:nvSpPr>
        <p:spPr/>
        <p:txBody>
          <a:bodyPr>
            <a:normAutofit fontScale="70000" lnSpcReduction="20000"/>
          </a:bodyPr>
          <a:lstStyle/>
          <a:p>
            <a:pPr marL="0" indent="0">
              <a:buNone/>
            </a:pPr>
            <a:r>
              <a:rPr lang="en-US" dirty="0" smtClean="0"/>
              <a:t>Example 4</a:t>
            </a:r>
          </a:p>
          <a:p>
            <a:pPr marL="400050" lvl="1" indent="0">
              <a:buNone/>
            </a:pPr>
            <a:endParaRPr lang="en-US" dirty="0" smtClean="0"/>
          </a:p>
          <a:p>
            <a:pPr marL="400050" lvl="1" indent="0">
              <a:buNone/>
            </a:pPr>
            <a:r>
              <a:rPr lang="en-US" sz="2600" dirty="0" smtClean="0"/>
              <a:t>Mr</a:t>
            </a:r>
            <a:r>
              <a:rPr lang="en-US" sz="2600" dirty="0"/>
              <a:t>. Ben Tubby is being seen for </a:t>
            </a:r>
            <a:r>
              <a:rPr lang="en-US" sz="2600" u="sng" dirty="0"/>
              <a:t>a follow up</a:t>
            </a:r>
            <a:r>
              <a:rPr lang="en-US" sz="2600" dirty="0"/>
              <a:t> visit with Dr. Pepper for concerns about his weight.  Dr. Pepper performs a comprehensive history, a comprehensive examination and low complexity medical decision making. What is the CPT code for this visit?</a:t>
            </a:r>
          </a:p>
          <a:p>
            <a:pPr marL="0" indent="0">
              <a:buNone/>
            </a:pPr>
            <a:endParaRPr lang="en-US" sz="2600" dirty="0" smtClean="0"/>
          </a:p>
          <a:p>
            <a:pPr marL="0" indent="0">
              <a:buNone/>
            </a:pPr>
            <a:r>
              <a:rPr lang="en-US" sz="2600" dirty="0" err="1" smtClean="0"/>
              <a:t>Hx</a:t>
            </a:r>
            <a:r>
              <a:rPr lang="en-US" sz="2600" dirty="0" smtClean="0"/>
              <a:t> </a:t>
            </a:r>
            <a:r>
              <a:rPr lang="en-US" sz="2600" dirty="0"/>
              <a:t>= Comp</a:t>
            </a:r>
          </a:p>
          <a:p>
            <a:pPr marL="0" indent="0">
              <a:buNone/>
            </a:pPr>
            <a:endParaRPr lang="en-US" sz="2600" dirty="0" smtClean="0"/>
          </a:p>
          <a:p>
            <a:pPr marL="0" indent="0">
              <a:buNone/>
            </a:pPr>
            <a:r>
              <a:rPr lang="en-US" sz="2600" dirty="0" smtClean="0"/>
              <a:t>Exam=Comp</a:t>
            </a:r>
            <a:endParaRPr lang="en-US" sz="2600" dirty="0"/>
          </a:p>
          <a:p>
            <a:pPr marL="0" indent="0">
              <a:buNone/>
            </a:pPr>
            <a:endParaRPr lang="en-US" sz="2600" dirty="0" smtClean="0"/>
          </a:p>
          <a:p>
            <a:pPr marL="0" indent="0">
              <a:buNone/>
            </a:pPr>
            <a:r>
              <a:rPr lang="en-US" sz="2600" dirty="0" smtClean="0"/>
              <a:t>MDM=Low </a:t>
            </a:r>
            <a:r>
              <a:rPr lang="en-US" sz="2600" dirty="0"/>
              <a:t>complexity</a:t>
            </a:r>
          </a:p>
          <a:p>
            <a:pPr marL="0" indent="0">
              <a:buNone/>
            </a:pPr>
            <a:endParaRPr lang="en-US" dirty="0"/>
          </a:p>
        </p:txBody>
      </p:sp>
      <p:sp>
        <p:nvSpPr>
          <p:cNvPr id="6" name="TextBox 5"/>
          <p:cNvSpPr txBox="1"/>
          <p:nvPr/>
        </p:nvSpPr>
        <p:spPr>
          <a:xfrm>
            <a:off x="76200" y="5929745"/>
            <a:ext cx="8305800" cy="1015663"/>
          </a:xfrm>
          <a:prstGeom prst="rect">
            <a:avLst/>
          </a:prstGeom>
          <a:noFill/>
        </p:spPr>
        <p:txBody>
          <a:bodyPr wrap="square" rtlCol="0">
            <a:spAutoFit/>
          </a:bodyPr>
          <a:lstStyle/>
          <a:p>
            <a:r>
              <a:rPr lang="en-US" sz="1400" dirty="0" smtClean="0"/>
              <a:t>**</a:t>
            </a:r>
            <a:r>
              <a:rPr lang="en-US" sz="1400" b="1" u="sng" dirty="0"/>
              <a:t>Time trumps</a:t>
            </a:r>
            <a:endParaRPr lang="en-US" sz="1400" dirty="0"/>
          </a:p>
          <a:p>
            <a:r>
              <a:rPr lang="en-US" sz="1400" dirty="0"/>
              <a:t>***When the levels for </a:t>
            </a:r>
            <a:r>
              <a:rPr lang="en-US" sz="1400" dirty="0" err="1"/>
              <a:t>Hx</a:t>
            </a:r>
            <a:r>
              <a:rPr lang="en-US" sz="1400" dirty="0"/>
              <a:t>, Exam and MDM are not specifically stated we must figure them out from the documentation.</a:t>
            </a:r>
          </a:p>
          <a:p>
            <a:endParaRPr lang="en-US" dirty="0"/>
          </a:p>
        </p:txBody>
      </p:sp>
    </p:spTree>
    <p:extLst>
      <p:ext uri="{BB962C8B-B14F-4D97-AF65-F5344CB8AC3E}">
        <p14:creationId xmlns:p14="http://schemas.microsoft.com/office/powerpoint/2010/main" val="1452886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76200" y="1219200"/>
            <a:ext cx="8229600" cy="4525963"/>
          </a:xfrm>
        </p:spPr>
        <p:txBody>
          <a:bodyPr>
            <a:normAutofit/>
          </a:bodyPr>
          <a:lstStyle/>
          <a:p>
            <a:pPr marL="0" indent="0">
              <a:buNone/>
            </a:pPr>
            <a:r>
              <a:rPr lang="en-US" sz="2800" b="1" dirty="0" smtClean="0"/>
              <a:t>History </a:t>
            </a:r>
            <a:r>
              <a:rPr lang="en-US" sz="2800" b="1" dirty="0"/>
              <a:t>= the lowest of the 3 elements</a:t>
            </a:r>
            <a:endParaRPr lang="en-US" sz="2800" dirty="0"/>
          </a:p>
          <a:p>
            <a:pPr marL="857250" lvl="1" indent="-457200">
              <a:buFont typeface="Arial" panose="020B0604020202020204" pitchFamily="34" charset="0"/>
              <a:buChar char="•"/>
            </a:pPr>
            <a:r>
              <a:rPr lang="en-US" sz="2800" b="1" u="sng" dirty="0" smtClean="0"/>
              <a:t>History</a:t>
            </a:r>
            <a:r>
              <a:rPr lang="en-US" sz="2800" b="1" u="sng" dirty="0"/>
              <a:t>:</a:t>
            </a:r>
            <a:r>
              <a:rPr lang="en-US" sz="2800" dirty="0" smtClean="0">
                <a:effectLst/>
              </a:rPr>
              <a:t> </a:t>
            </a:r>
            <a:r>
              <a:rPr lang="en-US" sz="2800" dirty="0"/>
              <a:t>HIP – History of Present Illness</a:t>
            </a:r>
          </a:p>
          <a:p>
            <a:pPr marL="857250" lvl="1" indent="-457200">
              <a:buFont typeface="Arial" panose="020B0604020202020204" pitchFamily="34" charset="0"/>
              <a:buChar char="•"/>
            </a:pPr>
            <a:r>
              <a:rPr lang="en-US" sz="2800" dirty="0"/>
              <a:t>ROS – Review of Systems</a:t>
            </a:r>
          </a:p>
          <a:p>
            <a:pPr marL="857250" lvl="1" indent="-457200">
              <a:buFont typeface="Arial" panose="020B0604020202020204" pitchFamily="34" charset="0"/>
              <a:buChar char="•"/>
            </a:pPr>
            <a:r>
              <a:rPr lang="en-US" sz="2800" dirty="0"/>
              <a:t>PFSH – Past, Family, Social History (</a:t>
            </a:r>
            <a:r>
              <a:rPr lang="en-US" sz="2800" dirty="0" err="1"/>
              <a:t>Hx</a:t>
            </a:r>
            <a:r>
              <a:rPr lang="en-US" sz="2800" dirty="0"/>
              <a:t>)</a:t>
            </a:r>
          </a:p>
          <a:p>
            <a:pPr marL="0" indent="0">
              <a:buNone/>
            </a:pPr>
            <a:endParaRPr lang="en-US" sz="2800" b="1" u="sng" dirty="0" smtClean="0"/>
          </a:p>
          <a:p>
            <a:pPr marL="0" indent="0">
              <a:buNone/>
            </a:pPr>
            <a:endParaRPr lang="en-US" sz="2800" b="1" u="sng" dirty="0"/>
          </a:p>
          <a:p>
            <a:pPr marL="0" indent="0">
              <a:buNone/>
            </a:pPr>
            <a:r>
              <a:rPr lang="en-US" sz="2800" b="1" u="sng" dirty="0" smtClean="0"/>
              <a:t>Exam</a:t>
            </a:r>
            <a:r>
              <a:rPr lang="en-US" sz="2800" b="1" u="sng" dirty="0"/>
              <a:t>:</a:t>
            </a:r>
            <a:r>
              <a:rPr lang="en-US" sz="2800" dirty="0"/>
              <a:t>  </a:t>
            </a:r>
            <a:r>
              <a:rPr lang="en-US" sz="2800" b="1" dirty="0">
                <a:solidFill>
                  <a:srgbClr val="0070C0"/>
                </a:solidFill>
              </a:rPr>
              <a:t>It is what it is</a:t>
            </a:r>
            <a:r>
              <a:rPr lang="en-US" sz="2800" dirty="0">
                <a:solidFill>
                  <a:srgbClr val="0070C0"/>
                </a:solidFill>
              </a:rPr>
              <a:t> </a:t>
            </a:r>
            <a:r>
              <a:rPr lang="en-US" sz="2800" dirty="0"/>
              <a:t>…count number of body areas (BA) and/or organ systems (OS) covered in the documentation….constitutional is 1 OS </a:t>
            </a:r>
          </a:p>
          <a:p>
            <a:pPr marL="0" indent="0">
              <a:buNone/>
            </a:pPr>
            <a:endParaRPr lang="en-US" dirty="0"/>
          </a:p>
        </p:txBody>
      </p:sp>
      <p:sp>
        <p:nvSpPr>
          <p:cNvPr id="7" name="TextBox 6"/>
          <p:cNvSpPr txBox="1"/>
          <p:nvPr/>
        </p:nvSpPr>
        <p:spPr>
          <a:xfrm>
            <a:off x="6629400" y="2438400"/>
            <a:ext cx="2209800" cy="1200329"/>
          </a:xfrm>
          <a:prstGeom prst="rect">
            <a:avLst/>
          </a:prstGeom>
          <a:solidFill>
            <a:schemeClr val="accent1"/>
          </a:solidFill>
        </p:spPr>
        <p:txBody>
          <a:bodyPr wrap="square" rtlCol="0">
            <a:spAutoFit/>
          </a:bodyPr>
          <a:lstStyle/>
          <a:p>
            <a:r>
              <a:rPr lang="en-US" sz="2400" dirty="0" smtClean="0">
                <a:solidFill>
                  <a:schemeClr val="accent3">
                    <a:lumMod val="40000"/>
                    <a:lumOff val="60000"/>
                  </a:schemeClr>
                </a:solidFill>
              </a:rPr>
              <a:t>History = the lowest of the 3 elements</a:t>
            </a:r>
            <a:endParaRPr lang="en-US" sz="2400" dirty="0">
              <a:solidFill>
                <a:schemeClr val="accent3">
                  <a:lumMod val="40000"/>
                  <a:lumOff val="60000"/>
                </a:schemeClr>
              </a:solidFill>
            </a:endParaRPr>
          </a:p>
        </p:txBody>
      </p:sp>
    </p:spTree>
    <p:extLst>
      <p:ext uri="{BB962C8B-B14F-4D97-AF65-F5344CB8AC3E}">
        <p14:creationId xmlns:p14="http://schemas.microsoft.com/office/powerpoint/2010/main" val="30204617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a:t>MDM:</a:t>
            </a:r>
            <a:r>
              <a:rPr lang="en-US" dirty="0"/>
              <a:t> Medical Decision </a:t>
            </a:r>
            <a:r>
              <a:rPr lang="en-US" dirty="0" smtClean="0"/>
              <a:t>Making</a:t>
            </a:r>
            <a:endParaRPr lang="en-US" dirty="0"/>
          </a:p>
        </p:txBody>
      </p:sp>
      <p:sp>
        <p:nvSpPr>
          <p:cNvPr id="3" name="Content Placeholder 2"/>
          <p:cNvSpPr>
            <a:spLocks noGrp="1"/>
          </p:cNvSpPr>
          <p:nvPr>
            <p:ph idx="1"/>
          </p:nvPr>
        </p:nvSpPr>
        <p:spPr/>
        <p:txBody>
          <a:bodyPr>
            <a:normAutofit/>
          </a:bodyPr>
          <a:lstStyle/>
          <a:p>
            <a:pPr marL="0" lvl="0" indent="0">
              <a:buNone/>
            </a:pPr>
            <a:r>
              <a:rPr lang="en-US" dirty="0" err="1"/>
              <a:t>Dx</a:t>
            </a:r>
            <a:r>
              <a:rPr lang="en-US" dirty="0"/>
              <a:t> = number of diagnosis</a:t>
            </a:r>
            <a:endParaRPr lang="en-US" sz="2400" dirty="0"/>
          </a:p>
          <a:p>
            <a:pPr marL="0" lvl="0" indent="0">
              <a:buNone/>
            </a:pPr>
            <a:endParaRPr lang="en-US" dirty="0" smtClean="0"/>
          </a:p>
          <a:p>
            <a:pPr marL="0" lvl="0" indent="0">
              <a:buNone/>
            </a:pPr>
            <a:r>
              <a:rPr lang="en-US" dirty="0" smtClean="0"/>
              <a:t>DATA </a:t>
            </a:r>
            <a:r>
              <a:rPr lang="en-US" dirty="0"/>
              <a:t>= number of reports</a:t>
            </a:r>
            <a:endParaRPr lang="en-US" sz="2400" dirty="0"/>
          </a:p>
          <a:p>
            <a:pPr lvl="1"/>
            <a:endParaRPr lang="en-US" dirty="0" smtClean="0"/>
          </a:p>
          <a:p>
            <a:pPr lvl="1"/>
            <a:r>
              <a:rPr lang="en-US" dirty="0" smtClean="0"/>
              <a:t>Lab </a:t>
            </a:r>
            <a:r>
              <a:rPr lang="en-US" dirty="0"/>
              <a:t>reports (1 lab test or 20 ….gets counted 1 when it ordered and 1 when it’s reviewed…so a maximum of 2)</a:t>
            </a:r>
            <a:endParaRPr lang="en-US" sz="2000" dirty="0"/>
          </a:p>
          <a:p>
            <a:pPr lvl="1"/>
            <a:r>
              <a:rPr lang="en-US" dirty="0"/>
              <a:t>X-ray reports</a:t>
            </a:r>
            <a:endParaRPr lang="en-US" sz="2000" dirty="0"/>
          </a:p>
          <a:p>
            <a:pPr lvl="1"/>
            <a:r>
              <a:rPr lang="en-US" dirty="0"/>
              <a:t>Consultation report</a:t>
            </a:r>
            <a:endParaRPr lang="en-US" sz="2000" dirty="0"/>
          </a:p>
          <a:p>
            <a:pPr lvl="1"/>
            <a:r>
              <a:rPr lang="en-US" dirty="0" err="1"/>
              <a:t>Etc</a:t>
            </a:r>
            <a:endParaRPr lang="en-US" sz="2000" dirty="0"/>
          </a:p>
          <a:p>
            <a:pPr marL="0" lvl="0" indent="0">
              <a:buNone/>
            </a:pPr>
            <a:endParaRPr lang="en-US" dirty="0" smtClean="0"/>
          </a:p>
          <a:p>
            <a:pPr marL="0" lvl="0" indent="0">
              <a:buNone/>
            </a:pPr>
            <a:r>
              <a:rPr lang="en-US" dirty="0" smtClean="0"/>
              <a:t>RISK </a:t>
            </a:r>
            <a:r>
              <a:rPr lang="en-US" dirty="0"/>
              <a:t>…to both the patient and the physician</a:t>
            </a:r>
            <a:endParaRPr lang="en-US" sz="2400" dirty="0"/>
          </a:p>
          <a:p>
            <a:pPr marL="0" indent="0">
              <a:buNone/>
            </a:pPr>
            <a:endParaRPr lang="en-US" dirty="0"/>
          </a:p>
        </p:txBody>
      </p:sp>
      <p:sp>
        <p:nvSpPr>
          <p:cNvPr id="4" name="TextBox 3"/>
          <p:cNvSpPr txBox="1"/>
          <p:nvPr/>
        </p:nvSpPr>
        <p:spPr>
          <a:xfrm>
            <a:off x="4800600" y="1447800"/>
            <a:ext cx="3733800" cy="1384995"/>
          </a:xfrm>
          <a:prstGeom prst="rect">
            <a:avLst/>
          </a:prstGeom>
          <a:noFill/>
        </p:spPr>
        <p:txBody>
          <a:bodyPr wrap="square" rtlCol="0">
            <a:spAutoFit/>
          </a:bodyPr>
          <a:lstStyle/>
          <a:p>
            <a:r>
              <a:rPr lang="en-US" sz="2800" b="1" dirty="0">
                <a:solidFill>
                  <a:srgbClr val="0070C0"/>
                </a:solidFill>
              </a:rPr>
              <a:t>MDM = Drop the lowest element  and select the next </a:t>
            </a:r>
            <a:r>
              <a:rPr lang="en-US" sz="2800" b="1" dirty="0" smtClean="0">
                <a:solidFill>
                  <a:srgbClr val="0070C0"/>
                </a:solidFill>
              </a:rPr>
              <a:t>lowest</a:t>
            </a:r>
            <a:endParaRPr lang="en-US" sz="2800" dirty="0">
              <a:solidFill>
                <a:srgbClr val="0070C0"/>
              </a:solidFill>
            </a:endParaRPr>
          </a:p>
        </p:txBody>
      </p:sp>
      <p:sp>
        <p:nvSpPr>
          <p:cNvPr id="5" name="TextBox 4"/>
          <p:cNvSpPr txBox="1"/>
          <p:nvPr/>
        </p:nvSpPr>
        <p:spPr>
          <a:xfrm>
            <a:off x="3048000" y="6172200"/>
            <a:ext cx="6477000" cy="369332"/>
          </a:xfrm>
          <a:prstGeom prst="rect">
            <a:avLst/>
          </a:prstGeom>
          <a:noFill/>
        </p:spPr>
        <p:txBody>
          <a:bodyPr wrap="square" rtlCol="0">
            <a:spAutoFit/>
          </a:bodyPr>
          <a:lstStyle/>
          <a:p>
            <a:r>
              <a:rPr lang="en-US" dirty="0" smtClean="0"/>
              <a:t>E &amp; M Worksheet…</a:t>
            </a:r>
            <a:endParaRPr lang="en-US" dirty="0"/>
          </a:p>
        </p:txBody>
      </p:sp>
    </p:spTree>
    <p:extLst>
      <p:ext uri="{BB962C8B-B14F-4D97-AF65-F5344CB8AC3E}">
        <p14:creationId xmlns:p14="http://schemas.microsoft.com/office/powerpoint/2010/main" val="2862141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505200"/>
            <a:ext cx="7543800" cy="1069975"/>
          </a:xfrm>
        </p:spPr>
        <p:txBody>
          <a:bodyPr/>
          <a:lstStyle/>
          <a:p>
            <a:r>
              <a:rPr lang="en-US" dirty="0" smtClean="0"/>
              <a:t>End of Evaluation and Management Lecture Notes</a:t>
            </a:r>
            <a:endParaRPr lang="en-US" dirty="0"/>
          </a:p>
        </p:txBody>
      </p:sp>
    </p:spTree>
    <p:extLst>
      <p:ext uri="{BB962C8B-B14F-4D97-AF65-F5344CB8AC3E}">
        <p14:creationId xmlns:p14="http://schemas.microsoft.com/office/powerpoint/2010/main" val="20965161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247</TotalTime>
  <Words>669</Words>
  <Application>Microsoft Office PowerPoint</Application>
  <PresentationFormat>On-screen Show (4:3)</PresentationFormat>
  <Paragraphs>99</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Adjacency</vt:lpstr>
      <vt:lpstr>Evaluation and Management</vt:lpstr>
      <vt:lpstr>Step One = where is the patient being seen</vt:lpstr>
      <vt:lpstr>Step 2 = is this a NEW or ESTABLISHED patient</vt:lpstr>
      <vt:lpstr>Step 3 = go to the E &amp; M section, turn to the correct location, select the appropriate code based on the levels for History, Exam, and MDM (medical decision making)</vt:lpstr>
      <vt:lpstr>Continuation of Examples</vt:lpstr>
      <vt:lpstr>PowerPoint Presentation</vt:lpstr>
      <vt:lpstr>MDM: Medical Decision Making</vt:lpstr>
      <vt:lpstr>End of Evaluation and Management Lecture Notes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and Management</dc:title>
  <dc:creator>Windows User</dc:creator>
  <cp:lastModifiedBy>Windows User</cp:lastModifiedBy>
  <cp:revision>5</cp:revision>
  <dcterms:created xsi:type="dcterms:W3CDTF">2014-08-21T16:56:26Z</dcterms:created>
  <dcterms:modified xsi:type="dcterms:W3CDTF">2014-08-27T23:38:22Z</dcterms:modified>
</cp:coreProperties>
</file>