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D5F2A830-3989-40CD-BD1F-EA43E068C3D7}" type="slidenum">
              <a:rPr lang="en-US" smtClean="0"/>
              <a:t>‹#›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00DBDDE6-038B-46C2-B980-10B207B93C43}" type="datetimeFigureOut">
              <a:rPr lang="en-US" smtClean="0"/>
              <a:t>8/27/2014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81200"/>
            <a:ext cx="7543800" cy="1298575"/>
          </a:xfrm>
        </p:spPr>
        <p:txBody>
          <a:bodyPr>
            <a:normAutofit/>
          </a:bodyPr>
          <a:lstStyle/>
          <a:p>
            <a:r>
              <a:rPr lang="en-US" sz="6000" dirty="0" smtClean="0"/>
              <a:t>Integumentary System</a:t>
            </a:r>
            <a:endParaRPr lang="en-US" sz="6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62000" y="3352800"/>
            <a:ext cx="6461760" cy="1066800"/>
          </a:xfrm>
        </p:spPr>
        <p:txBody>
          <a:bodyPr/>
          <a:lstStyle/>
          <a:p>
            <a:r>
              <a:rPr lang="en-US" dirty="0" smtClean="0"/>
              <a:t>Basic Coding Lecture: Notes for Chapter 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329667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en-US" dirty="0" smtClean="0"/>
              <a:t>Repair…Closures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dirty="0"/>
              <a:t>Simple…primarily epidermis or dermis…simple one layer closure (1201+)</a:t>
            </a:r>
            <a:endParaRPr lang="en-US" sz="1800" dirty="0"/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Intermediate…layered </a:t>
            </a:r>
            <a:r>
              <a:rPr lang="en-US" dirty="0"/>
              <a:t>closure, includes subcutaneous tissue and superficial fascia (not muscle fascia) ..12031</a:t>
            </a:r>
            <a:r>
              <a:rPr lang="en-US" dirty="0" smtClean="0"/>
              <a:t>+</a:t>
            </a:r>
          </a:p>
          <a:p>
            <a:pPr lvl="1"/>
            <a:endParaRPr lang="en-US" sz="1800" dirty="0"/>
          </a:p>
          <a:p>
            <a:pPr lvl="2"/>
            <a:r>
              <a:rPr lang="en-US" dirty="0"/>
              <a:t>Can also be simple closure with extensive cleaning of debris </a:t>
            </a:r>
            <a:endParaRPr lang="en-US" sz="1600" dirty="0"/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Complex…wounds </a:t>
            </a:r>
            <a:r>
              <a:rPr lang="en-US" dirty="0"/>
              <a:t>requiring more than layered closure…scar revision, debridement, extensive undermining, stents or retention sutures … 13100+</a:t>
            </a:r>
            <a:endParaRPr lang="en-US" sz="1800" dirty="0"/>
          </a:p>
          <a:p>
            <a:pPr lvl="2"/>
            <a:endParaRPr lang="en-US" dirty="0" smtClean="0"/>
          </a:p>
          <a:p>
            <a:pPr lvl="2"/>
            <a:r>
              <a:rPr lang="en-US" dirty="0" smtClean="0"/>
              <a:t>Does </a:t>
            </a:r>
            <a:r>
              <a:rPr lang="en-US" dirty="0"/>
              <a:t>not include excision of benign or malignant </a:t>
            </a:r>
            <a:r>
              <a:rPr lang="en-US" dirty="0" smtClean="0"/>
              <a:t>lesions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50447782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33400"/>
            <a:ext cx="7772400" cy="5592763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en-US" sz="2400" b="1" dirty="0"/>
              <a:t>Wound </a:t>
            </a:r>
            <a:r>
              <a:rPr lang="en-US" sz="2400" b="1" dirty="0" smtClean="0"/>
              <a:t>repair </a:t>
            </a:r>
            <a:r>
              <a:rPr lang="en-US" sz="2400" dirty="0" smtClean="0"/>
              <a:t>for </a:t>
            </a:r>
            <a:r>
              <a:rPr lang="en-US" sz="2400" dirty="0"/>
              <a:t>multiple wounds… add together the lengths of those in the same classification from all anatomical sites that are grouped together in the same code descriptor</a:t>
            </a:r>
          </a:p>
          <a:p>
            <a:pPr lvl="1"/>
            <a:r>
              <a:rPr lang="en-US" sz="2400" dirty="0"/>
              <a:t>For more than one classification of wound list most severe first (most complicated, then largest)</a:t>
            </a:r>
          </a:p>
          <a:p>
            <a:pPr lvl="1"/>
            <a:r>
              <a:rPr lang="en-US" sz="2400" dirty="0"/>
              <a:t>add together same </a:t>
            </a:r>
            <a:r>
              <a:rPr lang="en-US" sz="2400" dirty="0" smtClean="0"/>
              <a:t>complexity + anatomical </a:t>
            </a:r>
            <a:r>
              <a:rPr lang="en-US" sz="2400" dirty="0"/>
              <a:t>location</a:t>
            </a:r>
          </a:p>
          <a:p>
            <a:pPr lvl="1"/>
            <a:r>
              <a:rPr lang="en-US" sz="2400" dirty="0"/>
              <a:t>use modifier 51 for additional of different complexity</a:t>
            </a:r>
          </a:p>
          <a:p>
            <a:pPr lvl="1"/>
            <a:r>
              <a:rPr lang="en-US" sz="2400" dirty="0"/>
              <a:t>Use modifier 59 (distinct procedural service) ….same complexity different anatomical location</a:t>
            </a:r>
          </a:p>
          <a:p>
            <a:pPr lvl="1"/>
            <a:r>
              <a:rPr lang="en-US" sz="2400" dirty="0"/>
              <a:t>Includes simple ligation of vessels and simple exploration of nerves, tendons and vessels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58248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en-US" sz="2400" b="1" dirty="0"/>
              <a:t>Adjacent Tissue Transfer….includes excision of lesion when applicable….by area (</a:t>
            </a:r>
            <a:r>
              <a:rPr lang="en-US" sz="2400" b="1" dirty="0" err="1"/>
              <a:t>sq</a:t>
            </a:r>
            <a:r>
              <a:rPr lang="en-US" sz="2400" b="1" dirty="0"/>
              <a:t> cm)</a:t>
            </a:r>
          </a:p>
          <a:p>
            <a:pPr lvl="1"/>
            <a:endParaRPr lang="en-US" sz="2400" dirty="0" smtClean="0"/>
          </a:p>
          <a:p>
            <a:pPr lvl="1"/>
            <a:r>
              <a:rPr lang="en-US" sz="2400" dirty="0" smtClean="0"/>
              <a:t>Z-</a:t>
            </a:r>
            <a:r>
              <a:rPr lang="en-US" sz="2400" dirty="0" err="1" smtClean="0"/>
              <a:t>plasty</a:t>
            </a:r>
            <a:r>
              <a:rPr lang="en-US" sz="2400" dirty="0"/>
              <a:t>, w-</a:t>
            </a:r>
            <a:r>
              <a:rPr lang="en-US" sz="2400" dirty="0" err="1"/>
              <a:t>Plasty</a:t>
            </a:r>
            <a:r>
              <a:rPr lang="en-US" sz="2400" dirty="0"/>
              <a:t> and flaps (require additional incisions by surgeon)</a:t>
            </a:r>
          </a:p>
          <a:p>
            <a:pPr lvl="2"/>
            <a:endParaRPr lang="en-US" sz="2400" dirty="0" smtClean="0"/>
          </a:p>
          <a:p>
            <a:pPr lvl="2"/>
            <a:r>
              <a:rPr lang="en-US" sz="2400" dirty="0" smtClean="0"/>
              <a:t>Does </a:t>
            </a:r>
            <a:r>
              <a:rPr lang="en-US" sz="2400" dirty="0"/>
              <a:t>not include repairs incidentally resulting in these configurations.</a:t>
            </a:r>
          </a:p>
          <a:p>
            <a:pPr lvl="1"/>
            <a:endParaRPr lang="en-US" sz="2400" dirty="0" smtClean="0"/>
          </a:p>
          <a:p>
            <a:pPr lvl="1"/>
            <a:r>
              <a:rPr lang="en-US" sz="2400" dirty="0" smtClean="0"/>
              <a:t>Code </a:t>
            </a:r>
            <a:r>
              <a:rPr lang="en-US" sz="2400" dirty="0"/>
              <a:t>separately graft necessary to close secondary </a:t>
            </a:r>
            <a:r>
              <a:rPr lang="en-US" sz="2400" dirty="0" smtClean="0"/>
              <a:t>defect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8325161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en-US" sz="3600" b="1" dirty="0"/>
              <a:t>Skin Replacement Surgery </a:t>
            </a:r>
            <a:r>
              <a:rPr lang="en-US" sz="3600" dirty="0"/>
              <a:t>15002-15278</a:t>
            </a:r>
          </a:p>
          <a:p>
            <a:pPr lvl="1"/>
            <a:endParaRPr lang="en-US" sz="3200" dirty="0" smtClean="0"/>
          </a:p>
          <a:p>
            <a:pPr lvl="1"/>
            <a:r>
              <a:rPr lang="en-US" sz="3200" dirty="0" smtClean="0"/>
              <a:t>Surgical </a:t>
            </a:r>
            <a:r>
              <a:rPr lang="en-US" sz="3200" dirty="0"/>
              <a:t>preparation by area (</a:t>
            </a:r>
            <a:r>
              <a:rPr lang="en-US" sz="3200" dirty="0" err="1"/>
              <a:t>sq</a:t>
            </a:r>
            <a:r>
              <a:rPr lang="en-US" sz="3200" dirty="0"/>
              <a:t> cm) and body site</a:t>
            </a:r>
          </a:p>
          <a:p>
            <a:pPr lvl="1"/>
            <a:endParaRPr lang="en-US" sz="3200" dirty="0" smtClean="0"/>
          </a:p>
          <a:p>
            <a:pPr lvl="1"/>
            <a:r>
              <a:rPr lang="en-US" sz="3200" dirty="0" smtClean="0"/>
              <a:t>By </a:t>
            </a:r>
            <a:r>
              <a:rPr lang="en-US" sz="3200" dirty="0"/>
              <a:t>graft type</a:t>
            </a:r>
          </a:p>
          <a:p>
            <a:pPr lvl="2"/>
            <a:endParaRPr lang="en-US" sz="3200" dirty="0" smtClean="0"/>
          </a:p>
          <a:p>
            <a:pPr lvl="2"/>
            <a:r>
              <a:rPr lang="en-US" sz="3200" dirty="0" err="1" smtClean="0"/>
              <a:t>Autograft</a:t>
            </a:r>
            <a:r>
              <a:rPr lang="en-US" sz="3200" dirty="0"/>
              <a:t>, tissue culture </a:t>
            </a:r>
            <a:r>
              <a:rPr lang="en-US" sz="3200" dirty="0" err="1"/>
              <a:t>autograft</a:t>
            </a:r>
            <a:endParaRPr lang="en-US" sz="3200" dirty="0"/>
          </a:p>
          <a:p>
            <a:pPr lvl="2"/>
            <a:r>
              <a:rPr lang="en-US" sz="3200" dirty="0"/>
              <a:t>Skin </a:t>
            </a:r>
            <a:r>
              <a:rPr lang="en-US" sz="3200" dirty="0" smtClean="0"/>
              <a:t>substitute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29653414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en-US" b="1" dirty="0"/>
              <a:t>Flaps</a:t>
            </a:r>
            <a:r>
              <a:rPr lang="en-US" dirty="0"/>
              <a:t> …15570-15738….codes refer to recipient area (anatomical site) not donor site</a:t>
            </a:r>
            <a:endParaRPr lang="en-US" sz="2000" dirty="0"/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When </a:t>
            </a:r>
            <a:r>
              <a:rPr lang="en-US" dirty="0"/>
              <a:t>“tube” is formed for later transfer (delay) that reference is to donor site</a:t>
            </a:r>
            <a:endParaRPr lang="en-US" sz="1800" dirty="0"/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Additional </a:t>
            </a:r>
            <a:r>
              <a:rPr lang="en-US" dirty="0"/>
              <a:t>code for extensive immobilization (</a:t>
            </a:r>
            <a:r>
              <a:rPr lang="en-US" dirty="0" err="1"/>
              <a:t>eg</a:t>
            </a:r>
            <a:r>
              <a:rPr lang="en-US" dirty="0"/>
              <a:t> casts)</a:t>
            </a:r>
            <a:endParaRPr lang="en-US" sz="1800" dirty="0"/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Additional </a:t>
            </a:r>
            <a:r>
              <a:rPr lang="en-US" dirty="0"/>
              <a:t>code for repair of a donor site requiring skin graft or local flaps</a:t>
            </a:r>
            <a:endParaRPr lang="en-US" sz="1800" dirty="0"/>
          </a:p>
          <a:p>
            <a:pPr marL="0" lvl="0" indent="0">
              <a:buNone/>
            </a:pPr>
            <a:endParaRPr lang="en-US" dirty="0" smtClean="0"/>
          </a:p>
          <a:p>
            <a:pPr marL="0" lvl="0" indent="0">
              <a:buNone/>
            </a:pPr>
            <a:r>
              <a:rPr lang="en-US" b="1" dirty="0" smtClean="0"/>
              <a:t>Other </a:t>
            </a:r>
            <a:r>
              <a:rPr lang="en-US" b="1" dirty="0"/>
              <a:t>Flaps…pedicle </a:t>
            </a:r>
            <a:r>
              <a:rPr lang="en-US" dirty="0"/>
              <a:t>…</a:t>
            </a:r>
            <a:r>
              <a:rPr lang="en-US" dirty="0" smtClean="0"/>
              <a:t>15740-15777</a:t>
            </a:r>
          </a:p>
          <a:p>
            <a:pPr marL="0" indent="0">
              <a:buNone/>
            </a:pPr>
            <a:endParaRPr lang="en-US" sz="2000" dirty="0" smtClean="0"/>
          </a:p>
          <a:p>
            <a:pPr marL="0" lvl="0" indent="0">
              <a:buNone/>
            </a:pPr>
            <a:endParaRPr lang="en-US" sz="2000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812091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/>
          <a:lstStyle/>
          <a:p>
            <a:pPr lvl="0"/>
            <a:r>
              <a:rPr lang="en-US" b="1" dirty="0"/>
              <a:t>Other procedures…</a:t>
            </a:r>
            <a:r>
              <a:rPr lang="en-US" b="1" dirty="0" err="1"/>
              <a:t>dermabrasion</a:t>
            </a:r>
            <a:r>
              <a:rPr lang="en-US" b="1" dirty="0"/>
              <a:t>, chemical peel, blepharoplasty</a:t>
            </a:r>
            <a:r>
              <a:rPr lang="en-US" dirty="0"/>
              <a:t>…15780-15879</a:t>
            </a:r>
            <a:endParaRPr lang="en-US" sz="2000" dirty="0"/>
          </a:p>
          <a:p>
            <a:pPr lvl="0"/>
            <a:endParaRPr lang="en-US" dirty="0" smtClean="0"/>
          </a:p>
          <a:p>
            <a:pPr lvl="0"/>
            <a:r>
              <a:rPr lang="en-US" b="1" dirty="0" smtClean="0"/>
              <a:t>Pressure </a:t>
            </a:r>
            <a:r>
              <a:rPr lang="en-US" b="1" dirty="0"/>
              <a:t>ulcers </a:t>
            </a:r>
            <a:r>
              <a:rPr lang="en-US" dirty="0"/>
              <a:t>15920-15999</a:t>
            </a:r>
            <a:endParaRPr lang="en-US" sz="2000" dirty="0"/>
          </a:p>
          <a:p>
            <a:pPr lvl="0"/>
            <a:endParaRPr lang="en-US" dirty="0" smtClean="0"/>
          </a:p>
          <a:p>
            <a:pPr lvl="0"/>
            <a:r>
              <a:rPr lang="en-US" b="1" dirty="0" smtClean="0"/>
              <a:t>Burns</a:t>
            </a:r>
            <a:r>
              <a:rPr lang="en-US" dirty="0"/>
              <a:t>….16000-16036</a:t>
            </a:r>
            <a:endParaRPr lang="en-US" sz="2000" dirty="0"/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Depth </a:t>
            </a:r>
            <a:r>
              <a:rPr lang="en-US" dirty="0"/>
              <a:t>of burn and body surface </a:t>
            </a:r>
            <a:r>
              <a:rPr lang="en-US" dirty="0" smtClean="0"/>
              <a:t>involved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71409904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4525963"/>
          </a:xfrm>
        </p:spPr>
        <p:txBody>
          <a:bodyPr>
            <a:normAutofit lnSpcReduction="10000"/>
          </a:bodyPr>
          <a:lstStyle/>
          <a:p>
            <a:pPr marL="0" lvl="0" indent="0">
              <a:buNone/>
            </a:pPr>
            <a:r>
              <a:rPr lang="en-US" sz="4000" b="1" dirty="0"/>
              <a:t>Destruction…ablation of tissue by any method (laser, </a:t>
            </a:r>
            <a:r>
              <a:rPr lang="en-US" sz="4000" b="1" dirty="0" err="1"/>
              <a:t>cryo</a:t>
            </a:r>
            <a:r>
              <a:rPr lang="en-US" sz="4000" b="1" dirty="0"/>
              <a:t>, </a:t>
            </a:r>
            <a:r>
              <a:rPr lang="en-US" sz="4000" b="1" dirty="0" err="1"/>
              <a:t>electrosurgery</a:t>
            </a:r>
            <a:r>
              <a:rPr lang="en-US" sz="4000" b="1" dirty="0"/>
              <a:t>)..</a:t>
            </a:r>
            <a:r>
              <a:rPr lang="en-US" sz="4000" dirty="0"/>
              <a:t>17000-17286</a:t>
            </a:r>
          </a:p>
          <a:p>
            <a:pPr lvl="1"/>
            <a:endParaRPr lang="en-US" sz="4000" dirty="0" smtClean="0"/>
          </a:p>
          <a:p>
            <a:pPr lvl="1"/>
            <a:r>
              <a:rPr lang="en-US" sz="4000" dirty="0" smtClean="0"/>
              <a:t>Type </a:t>
            </a:r>
            <a:r>
              <a:rPr lang="en-US" sz="4000" dirty="0"/>
              <a:t>and number of lesion</a:t>
            </a:r>
          </a:p>
          <a:p>
            <a:pPr lvl="2"/>
            <a:endParaRPr lang="en-US" sz="4000" dirty="0" smtClean="0"/>
          </a:p>
          <a:p>
            <a:pPr lvl="2"/>
            <a:r>
              <a:rPr lang="en-US" sz="4000" dirty="0" smtClean="0"/>
              <a:t>Malignant </a:t>
            </a:r>
            <a:r>
              <a:rPr lang="en-US" sz="4000" dirty="0"/>
              <a:t>lesion by size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951705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5287963"/>
          </a:xfrm>
        </p:spPr>
        <p:txBody>
          <a:bodyPr/>
          <a:lstStyle/>
          <a:p>
            <a:pPr marL="0" lvl="0" indent="0">
              <a:buNone/>
            </a:pPr>
            <a:r>
              <a:rPr lang="en-US" sz="3600" b="1" dirty="0" err="1"/>
              <a:t>Mohs</a:t>
            </a:r>
            <a:r>
              <a:rPr lang="en-US" sz="3600" b="1" dirty="0"/>
              <a:t> micrographic surgery </a:t>
            </a:r>
            <a:r>
              <a:rPr lang="en-US" sz="3600" dirty="0"/>
              <a:t>…17311-17315</a:t>
            </a:r>
          </a:p>
          <a:p>
            <a:pPr lvl="1"/>
            <a:endParaRPr lang="en-US" sz="3600" dirty="0" smtClean="0"/>
          </a:p>
          <a:p>
            <a:pPr lvl="1"/>
            <a:r>
              <a:rPr lang="en-US" sz="3600" dirty="0" smtClean="0"/>
              <a:t>By </a:t>
            </a:r>
            <a:r>
              <a:rPr lang="en-US" sz="3600" dirty="0"/>
              <a:t>tissue type, body area, number of blocks</a:t>
            </a:r>
          </a:p>
          <a:p>
            <a:pPr lvl="0"/>
            <a:endParaRPr lang="en-US" sz="3600" dirty="0" smtClean="0"/>
          </a:p>
          <a:p>
            <a:pPr marL="0" lvl="0" indent="0">
              <a:buNone/>
            </a:pPr>
            <a:r>
              <a:rPr lang="en-US" sz="3600" b="1" dirty="0" smtClean="0"/>
              <a:t>Other </a:t>
            </a:r>
            <a:r>
              <a:rPr lang="en-US" sz="3600" b="1" dirty="0"/>
              <a:t>procedures, cryotherapy, exfoliation, electrolysis </a:t>
            </a:r>
            <a:r>
              <a:rPr lang="en-US" sz="3600" dirty="0" smtClean="0"/>
              <a:t>…17340-17999</a:t>
            </a:r>
            <a:endParaRPr lang="en-US" sz="36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827945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en-US" sz="6600" b="1" dirty="0"/>
              <a:t>Breast</a:t>
            </a:r>
            <a:r>
              <a:rPr lang="en-US" sz="6600" dirty="0"/>
              <a:t> …</a:t>
            </a:r>
            <a:r>
              <a:rPr lang="en-US" sz="6600" dirty="0" smtClean="0"/>
              <a:t>19000-19396</a:t>
            </a:r>
            <a:endParaRPr lang="en-US" sz="6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52600" y="1828800"/>
            <a:ext cx="7239000" cy="4191000"/>
          </a:xfrm>
        </p:spPr>
        <p:txBody>
          <a:bodyPr>
            <a:noAutofit/>
          </a:bodyPr>
          <a:lstStyle/>
          <a:p>
            <a:pPr lvl="1"/>
            <a:r>
              <a:rPr lang="en-US" sz="4000" dirty="0"/>
              <a:t>Incision</a:t>
            </a:r>
          </a:p>
          <a:p>
            <a:pPr lvl="1"/>
            <a:r>
              <a:rPr lang="en-US" sz="4000" dirty="0"/>
              <a:t>Excision</a:t>
            </a:r>
          </a:p>
          <a:p>
            <a:pPr lvl="1"/>
            <a:r>
              <a:rPr lang="en-US" sz="4000" dirty="0"/>
              <a:t>Introduction</a:t>
            </a:r>
          </a:p>
          <a:p>
            <a:pPr lvl="1"/>
            <a:r>
              <a:rPr lang="en-US" sz="4000" dirty="0"/>
              <a:t>Mastectomy</a:t>
            </a:r>
          </a:p>
          <a:p>
            <a:pPr lvl="1"/>
            <a:r>
              <a:rPr lang="en-US" sz="4000" dirty="0"/>
              <a:t>Repair and </a:t>
            </a:r>
            <a:r>
              <a:rPr lang="en-US" sz="4000" dirty="0" smtClean="0"/>
              <a:t>reconstruction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79965188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90800"/>
            <a:ext cx="8229600" cy="1143000"/>
          </a:xfrm>
        </p:spPr>
        <p:txBody>
          <a:bodyPr/>
          <a:lstStyle/>
          <a:p>
            <a:r>
              <a:rPr lang="en-US" dirty="0" smtClean="0"/>
              <a:t>End of Notes for Chapter 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77184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0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dirty="0" smtClean="0"/>
              <a:t>Fine Needle Aspiration</a:t>
            </a:r>
            <a:endParaRPr lang="en-US" sz="7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743200"/>
            <a:ext cx="8229600" cy="3810000"/>
          </a:xfrm>
        </p:spPr>
        <p:txBody>
          <a:bodyPr>
            <a:normAutofit/>
          </a:bodyPr>
          <a:lstStyle/>
          <a:p>
            <a:pPr lvl="1"/>
            <a:r>
              <a:rPr lang="en-US" sz="3600" dirty="0"/>
              <a:t>10021 = Without guidance </a:t>
            </a:r>
          </a:p>
          <a:p>
            <a:pPr lvl="1"/>
            <a:r>
              <a:rPr lang="en-US" sz="3600" dirty="0"/>
              <a:t>10022 = with guidance</a:t>
            </a:r>
          </a:p>
          <a:p>
            <a:pPr lvl="2"/>
            <a:r>
              <a:rPr lang="en-US" sz="3600" dirty="0"/>
              <a:t>For radiological supervision/interpretation = 76942, 77002, 77012, </a:t>
            </a:r>
            <a:r>
              <a:rPr lang="en-US" sz="3600" dirty="0" smtClean="0"/>
              <a:t>77021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9454553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en-US" dirty="0"/>
              <a:t>Percutaneous </a:t>
            </a:r>
            <a:r>
              <a:rPr lang="en-US" dirty="0" smtClean="0"/>
              <a:t>Needle Biopsy </a:t>
            </a:r>
            <a:r>
              <a:rPr lang="en-US" dirty="0"/>
              <a:t>S</a:t>
            </a:r>
            <a:r>
              <a:rPr lang="en-US" dirty="0" smtClean="0"/>
              <a:t>ee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dirty="0"/>
              <a:t>20206 = muscle</a:t>
            </a:r>
            <a:endParaRPr lang="en-US" sz="1800" dirty="0"/>
          </a:p>
          <a:p>
            <a:pPr lvl="1"/>
            <a:r>
              <a:rPr lang="en-US" dirty="0"/>
              <a:t>32400= pleura</a:t>
            </a:r>
            <a:endParaRPr lang="en-US" sz="1800" dirty="0"/>
          </a:p>
          <a:p>
            <a:pPr lvl="1"/>
            <a:r>
              <a:rPr lang="en-US" dirty="0"/>
              <a:t>32405 = lung or mediastinum</a:t>
            </a:r>
            <a:endParaRPr lang="en-US" sz="1800" dirty="0"/>
          </a:p>
          <a:p>
            <a:pPr lvl="1"/>
            <a:r>
              <a:rPr lang="en-US" dirty="0"/>
              <a:t>42400 = salivary gland</a:t>
            </a:r>
            <a:endParaRPr lang="en-US" sz="1800" dirty="0"/>
          </a:p>
          <a:p>
            <a:pPr lvl="1"/>
            <a:r>
              <a:rPr lang="en-US" dirty="0"/>
              <a:t>47000 = liver</a:t>
            </a:r>
            <a:endParaRPr lang="en-US" sz="1800" dirty="0"/>
          </a:p>
          <a:p>
            <a:pPr lvl="1"/>
            <a:r>
              <a:rPr lang="en-US" dirty="0"/>
              <a:t>48102 = pancreas</a:t>
            </a:r>
            <a:endParaRPr lang="en-US" sz="1800" dirty="0"/>
          </a:p>
          <a:p>
            <a:pPr lvl="1"/>
            <a:r>
              <a:rPr lang="en-US" dirty="0"/>
              <a:t>49180 = abdominal or retroperitoneal mass</a:t>
            </a:r>
            <a:endParaRPr lang="en-US" sz="1800" dirty="0"/>
          </a:p>
          <a:p>
            <a:pPr lvl="1"/>
            <a:r>
              <a:rPr lang="en-US" dirty="0"/>
              <a:t>50200 = kidney</a:t>
            </a:r>
            <a:endParaRPr lang="en-US" sz="1800" dirty="0"/>
          </a:p>
          <a:p>
            <a:pPr lvl="1"/>
            <a:r>
              <a:rPr lang="en-US" dirty="0"/>
              <a:t>54500 = testis</a:t>
            </a:r>
            <a:endParaRPr lang="en-US" sz="1800" dirty="0"/>
          </a:p>
          <a:p>
            <a:pPr lvl="1"/>
            <a:r>
              <a:rPr lang="en-US" dirty="0"/>
              <a:t>54800 = epididymis</a:t>
            </a:r>
            <a:endParaRPr lang="en-US" sz="1800" dirty="0"/>
          </a:p>
          <a:p>
            <a:pPr lvl="1"/>
            <a:r>
              <a:rPr lang="en-US" dirty="0"/>
              <a:t>60100 = thyroid</a:t>
            </a:r>
            <a:endParaRPr lang="en-US" sz="1800" dirty="0"/>
          </a:p>
          <a:p>
            <a:pPr lvl="1"/>
            <a:r>
              <a:rPr lang="en-US" dirty="0"/>
              <a:t>62267 = nucleus </a:t>
            </a:r>
            <a:r>
              <a:rPr lang="en-US" dirty="0" err="1"/>
              <a:t>pulposus</a:t>
            </a:r>
            <a:r>
              <a:rPr lang="en-US" dirty="0"/>
              <a:t>, vertebrae disc</a:t>
            </a:r>
            <a:endParaRPr lang="en-US" sz="1800" dirty="0"/>
          </a:p>
          <a:p>
            <a:pPr lvl="1"/>
            <a:r>
              <a:rPr lang="en-US" dirty="0"/>
              <a:t>62269 = spinal cord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33028088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0"/>
            <a:ext cx="8229600" cy="1143000"/>
          </a:xfrm>
        </p:spPr>
        <p:txBody>
          <a:bodyPr>
            <a:noAutofit/>
          </a:bodyPr>
          <a:lstStyle/>
          <a:p>
            <a:r>
              <a:rPr lang="en-US" sz="8000" dirty="0"/>
              <a:t>Incision and </a:t>
            </a:r>
            <a:r>
              <a:rPr lang="en-US" sz="8000" dirty="0" smtClean="0"/>
              <a:t>Drainage </a:t>
            </a:r>
            <a:endParaRPr lang="en-US" sz="8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0"/>
            <a:ext cx="8229600" cy="1295400"/>
          </a:xfrm>
        </p:spPr>
        <p:txBody>
          <a:bodyPr/>
          <a:lstStyle/>
          <a:p>
            <a:pPr marL="0" lvl="0" indent="0" algn="ctr">
              <a:buNone/>
            </a:pPr>
            <a:r>
              <a:rPr lang="en-US" dirty="0" smtClean="0"/>
              <a:t>(</a:t>
            </a:r>
            <a:r>
              <a:rPr lang="en-US" dirty="0"/>
              <a:t>acne, hematoma, abscess, cyst, foreign body)</a:t>
            </a:r>
          </a:p>
          <a:p>
            <a:pPr lvl="1" algn="ctr"/>
            <a:r>
              <a:rPr lang="en-US" sz="3200" dirty="0"/>
              <a:t>10040-10180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41804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5400" dirty="0"/>
              <a:t>Debridement  </a:t>
            </a:r>
            <a:r>
              <a:rPr lang="en-US" sz="5400" dirty="0" smtClean="0"/>
              <a:t>11000-11047</a:t>
            </a:r>
            <a:endParaRPr lang="en-US" sz="5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lvl="0" indent="0">
              <a:buNone/>
            </a:pPr>
            <a:r>
              <a:rPr lang="en-US" dirty="0"/>
              <a:t>…   process of removing dead tissue, debris from wound/burn ….reported by:</a:t>
            </a:r>
          </a:p>
          <a:p>
            <a:pPr lvl="1"/>
            <a:endParaRPr lang="en-US" sz="3200" dirty="0" smtClean="0"/>
          </a:p>
          <a:p>
            <a:pPr lvl="1"/>
            <a:r>
              <a:rPr lang="en-US" sz="3200" dirty="0" smtClean="0"/>
              <a:t>Depth </a:t>
            </a:r>
            <a:r>
              <a:rPr lang="en-US" sz="3200" dirty="0"/>
              <a:t>of tissue &amp;</a:t>
            </a:r>
          </a:p>
          <a:p>
            <a:pPr lvl="1"/>
            <a:r>
              <a:rPr lang="en-US" sz="3200" dirty="0"/>
              <a:t>Surface area of wound </a:t>
            </a:r>
          </a:p>
          <a:p>
            <a:pPr lvl="1"/>
            <a:r>
              <a:rPr lang="en-US" sz="3200" dirty="0"/>
              <a:t>for additional wound </a:t>
            </a:r>
            <a:r>
              <a:rPr lang="en-US" sz="3200" dirty="0" err="1"/>
              <a:t>mgmt</a:t>
            </a:r>
            <a:r>
              <a:rPr lang="en-US" sz="3200" dirty="0"/>
              <a:t> - </a:t>
            </a:r>
            <a:r>
              <a:rPr lang="en-US" sz="3200" dirty="0" smtClean="0"/>
              <a:t>97597-97606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8560235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en-US" sz="2800" b="1" dirty="0"/>
              <a:t>Paring or cutting benign tissue </a:t>
            </a:r>
            <a:r>
              <a:rPr lang="en-US" sz="2800" dirty="0"/>
              <a:t>= 11055-11057 (corn, callous)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Routinely </a:t>
            </a:r>
            <a:r>
              <a:rPr lang="en-US" dirty="0"/>
              <a:t>includes collection of specimen for </a:t>
            </a:r>
            <a:r>
              <a:rPr lang="en-US" dirty="0" smtClean="0"/>
              <a:t>pathology</a:t>
            </a:r>
          </a:p>
          <a:p>
            <a:pPr lvl="1"/>
            <a:endParaRPr lang="en-US" dirty="0"/>
          </a:p>
          <a:p>
            <a:pPr marL="0" lvl="0" indent="0">
              <a:buNone/>
            </a:pPr>
            <a:r>
              <a:rPr lang="en-US" sz="2800" b="1" dirty="0"/>
              <a:t>Biopsy</a:t>
            </a:r>
            <a:r>
              <a:rPr lang="en-US" sz="2800" dirty="0"/>
              <a:t> (punch or shave)…collecting a tissue specimen as an independent procedure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11100 </a:t>
            </a:r>
            <a:r>
              <a:rPr lang="en-US" dirty="0"/>
              <a:t>= single lesion</a:t>
            </a:r>
          </a:p>
          <a:p>
            <a:pPr lvl="1"/>
            <a:r>
              <a:rPr lang="en-US" dirty="0"/>
              <a:t>+11101 =each additional lesion</a:t>
            </a:r>
          </a:p>
          <a:p>
            <a:pPr lvl="1"/>
            <a:r>
              <a:rPr lang="en-US" dirty="0"/>
              <a:t>Code additional for more than simple closure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759306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>
            <a:normAutofit/>
          </a:bodyPr>
          <a:lstStyle/>
          <a:p>
            <a:pPr lvl="0"/>
            <a:r>
              <a:rPr lang="en-US" sz="4000" dirty="0"/>
              <a:t>Removal of Skin tags, any method….by number removed (11200-11201</a:t>
            </a:r>
            <a:r>
              <a:rPr lang="en-US" sz="4000" dirty="0" smtClean="0"/>
              <a:t>)</a:t>
            </a:r>
          </a:p>
          <a:p>
            <a:pPr marL="0" lvl="0" indent="0">
              <a:buNone/>
            </a:pPr>
            <a:endParaRPr lang="en-US" sz="4000" dirty="0"/>
          </a:p>
          <a:p>
            <a:pPr lvl="0"/>
            <a:r>
              <a:rPr lang="en-US" sz="4000" dirty="0"/>
              <a:t>Shaving of epidermal or dermal lesions (transverse incision…not full thickness…does not require closure)   </a:t>
            </a:r>
          </a:p>
        </p:txBody>
      </p:sp>
    </p:spTree>
    <p:extLst>
      <p:ext uri="{BB962C8B-B14F-4D97-AF65-F5344CB8AC3E}">
        <p14:creationId xmlns:p14="http://schemas.microsoft.com/office/powerpoint/2010/main" val="204499257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457200"/>
            <a:ext cx="8839200" cy="1524000"/>
          </a:xfrm>
        </p:spPr>
        <p:txBody>
          <a:bodyPr>
            <a:normAutofit fontScale="90000"/>
          </a:bodyPr>
          <a:lstStyle/>
          <a:p>
            <a:pPr lvl="0"/>
            <a:r>
              <a:rPr lang="en-US" sz="6700" dirty="0"/>
              <a:t>Excision </a:t>
            </a:r>
            <a:r>
              <a:rPr lang="en-US" sz="6700" dirty="0" smtClean="0"/>
              <a:t>Lesions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100" dirty="0" smtClean="0"/>
              <a:t>…</a:t>
            </a:r>
            <a:r>
              <a:rPr lang="en-US" sz="3100" u="sng" dirty="0"/>
              <a:t>includes simple closure</a:t>
            </a:r>
            <a:r>
              <a:rPr lang="en-US" sz="3100" dirty="0" smtClean="0"/>
              <a:t>...full </a:t>
            </a:r>
            <a:r>
              <a:rPr lang="en-US" sz="3100" dirty="0"/>
              <a:t>thickness (through dermis)</a:t>
            </a:r>
            <a:br>
              <a:rPr lang="en-US" sz="3100" dirty="0"/>
            </a:br>
            <a:endParaRPr lang="en-US" sz="31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6000"/>
            <a:ext cx="8229600" cy="3962400"/>
          </a:xfrm>
        </p:spPr>
        <p:txBody>
          <a:bodyPr/>
          <a:lstStyle/>
          <a:p>
            <a:pPr lvl="1"/>
            <a:r>
              <a:rPr lang="en-US" dirty="0"/>
              <a:t>Widest diameter of lesion + most narrow margin (measured prior to excision)</a:t>
            </a:r>
            <a:endParaRPr lang="en-US" sz="1800" dirty="0"/>
          </a:p>
          <a:p>
            <a:pPr lvl="1"/>
            <a:r>
              <a:rPr lang="en-US" dirty="0"/>
              <a:t>Code each lesion excised</a:t>
            </a:r>
            <a:endParaRPr lang="en-US" sz="1800" dirty="0"/>
          </a:p>
          <a:p>
            <a:pPr lvl="1"/>
            <a:r>
              <a:rPr lang="en-US" dirty="0"/>
              <a:t>Excision with adjacent tissue transfer…report only the adjacent tissue transfer</a:t>
            </a:r>
            <a:endParaRPr lang="en-US" sz="1800" dirty="0"/>
          </a:p>
          <a:p>
            <a:pPr lvl="1"/>
            <a:r>
              <a:rPr lang="en-US" dirty="0"/>
              <a:t>Use additional code for intermediate or complex closure</a:t>
            </a:r>
            <a:endParaRPr lang="en-US" sz="1800" dirty="0"/>
          </a:p>
          <a:p>
            <a:pPr lvl="1"/>
            <a:r>
              <a:rPr lang="en-US" dirty="0"/>
              <a:t>Benign = 11400-11471…malignant = </a:t>
            </a:r>
            <a:r>
              <a:rPr lang="en-US" dirty="0" smtClean="0"/>
              <a:t>11600-11646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94454259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685800"/>
            <a:ext cx="8229600" cy="5440363"/>
          </a:xfrm>
        </p:spPr>
        <p:txBody>
          <a:bodyPr>
            <a:normAutofit/>
          </a:bodyPr>
          <a:lstStyle/>
          <a:p>
            <a:pPr lvl="0"/>
            <a:r>
              <a:rPr lang="en-US" sz="4400" b="1" dirty="0"/>
              <a:t>Nails</a:t>
            </a:r>
            <a:r>
              <a:rPr lang="en-US" sz="4400" dirty="0"/>
              <a:t> = </a:t>
            </a:r>
            <a:r>
              <a:rPr lang="en-US" sz="4400" dirty="0" smtClean="0"/>
              <a:t>11719-11765</a:t>
            </a:r>
          </a:p>
          <a:p>
            <a:pPr lvl="0"/>
            <a:endParaRPr lang="en-US" sz="4400" dirty="0"/>
          </a:p>
          <a:p>
            <a:pPr lvl="0"/>
            <a:r>
              <a:rPr lang="en-US" sz="4400" b="1" dirty="0" err="1"/>
              <a:t>Piloidal</a:t>
            </a:r>
            <a:r>
              <a:rPr lang="en-US" sz="4400" b="1" dirty="0"/>
              <a:t> </a:t>
            </a:r>
            <a:r>
              <a:rPr lang="en-US" sz="4400" b="1" dirty="0" smtClean="0"/>
              <a:t>Cyst </a:t>
            </a:r>
            <a:r>
              <a:rPr lang="en-US" sz="4400" dirty="0"/>
              <a:t>11770-11772</a:t>
            </a:r>
          </a:p>
          <a:p>
            <a:pPr lvl="0"/>
            <a:endParaRPr lang="en-US" sz="4400" dirty="0" smtClean="0"/>
          </a:p>
          <a:p>
            <a:pPr lvl="0"/>
            <a:r>
              <a:rPr lang="en-US" sz="4400" b="1" dirty="0" smtClean="0"/>
              <a:t>Introduction…Injection</a:t>
            </a:r>
            <a:r>
              <a:rPr lang="en-US" sz="4400" b="1" dirty="0"/>
              <a:t>, </a:t>
            </a:r>
            <a:r>
              <a:rPr lang="en-US" sz="4400" b="1" dirty="0" smtClean="0"/>
              <a:t>Insertion </a:t>
            </a:r>
            <a:r>
              <a:rPr lang="en-US" sz="4400" dirty="0" smtClean="0"/>
              <a:t>11900-11983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47548401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Adjacency</Template>
  <TotalTime>165</TotalTime>
  <Words>638</Words>
  <Application>Microsoft Office PowerPoint</Application>
  <PresentationFormat>On-screen Show (4:3)</PresentationFormat>
  <Paragraphs>117</Paragraphs>
  <Slides>19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Adjacency</vt:lpstr>
      <vt:lpstr>Integumentary System</vt:lpstr>
      <vt:lpstr>Fine Needle Aspiration</vt:lpstr>
      <vt:lpstr>Percutaneous Needle Biopsy See</vt:lpstr>
      <vt:lpstr>Incision and Drainage </vt:lpstr>
      <vt:lpstr>Debridement  11000-11047</vt:lpstr>
      <vt:lpstr>PowerPoint Presentation</vt:lpstr>
      <vt:lpstr>PowerPoint Presentation</vt:lpstr>
      <vt:lpstr>Excision Lesions …includes simple closure...full thickness (through dermis) </vt:lpstr>
      <vt:lpstr>PowerPoint Presentation</vt:lpstr>
      <vt:lpstr>Repair…Closures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Breast …19000-19396</vt:lpstr>
      <vt:lpstr>End of Notes for Chapter 7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9</cp:revision>
  <dcterms:created xsi:type="dcterms:W3CDTF">2014-08-21T20:46:55Z</dcterms:created>
  <dcterms:modified xsi:type="dcterms:W3CDTF">2014-08-27T23:26:39Z</dcterms:modified>
</cp:coreProperties>
</file>

<file path=docProps/thumbnail.jpeg>
</file>