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AD620-AF38-4CB4-9A51-311C7C1E9BD2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EEE7B-5740-4805-9FF4-3C4C83EB91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AD620-AF38-4CB4-9A51-311C7C1E9BD2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EEE7B-5740-4805-9FF4-3C4C83EB91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AD620-AF38-4CB4-9A51-311C7C1E9BD2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EEE7B-5740-4805-9FF4-3C4C83EB91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AD620-AF38-4CB4-9A51-311C7C1E9BD2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EEE7B-5740-4805-9FF4-3C4C83EB91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AD620-AF38-4CB4-9A51-311C7C1E9BD2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EEE7B-5740-4805-9FF4-3C4C83EB91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AD620-AF38-4CB4-9A51-311C7C1E9BD2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EEE7B-5740-4805-9FF4-3C4C83EB91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AD620-AF38-4CB4-9A51-311C7C1E9BD2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EEE7B-5740-4805-9FF4-3C4C83EB91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AD620-AF38-4CB4-9A51-311C7C1E9BD2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EEE7B-5740-4805-9FF4-3C4C83EB91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AD620-AF38-4CB4-9A51-311C7C1E9BD2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EEE7B-5740-4805-9FF4-3C4C83EB91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AD620-AF38-4CB4-9A51-311C7C1E9BD2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EEE7B-5740-4805-9FF4-3C4C83EB912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AD620-AF38-4CB4-9A51-311C7C1E9BD2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AFEEE7B-5740-4805-9FF4-3C4C83EB912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EAFEEE7B-5740-4805-9FF4-3C4C83EB912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5B2AD620-AF38-4CB4-9A51-311C7C1E9BD2}" type="datetimeFigureOut">
              <a:rPr lang="en-US" smtClean="0"/>
              <a:t>8/27/2014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Basic Coding Lecture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Notes for Chapter 1: The Path of Coding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68345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4000" dirty="0" smtClean="0"/>
              <a:t>Outpatient coders for health provider reimbursement (CPT, HCPCS Level II, ICS-9-CM volumes 1 &amp; 2) … Codes submitted with fee via CMS 1500 claim form</a:t>
            </a:r>
          </a:p>
          <a:p>
            <a:pPr marL="0" indent="0">
              <a:buNone/>
            </a:pPr>
            <a:endParaRPr lang="en-US" dirty="0"/>
          </a:p>
          <a:p>
            <a:pPr lvl="2"/>
            <a:r>
              <a:rPr lang="en-US" sz="3600" dirty="0" smtClean="0"/>
              <a:t>Medical coders</a:t>
            </a:r>
          </a:p>
          <a:p>
            <a:endParaRPr lang="en-US" sz="3600" dirty="0"/>
          </a:p>
          <a:p>
            <a:pPr lvl="2"/>
            <a:r>
              <a:rPr lang="en-US" sz="3600" dirty="0" smtClean="0"/>
              <a:t>Coding specialists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9541878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Inpatient (Hospital) coding – less interaction with providers – use MS-DRG (Medicare Severity-Diagnosis Related Groups) – Use ICD-9-CM volumes 1, 2 &amp; 3 as well as MS-DRG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Health information coders</a:t>
            </a:r>
          </a:p>
          <a:p>
            <a:endParaRPr lang="en-US" dirty="0"/>
          </a:p>
          <a:p>
            <a:r>
              <a:rPr lang="en-US" dirty="0" smtClean="0"/>
              <a:t>Medical record coders</a:t>
            </a:r>
          </a:p>
          <a:p>
            <a:endParaRPr lang="en-US" dirty="0" smtClean="0"/>
          </a:p>
          <a:p>
            <a:r>
              <a:rPr lang="en-US" dirty="0" smtClean="0"/>
              <a:t>Coding specialists</a:t>
            </a:r>
          </a:p>
          <a:p>
            <a:endParaRPr lang="en-US" dirty="0"/>
          </a:p>
          <a:p>
            <a:r>
              <a:rPr lang="en-US" dirty="0" smtClean="0"/>
              <a:t>Coder/abstractors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1796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Reimbursement is determined by the code used!!!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84636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/>
              <a:t>Inpatient coders may specialize in cancer registry</a:t>
            </a:r>
          </a:p>
          <a:p>
            <a:pPr marL="0" indent="0">
              <a:buNone/>
            </a:pPr>
            <a:endParaRPr lang="en-US" sz="4000" dirty="0"/>
          </a:p>
          <a:p>
            <a:r>
              <a:rPr lang="en-US" sz="4000" dirty="0" smtClean="0"/>
              <a:t>Facility, regional and national databases of cancer patients (diagnosis, treatment and outcomes)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6616767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Medical coding is technical and rapidly-changing field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200" dirty="0" smtClean="0"/>
          </a:p>
          <a:p>
            <a:r>
              <a:rPr lang="en-US" sz="3200" dirty="0" smtClean="0"/>
              <a:t>New technologies</a:t>
            </a:r>
          </a:p>
          <a:p>
            <a:endParaRPr lang="en-US" sz="3200" dirty="0"/>
          </a:p>
          <a:p>
            <a:r>
              <a:rPr lang="en-US" sz="3200" dirty="0" smtClean="0"/>
              <a:t>New codes sets</a:t>
            </a:r>
          </a:p>
          <a:p>
            <a:endParaRPr lang="en-US" sz="3200" dirty="0"/>
          </a:p>
          <a:p>
            <a:r>
              <a:rPr lang="en-US" sz="3200" dirty="0" smtClean="0"/>
              <a:t>New payment methodologies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532943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Hierarchy of Providers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/>
              <a:t>(State Health Board website for scope of practice info)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Physicians ....4 years college, 4 years medical school, 3-5 years residency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(can continue in subspecialty = Fellowship)</a:t>
            </a:r>
          </a:p>
          <a:p>
            <a:endParaRPr lang="en-US" dirty="0" smtClean="0"/>
          </a:p>
          <a:p>
            <a:r>
              <a:rPr lang="en-US" dirty="0" smtClean="0"/>
              <a:t>Mid-level providers - practice medicine under MD’s supervision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PA (physician’s assistant), 26.5 month program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NP (nurse practitioner) MS in nursing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0364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Payers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Private insurance plans = commercial carriers (Blue Cross/Blue Shield)</a:t>
            </a:r>
          </a:p>
          <a:p>
            <a:endParaRPr lang="en-US" dirty="0" smtClean="0"/>
          </a:p>
          <a:p>
            <a:r>
              <a:rPr lang="en-US" dirty="0" smtClean="0"/>
              <a:t>Government insurance plans (Medicare/Medicaid)</a:t>
            </a:r>
          </a:p>
          <a:p>
            <a:endParaRPr lang="en-US" dirty="0" smtClean="0"/>
          </a:p>
          <a:p>
            <a:r>
              <a:rPr lang="en-US" dirty="0" smtClean="0"/>
              <a:t>State-funded insurance programs for children up to 21 </a:t>
            </a:r>
            <a:r>
              <a:rPr lang="en-US" dirty="0" err="1" smtClean="0"/>
              <a:t>yrs</a:t>
            </a:r>
            <a:r>
              <a:rPr lang="en-US" dirty="0" smtClean="0"/>
              <a:t> (Crippled </a:t>
            </a:r>
            <a:r>
              <a:rPr lang="en-US" dirty="0" smtClean="0"/>
              <a:t>Children's </a:t>
            </a:r>
            <a:r>
              <a:rPr lang="en-US" dirty="0" smtClean="0"/>
              <a:t>Services, Children’s Medical Services ... typically designed for specific chronic medical conditions)</a:t>
            </a:r>
          </a:p>
          <a:p>
            <a:endParaRPr lang="en-US" dirty="0" smtClean="0"/>
          </a:p>
          <a:p>
            <a:r>
              <a:rPr lang="en-US" dirty="0" smtClean="0"/>
              <a:t>Medicaid – low income</a:t>
            </a:r>
          </a:p>
          <a:p>
            <a:endParaRPr lang="en-US" dirty="0" smtClean="0"/>
          </a:p>
          <a:p>
            <a:r>
              <a:rPr lang="en-US" dirty="0" smtClean="0"/>
              <a:t>Medicare – over 65, disabled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1820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Medicare – </a:t>
            </a:r>
            <a:br>
              <a:rPr lang="en-US" dirty="0" smtClean="0"/>
            </a:br>
            <a:r>
              <a:rPr lang="en-US" sz="3600" dirty="0" smtClean="0"/>
              <a:t>4 Parts (A, B, C, D) ... often sets the standard for all insurance types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297363"/>
          </a:xfrm>
        </p:spPr>
        <p:txBody>
          <a:bodyPr>
            <a:normAutofit/>
          </a:bodyPr>
          <a:lstStyle/>
          <a:p>
            <a:r>
              <a:rPr lang="en-US" dirty="0" smtClean="0"/>
              <a:t>Medicare Part A ... IP, skilled nursing, hospice, home health</a:t>
            </a:r>
          </a:p>
          <a:p>
            <a:endParaRPr lang="en-US" dirty="0" smtClean="0"/>
          </a:p>
          <a:p>
            <a:r>
              <a:rPr lang="en-US" dirty="0" smtClean="0"/>
              <a:t>Medicare Part B ... OP services (optional benefit for which the patient pays a premium and copay)</a:t>
            </a:r>
          </a:p>
          <a:p>
            <a:endParaRPr lang="en-US" dirty="0" smtClean="0"/>
          </a:p>
          <a:p>
            <a:r>
              <a:rPr lang="en-US" dirty="0" smtClean="0"/>
              <a:t>Medicare Part D ... Prescription drug coverage</a:t>
            </a:r>
          </a:p>
          <a:p>
            <a:endParaRPr lang="en-US" dirty="0" smtClean="0"/>
          </a:p>
          <a:p>
            <a:r>
              <a:rPr lang="en-US" dirty="0" smtClean="0"/>
              <a:t>Medicare Part C ... Medicare Advantage Plans combines Medicare part A, B and sometimes D, managed by private insurers who have been approved by Medicare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62287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/>
              <a:t>Providers contract with an insurance carrier (participating provider) through which they agree to a specific fee for payment for each CPT code...the difference between the billed amount and agreed amount is adjusted by the participating provider (written off)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7070247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Medical Record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Documentation of important facts: health history (past and present illness, tests, treatments and outcomes)</a:t>
            </a:r>
          </a:p>
          <a:p>
            <a:endParaRPr lang="en-US" sz="2400" dirty="0" smtClean="0"/>
          </a:p>
          <a:p>
            <a:r>
              <a:rPr lang="en-US" sz="2400" dirty="0" smtClean="0"/>
              <a:t>Chronological </a:t>
            </a:r>
          </a:p>
          <a:p>
            <a:endParaRPr lang="en-US" sz="2400" dirty="0" smtClean="0"/>
          </a:p>
          <a:p>
            <a:r>
              <a:rPr lang="en-US" sz="2400" dirty="0" smtClean="0"/>
              <a:t>Continuity of care between providers, </a:t>
            </a:r>
          </a:p>
          <a:p>
            <a:endParaRPr lang="en-US" sz="2400" dirty="0" smtClean="0"/>
          </a:p>
          <a:p>
            <a:r>
              <a:rPr lang="en-US" sz="2400" dirty="0" smtClean="0"/>
              <a:t>Serves as claims review and payment</a:t>
            </a:r>
          </a:p>
          <a:p>
            <a:endParaRPr lang="en-US" sz="2400" dirty="0" smtClean="0"/>
          </a:p>
          <a:p>
            <a:r>
              <a:rPr lang="en-US" sz="2400" dirty="0" smtClean="0"/>
              <a:t>Legal document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964998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Coding: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Process of translating written medical record into numeric/alpha numeric codes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3452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All services must be supported and documented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chemeClr val="tx2"/>
                </a:solidFill>
              </a:rPr>
              <a:t>POMR = Problem Oriented Medical Record (SOAP notes for each problem documented)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E &amp; M documentation </a:t>
            </a:r>
            <a:r>
              <a:rPr lang="en-US" dirty="0" smtClean="0"/>
              <a:t>(Evaluation and Management) </a:t>
            </a:r>
            <a:r>
              <a:rPr lang="en-US" b="1" dirty="0" smtClean="0"/>
              <a:t>SOAP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S = Subjective </a:t>
            </a:r>
            <a:r>
              <a:rPr lang="en-US" dirty="0" smtClean="0"/>
              <a:t>... patient’s statement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O = Objective </a:t>
            </a:r>
            <a:r>
              <a:rPr lang="en-US" dirty="0" smtClean="0"/>
              <a:t>... physicians assessment using observation, palpation, auscultation and percussion, tests and other services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A = Assessment </a:t>
            </a:r>
            <a:r>
              <a:rPr lang="en-US" dirty="0" smtClean="0"/>
              <a:t>...diagnoses</a:t>
            </a:r>
          </a:p>
          <a:p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P = Plan </a:t>
            </a:r>
            <a:r>
              <a:rPr lang="en-US" dirty="0" smtClean="0"/>
              <a:t>...course of action treatment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Other methods of documentation ... use alternative format but contain all </a:t>
            </a:r>
          </a:p>
          <a:p>
            <a:pPr marL="0" indent="0">
              <a:buNone/>
            </a:pPr>
            <a:r>
              <a:rPr lang="en-US" dirty="0" smtClean="0"/>
              <a:t>components of the visit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1999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5344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Operative Report Documentation – </a:t>
            </a:r>
            <a:br>
              <a:rPr lang="en-US" dirty="0" smtClean="0"/>
            </a:br>
            <a:r>
              <a:rPr lang="en-US" sz="1800" dirty="0" smtClean="0"/>
              <a:t>pg. 5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 smtClean="0"/>
              <a:t>The header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The body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Coding Tips: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	• Use the post-operative diagnosis (check over body and path report if available)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	• Start with the procedures listed in header ... check body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	• Look for key words...locations, anatomical structures involved, surgical approach, 	procedure method (debridement, drainage, incision), procedure type (open, closed, 	simple), size and number, surgical instruments used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	• Highlight unfamiliar words and research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	• Read the body ... sometimes procedure is complicated or abandoned (may need 	different code or modifier)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4929582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u="sng" dirty="0" smtClean="0"/>
              <a:t>Medical Necessity </a:t>
            </a:r>
            <a:r>
              <a:rPr lang="en-US" sz="2800" dirty="0" smtClean="0"/>
              <a:t>... </a:t>
            </a:r>
            <a:r>
              <a:rPr lang="en-US" sz="2800" u="sng" dirty="0" smtClean="0"/>
              <a:t>reasonable and necessary </a:t>
            </a:r>
            <a:r>
              <a:rPr lang="en-US" sz="2800" dirty="0" smtClean="0"/>
              <a:t>for the diagnosis and treatment...required for reimbursement...Tools used to determine medical necessity are NCD manual and LCD.</a:t>
            </a:r>
            <a:endParaRPr lang="en-US" sz="28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0687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• NCD = National Coverage Determination Manual (stems from Title XVIII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of the Social Security Act)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• LCD = local coverage determinations, define what codes are needed and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when an item or service will be covered (e.g. Vitamin D levels indicated for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rickets, malabsorption states, osteoporosis, hypocalcemia, etc.)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• In other words the LCD lines up corresponding CPT codes with the ICD-9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codes that would show medical necessity.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2951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ABN </a:t>
            </a:r>
            <a:br>
              <a:rPr lang="en-US" dirty="0" smtClean="0"/>
            </a:br>
            <a:r>
              <a:rPr lang="en-US" sz="1800" dirty="0" smtClean="0"/>
              <a:t>(Advanced Beneficiary Notice, if a service is deemed not “necessary” by Medicare form #CMS-R131)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Form must indicate the procedures</a:t>
            </a:r>
          </a:p>
          <a:p>
            <a:endParaRPr lang="en-US" dirty="0" smtClean="0"/>
          </a:p>
          <a:p>
            <a:r>
              <a:rPr lang="en-US" dirty="0" smtClean="0"/>
              <a:t>Form must explain why Medicare may deny payment, typically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Medicare does not pay for services for the patient’s condition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Medicare does not pay for procedure as frequently as proposed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Medicare does not pay for procedures deemed “experimental”</a:t>
            </a:r>
          </a:p>
          <a:p>
            <a:endParaRPr lang="en-US" dirty="0" smtClean="0"/>
          </a:p>
          <a:p>
            <a:r>
              <a:rPr lang="en-US" dirty="0" smtClean="0"/>
              <a:t>Form must include the cost estimate for the procedure (within $100 or 25% of actual cost)</a:t>
            </a:r>
          </a:p>
          <a:p>
            <a:endParaRPr lang="en-US" dirty="0" smtClean="0"/>
          </a:p>
          <a:p>
            <a:r>
              <a:rPr lang="en-US" dirty="0" smtClean="0"/>
              <a:t>ABN not appropriate in emergency situations...if claim is denied for an emergency the provider is financially responsible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8702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HIPPA</a:t>
            </a:r>
            <a:br>
              <a:rPr lang="en-US" dirty="0" smtClean="0"/>
            </a:br>
            <a:r>
              <a:rPr lang="en-US" sz="2200" dirty="0" smtClean="0"/>
              <a:t>(Health Insurance Portability and Accountability Act (1996- Kennedy,</a:t>
            </a:r>
            <a:r>
              <a:rPr lang="en-US" sz="2200" dirty="0"/>
              <a:t> </a:t>
            </a:r>
            <a:r>
              <a:rPr lang="en-US" sz="2200" dirty="0" err="1" smtClean="0"/>
              <a:t>Kassebaum</a:t>
            </a:r>
            <a:r>
              <a:rPr lang="en-US" sz="2200" dirty="0" smtClean="0"/>
              <a:t>)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5 Part Act</a:t>
            </a:r>
          </a:p>
          <a:p>
            <a:endParaRPr lang="en-US" dirty="0" smtClean="0"/>
          </a:p>
          <a:p>
            <a:r>
              <a:rPr lang="en-US" dirty="0" smtClean="0"/>
              <a:t>Title II – Preventing Health Care Fraud and Abuse (administration simplification...important to the medical coder)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Standards for electronic health care transactions and code sets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Unique identifiers for providers (NPI), plans and employers (EIN)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Privacy and security of health data</a:t>
            </a:r>
          </a:p>
          <a:p>
            <a:endParaRPr lang="en-US" dirty="0" smtClean="0"/>
          </a:p>
          <a:p>
            <a:r>
              <a:rPr lang="en-US" dirty="0" smtClean="0"/>
              <a:t>Privacy and security; providers obtain consent of the individual to use for purposes of treatment, payment, health care operations</a:t>
            </a:r>
          </a:p>
          <a:p>
            <a:endParaRPr lang="en-US" dirty="0" smtClean="0"/>
          </a:p>
          <a:p>
            <a:r>
              <a:rPr lang="en-US" dirty="0" smtClean="0"/>
              <a:t>HIPAA is enforced by OCR (office of civil rights)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7099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2438400" cy="533400"/>
          </a:xfrm>
        </p:spPr>
        <p:txBody>
          <a:bodyPr>
            <a:normAutofit/>
          </a:bodyPr>
          <a:lstStyle/>
          <a:p>
            <a:r>
              <a:rPr lang="en-US" sz="1600" b="1" dirty="0" smtClean="0"/>
              <a:t>HIPPA continued…</a:t>
            </a:r>
            <a:endParaRPr lang="en-US" sz="1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4525963"/>
          </a:xfrm>
        </p:spPr>
        <p:txBody>
          <a:bodyPr>
            <a:noAutofit/>
          </a:bodyPr>
          <a:lstStyle/>
          <a:p>
            <a:r>
              <a:rPr lang="en-US" sz="1600" dirty="0" smtClean="0"/>
              <a:t> HIPAA key provision: “Minimum Necessary” requirement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	Only share the minimum amount of information necessary for the </a:t>
            </a:r>
          </a:p>
          <a:p>
            <a:pPr marL="0" indent="0">
              <a:buNone/>
            </a:pPr>
            <a:r>
              <a:rPr lang="en-US" sz="1600" dirty="0" smtClean="0"/>
              <a:t>	request/purpose</a:t>
            </a:r>
          </a:p>
          <a:p>
            <a:pPr marL="0" indent="0">
              <a:buNone/>
            </a:pPr>
            <a:r>
              <a:rPr lang="en-US" sz="1600" dirty="0"/>
              <a:t>	</a:t>
            </a:r>
            <a:r>
              <a:rPr lang="en-US" sz="1600" dirty="0" smtClean="0"/>
              <a:t>	Exceptions: information for treatment purposes, information to the patient, information shared after patient consent, 		disclosures required under other laws.</a:t>
            </a:r>
          </a:p>
          <a:p>
            <a:r>
              <a:rPr lang="en-US" sz="1600" dirty="0" smtClean="0"/>
              <a:t>Provider’s responsibility…Compliance Plan and self-audit</a:t>
            </a:r>
          </a:p>
          <a:p>
            <a:pPr marL="0" indent="0">
              <a:buNone/>
            </a:pPr>
            <a:r>
              <a:rPr lang="en-US" sz="1600" dirty="0" smtClean="0"/>
              <a:t>	Additional ramifications via legislation </a:t>
            </a:r>
          </a:p>
          <a:p>
            <a:pPr marL="457200" lvl="1" indent="0">
              <a:buNone/>
            </a:pPr>
            <a:r>
              <a:rPr lang="en-US" sz="1600" dirty="0" smtClean="0"/>
              <a:t>		HITECH ...patients may request audit trail, and need to be notified if system breech</a:t>
            </a:r>
          </a:p>
          <a:p>
            <a:r>
              <a:rPr lang="en-US" sz="1600" dirty="0" smtClean="0"/>
              <a:t>OIG (Office of the Inspector General)...offers compliance program guidance and in October of each year releases a work plan outlining priorities for the upcoming fiscal year</a:t>
            </a:r>
          </a:p>
          <a:p>
            <a:r>
              <a:rPr lang="en-US" sz="1600" dirty="0" smtClean="0"/>
              <a:t>Key components of a compliance program:</a:t>
            </a:r>
          </a:p>
          <a:p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	Conduct internal monitoring and audits</a:t>
            </a:r>
          </a:p>
          <a:p>
            <a:pPr marL="0" indent="0">
              <a:buNone/>
            </a:pPr>
            <a:r>
              <a:rPr lang="en-US" sz="1600" dirty="0" smtClean="0"/>
              <a:t>	Have written standards and procedures</a:t>
            </a:r>
          </a:p>
          <a:p>
            <a:pPr marL="0" indent="0">
              <a:buNone/>
            </a:pPr>
            <a:r>
              <a:rPr lang="en-US" sz="1600" dirty="0" smtClean="0"/>
              <a:t>	Designate a compliance officer</a:t>
            </a:r>
          </a:p>
          <a:p>
            <a:pPr marL="0" indent="0">
              <a:buNone/>
            </a:pPr>
            <a:r>
              <a:rPr lang="en-US" sz="1600" dirty="0" smtClean="0"/>
              <a:t>	Conduct training on practice standards and procedures</a:t>
            </a:r>
          </a:p>
          <a:p>
            <a:pPr marL="0" indent="0">
              <a:buNone/>
            </a:pPr>
            <a:r>
              <a:rPr lang="en-US" sz="1600" dirty="0" smtClean="0"/>
              <a:t>	Respond to detection violations, monetary reimbursements</a:t>
            </a:r>
          </a:p>
          <a:p>
            <a:pPr marL="0" indent="0">
              <a:buNone/>
            </a:pPr>
            <a:r>
              <a:rPr lang="en-US" sz="1600" dirty="0" smtClean="0"/>
              <a:t>	Develop open lines of communications among all staff</a:t>
            </a:r>
          </a:p>
          <a:p>
            <a:pPr marL="0" indent="0">
              <a:buNone/>
            </a:pPr>
            <a:r>
              <a:rPr lang="en-US" sz="1600" dirty="0" smtClean="0"/>
              <a:t>	Enforce the standards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612873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000" b="1" dirty="0" smtClean="0"/>
              <a:t>AAPC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400" dirty="0" smtClean="0"/>
              <a:t>American Association of Professional Coders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36618"/>
            <a:ext cx="7620000" cy="42117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• Elevate the standards of medical coding by providing training, certification ongoing education, networking and job opportunities.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• AAPC code of Ethics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• Certified coders = higher wages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608066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End of Chapter 1 Notes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517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762000"/>
            <a:ext cx="4038600" cy="53641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u="sng" dirty="0" smtClean="0"/>
              <a:t>Each medical visit produces a record: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• Observations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• Medical or surgical interventions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• Treatment outcomes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038600" cy="53641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u="sng" dirty="0" smtClean="0"/>
              <a:t>Each medical record includes: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• Symptoms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• Medical history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• Examination results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• Reports of x-rays and lab tests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• Diagnoses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• Treatment plans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307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09600" y="3048000"/>
            <a:ext cx="7543800" cy="25939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Coding = process of translating written medical record into numeric/alpha numeric codes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5886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Separate codes set for: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Diagnoses = ICD-9 codes (soon to be ICD-10)</a:t>
            </a:r>
          </a:p>
          <a:p>
            <a:endParaRPr lang="en-US" sz="2800" dirty="0" smtClean="0"/>
          </a:p>
          <a:p>
            <a:r>
              <a:rPr lang="en-US" sz="2800" dirty="0" smtClean="0"/>
              <a:t>Medical and surgical services/procedures = CPT codes</a:t>
            </a:r>
          </a:p>
          <a:p>
            <a:endParaRPr lang="en-US" sz="2800" dirty="0" smtClean="0"/>
          </a:p>
          <a:p>
            <a:r>
              <a:rPr lang="en-US" sz="2800" dirty="0" smtClean="0"/>
              <a:t>Supplies = HCPCS Level II codes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866781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Purpose/uses of codes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Data collection (e.g. track a disease)</a:t>
            </a:r>
          </a:p>
          <a:p>
            <a:endParaRPr lang="en-US" sz="2800" dirty="0" smtClean="0"/>
          </a:p>
          <a:p>
            <a:r>
              <a:rPr lang="en-US" sz="2800" dirty="0" smtClean="0"/>
              <a:t>Evaluate the quality of care</a:t>
            </a:r>
          </a:p>
          <a:p>
            <a:endParaRPr lang="en-US" sz="2800" dirty="0" smtClean="0"/>
          </a:p>
          <a:p>
            <a:r>
              <a:rPr lang="en-US" sz="2800" dirty="0" smtClean="0"/>
              <a:t>Insurance/patient billing</a:t>
            </a:r>
          </a:p>
          <a:p>
            <a:endParaRPr lang="en-US" sz="2800" dirty="0" smtClean="0"/>
          </a:p>
          <a:p>
            <a:r>
              <a:rPr lang="en-US" sz="2800" dirty="0" smtClean="0"/>
              <a:t>Determine costs and reimbursement; codes must be assigned correctly to ensure physician livelihood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095718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 Code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Content of the medical record</a:t>
            </a:r>
          </a:p>
          <a:p>
            <a:endParaRPr lang="en-US" sz="2800" dirty="0" smtClean="0"/>
          </a:p>
          <a:p>
            <a:r>
              <a:rPr lang="en-US" sz="2800" dirty="0" smtClean="0"/>
              <a:t>Unique coding rules that govern each code set</a:t>
            </a:r>
          </a:p>
          <a:p>
            <a:endParaRPr lang="en-US" sz="2800" dirty="0" smtClean="0"/>
          </a:p>
          <a:p>
            <a:r>
              <a:rPr lang="en-US" sz="2800" dirty="0" smtClean="0"/>
              <a:t>Coding guidelines for different insurance providers (Medicare vs. commercial providers)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204994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Coders MUST master: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Anatomy</a:t>
            </a:r>
          </a:p>
          <a:p>
            <a:endParaRPr lang="en-US" sz="3200" dirty="0"/>
          </a:p>
          <a:p>
            <a:r>
              <a:rPr lang="en-US" sz="3200" dirty="0" smtClean="0"/>
              <a:t>Medical Terminology</a:t>
            </a:r>
          </a:p>
          <a:p>
            <a:endParaRPr lang="en-US" sz="3200" dirty="0"/>
          </a:p>
          <a:p>
            <a:r>
              <a:rPr lang="en-US" sz="3200" dirty="0" smtClean="0"/>
              <a:t>Be detail-oriented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142847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7620000" cy="5364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A medical coder’s job is to accurately code by using the language in the charts to assign the appropriate codes and to list the code in the appropriate order.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 smtClean="0"/>
              <a:t>A coder evaluates the medical record for completeness and accuracy, communicates regularly with the provider, and assigns appropriate codes. A coder does not interpret a medical record.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181880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260</TotalTime>
  <Words>870</Words>
  <Application>Microsoft Office PowerPoint</Application>
  <PresentationFormat>On-screen Show (4:3)</PresentationFormat>
  <Paragraphs>217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Adjacency</vt:lpstr>
      <vt:lpstr>Basic Coding Lecture</vt:lpstr>
      <vt:lpstr>Coding:</vt:lpstr>
      <vt:lpstr>PowerPoint Presentation</vt:lpstr>
      <vt:lpstr>Coding = process of translating written medical record into numeric/alpha numeric codes</vt:lpstr>
      <vt:lpstr>Separate codes set for:</vt:lpstr>
      <vt:lpstr>Purpose/uses of codes</vt:lpstr>
      <vt:lpstr>Proper Code Assignment</vt:lpstr>
      <vt:lpstr>Coders MUST master:</vt:lpstr>
      <vt:lpstr>PowerPoint Presentation</vt:lpstr>
      <vt:lpstr>PowerPoint Presentation</vt:lpstr>
      <vt:lpstr>PowerPoint Presentation</vt:lpstr>
      <vt:lpstr>Reimbursement is determined by the code used!!!</vt:lpstr>
      <vt:lpstr>PowerPoint Presentation</vt:lpstr>
      <vt:lpstr>Medical coding is technical and rapidly-changing field</vt:lpstr>
      <vt:lpstr>Hierarchy of Providers  (State Health Board website for scope of practice info)</vt:lpstr>
      <vt:lpstr>Types of Payers</vt:lpstr>
      <vt:lpstr>Medicare –  4 Parts (A, B, C, D) ... often sets the standard for all insurance types</vt:lpstr>
      <vt:lpstr>PowerPoint Presentation</vt:lpstr>
      <vt:lpstr>Medical Record</vt:lpstr>
      <vt:lpstr>All services must be supported and documented</vt:lpstr>
      <vt:lpstr>Operative Report Documentation –  pg. 5</vt:lpstr>
      <vt:lpstr>Medical Necessity ... reasonable and necessary for the diagnosis and treatment...required for reimbursement...Tools used to determine medical necessity are NCD manual and LCD.</vt:lpstr>
      <vt:lpstr>ABN  (Advanced Beneficiary Notice, if a service is deemed not “necessary” by Medicare form #CMS-R131)</vt:lpstr>
      <vt:lpstr>HIPPA (Health Insurance Portability and Accountability Act (1996- Kennedy, Kassebaum)</vt:lpstr>
      <vt:lpstr>HIPPA continued…</vt:lpstr>
      <vt:lpstr>AAPC American Association of Professional Coders</vt:lpstr>
      <vt:lpstr>End of Chapter 1 Notes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Basic Coding Lecture</dc:title>
  <dc:creator>Windows User</dc:creator>
  <cp:lastModifiedBy>Windows User</cp:lastModifiedBy>
  <cp:revision>9</cp:revision>
  <dcterms:created xsi:type="dcterms:W3CDTF">2014-08-26T22:12:50Z</dcterms:created>
  <dcterms:modified xsi:type="dcterms:W3CDTF">2014-08-27T22:21:18Z</dcterms:modified>
</cp:coreProperties>
</file>