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0D8C3-F55F-454B-AE91-F16504DB9722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CE160477-BD78-4A16-8DC2-71A893CE4BE0}">
      <dgm:prSet phldrT="[Text]"/>
      <dgm:spPr/>
      <dgm:t>
        <a:bodyPr/>
        <a:lstStyle/>
        <a:p>
          <a:r>
            <a:rPr lang="en-US" dirty="0"/>
            <a:t>Organ System</a:t>
          </a:r>
        </a:p>
      </dgm:t>
    </dgm:pt>
    <dgm:pt modelId="{3FAE4CFC-03F7-4276-AF87-18F8DEA8DA40}" type="parTrans" cxnId="{333A2492-7E04-4824-98BC-D306167A4801}">
      <dgm:prSet/>
      <dgm:spPr/>
      <dgm:t>
        <a:bodyPr/>
        <a:lstStyle/>
        <a:p>
          <a:endParaRPr lang="en-US"/>
        </a:p>
      </dgm:t>
    </dgm:pt>
    <dgm:pt modelId="{812C28EB-0564-499A-8B65-8CC2CBCEFAEA}" type="sibTrans" cxnId="{333A2492-7E04-4824-98BC-D306167A4801}">
      <dgm:prSet/>
      <dgm:spPr/>
      <dgm:t>
        <a:bodyPr/>
        <a:lstStyle/>
        <a:p>
          <a:endParaRPr lang="en-US"/>
        </a:p>
      </dgm:t>
    </dgm:pt>
    <dgm:pt modelId="{A98C1DA7-AA3F-48A9-985B-5923F3C0D8E6}">
      <dgm:prSet phldrT="[Text]"/>
      <dgm:spPr/>
      <dgm:t>
        <a:bodyPr/>
        <a:lstStyle/>
        <a:p>
          <a:r>
            <a:rPr lang="en-US" dirty="0"/>
            <a:t>Tissue</a:t>
          </a:r>
        </a:p>
      </dgm:t>
    </dgm:pt>
    <dgm:pt modelId="{9BB0891A-7A98-4281-BDFD-8C17C173D341}" type="parTrans" cxnId="{A58BDADD-98F8-4F0B-AB6E-60AFCA9F88E7}">
      <dgm:prSet/>
      <dgm:spPr/>
      <dgm:t>
        <a:bodyPr/>
        <a:lstStyle/>
        <a:p>
          <a:endParaRPr lang="en-US"/>
        </a:p>
      </dgm:t>
    </dgm:pt>
    <dgm:pt modelId="{C16DDBD9-F04F-4DD7-B46E-94FDF5414476}" type="sibTrans" cxnId="{A58BDADD-98F8-4F0B-AB6E-60AFCA9F88E7}">
      <dgm:prSet/>
      <dgm:spPr/>
      <dgm:t>
        <a:bodyPr/>
        <a:lstStyle/>
        <a:p>
          <a:endParaRPr lang="en-US"/>
        </a:p>
      </dgm:t>
    </dgm:pt>
    <dgm:pt modelId="{E10E7371-89E8-4CCB-823F-EC6471E1E9BD}">
      <dgm:prSet phldrT="[Text]"/>
      <dgm:spPr/>
      <dgm:t>
        <a:bodyPr/>
        <a:lstStyle/>
        <a:p>
          <a:r>
            <a:rPr lang="en-US"/>
            <a:t>Cells</a:t>
          </a:r>
        </a:p>
      </dgm:t>
    </dgm:pt>
    <dgm:pt modelId="{7C2826BA-C317-4599-8E8A-5EBEAC5B150F}" type="parTrans" cxnId="{C13029F7-21B3-4C45-A8D6-EA03964CA9AD}">
      <dgm:prSet/>
      <dgm:spPr/>
      <dgm:t>
        <a:bodyPr/>
        <a:lstStyle/>
        <a:p>
          <a:endParaRPr lang="en-US"/>
        </a:p>
      </dgm:t>
    </dgm:pt>
    <dgm:pt modelId="{5615215F-77F8-4648-A486-9F0490B17B0B}" type="sibTrans" cxnId="{C13029F7-21B3-4C45-A8D6-EA03964CA9AD}">
      <dgm:prSet/>
      <dgm:spPr/>
      <dgm:t>
        <a:bodyPr/>
        <a:lstStyle/>
        <a:p>
          <a:endParaRPr lang="en-US"/>
        </a:p>
      </dgm:t>
    </dgm:pt>
    <dgm:pt modelId="{9948C883-BAAB-42C7-B575-680D73700596}">
      <dgm:prSet phldrT="[Text]"/>
      <dgm:spPr/>
      <dgm:t>
        <a:bodyPr/>
        <a:lstStyle/>
        <a:p>
          <a:r>
            <a:rPr lang="en-US"/>
            <a:t>Organ</a:t>
          </a:r>
        </a:p>
      </dgm:t>
    </dgm:pt>
    <dgm:pt modelId="{FBA732BB-2DF2-4E49-A95B-5F48658B77C2}" type="parTrans" cxnId="{76D69363-D0A1-45FB-9CA1-446DD9FFA451}">
      <dgm:prSet/>
      <dgm:spPr/>
      <dgm:t>
        <a:bodyPr/>
        <a:lstStyle/>
        <a:p>
          <a:endParaRPr lang="en-US"/>
        </a:p>
      </dgm:t>
    </dgm:pt>
    <dgm:pt modelId="{814C56DE-5E4C-425C-8A40-4D9254E1DFD3}" type="sibTrans" cxnId="{76D69363-D0A1-45FB-9CA1-446DD9FFA451}">
      <dgm:prSet/>
      <dgm:spPr/>
      <dgm:t>
        <a:bodyPr/>
        <a:lstStyle/>
        <a:p>
          <a:endParaRPr lang="en-US"/>
        </a:p>
      </dgm:t>
    </dgm:pt>
    <dgm:pt modelId="{6DAAAAA7-4F2C-460C-BC74-89CFA94795F8}" type="pres">
      <dgm:prSet presAssocID="{2970D8C3-F55F-454B-AE91-F16504DB9722}" presName="Name0" presStyleCnt="0">
        <dgm:presLayoutVars>
          <dgm:dir/>
          <dgm:animLvl val="lvl"/>
          <dgm:resizeHandles val="exact"/>
        </dgm:presLayoutVars>
      </dgm:prSet>
      <dgm:spPr/>
    </dgm:pt>
    <dgm:pt modelId="{2E8CE86D-6D7C-45DC-94F8-F87CAFE4FE12}" type="pres">
      <dgm:prSet presAssocID="{CE160477-BD78-4A16-8DC2-71A893CE4BE0}" presName="Name8" presStyleCnt="0"/>
      <dgm:spPr/>
    </dgm:pt>
    <dgm:pt modelId="{EB4BE2DD-BAD2-40FF-A6EC-0A506CDC0660}" type="pres">
      <dgm:prSet presAssocID="{CE160477-BD78-4A16-8DC2-71A893CE4BE0}" presName="level" presStyleLbl="node1" presStyleIdx="0" presStyleCnt="4" custLinFactNeighborY="3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AE80C-FC4D-432F-A735-60FDF000676A}" type="pres">
      <dgm:prSet presAssocID="{CE160477-BD78-4A16-8DC2-71A893CE4BE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112769-B06C-4188-AFA4-15431F972785}" type="pres">
      <dgm:prSet presAssocID="{9948C883-BAAB-42C7-B575-680D73700596}" presName="Name8" presStyleCnt="0"/>
      <dgm:spPr/>
    </dgm:pt>
    <dgm:pt modelId="{CC58CCD9-A6D5-4D6F-A96A-901613EAD5B3}" type="pres">
      <dgm:prSet presAssocID="{9948C883-BAAB-42C7-B575-680D73700596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9BB5C-A2A7-40E9-BA9E-18191AEC4456}" type="pres">
      <dgm:prSet presAssocID="{9948C883-BAAB-42C7-B575-680D7370059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33EA1-FC36-4A2E-A106-471107D09A27}" type="pres">
      <dgm:prSet presAssocID="{A98C1DA7-AA3F-48A9-985B-5923F3C0D8E6}" presName="Name8" presStyleCnt="0"/>
      <dgm:spPr/>
    </dgm:pt>
    <dgm:pt modelId="{B2EE8841-842B-438C-BE55-84A9E026063E}" type="pres">
      <dgm:prSet presAssocID="{A98C1DA7-AA3F-48A9-985B-5923F3C0D8E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BCC13-5499-49DB-B4EE-1AC3EC919C6F}" type="pres">
      <dgm:prSet presAssocID="{A98C1DA7-AA3F-48A9-985B-5923F3C0D8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203BBE-8DF3-412A-A7B4-4F1057502509}" type="pres">
      <dgm:prSet presAssocID="{E10E7371-89E8-4CCB-823F-EC6471E1E9BD}" presName="Name8" presStyleCnt="0"/>
      <dgm:spPr/>
    </dgm:pt>
    <dgm:pt modelId="{327F9C56-0145-4BAF-8A49-3445CA6F9973}" type="pres">
      <dgm:prSet presAssocID="{E10E7371-89E8-4CCB-823F-EC6471E1E9BD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98D6EE-0659-4329-9FE8-433BA0A0027C}" type="pres">
      <dgm:prSet presAssocID="{E10E7371-89E8-4CCB-823F-EC6471E1E9B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05467B-12E5-4641-9A6D-26CB282A1D5D}" type="presOf" srcId="{CE160477-BD78-4A16-8DC2-71A893CE4BE0}" destId="{A24AE80C-FC4D-432F-A735-60FDF000676A}" srcOrd="1" destOrd="0" presId="urn:microsoft.com/office/officeart/2005/8/layout/pyramid3"/>
    <dgm:cxn modelId="{EEDEB865-CBF6-4762-8658-751329D7A756}" type="presOf" srcId="{9948C883-BAAB-42C7-B575-680D73700596}" destId="{CC58CCD9-A6D5-4D6F-A96A-901613EAD5B3}" srcOrd="0" destOrd="0" presId="urn:microsoft.com/office/officeart/2005/8/layout/pyramid3"/>
    <dgm:cxn modelId="{07F116AF-8C4D-42F7-ADC5-29C08BE31D90}" type="presOf" srcId="{A98C1DA7-AA3F-48A9-985B-5923F3C0D8E6}" destId="{B2EE8841-842B-438C-BE55-84A9E026063E}" srcOrd="0" destOrd="0" presId="urn:microsoft.com/office/officeart/2005/8/layout/pyramid3"/>
    <dgm:cxn modelId="{A58BDADD-98F8-4F0B-AB6E-60AFCA9F88E7}" srcId="{2970D8C3-F55F-454B-AE91-F16504DB9722}" destId="{A98C1DA7-AA3F-48A9-985B-5923F3C0D8E6}" srcOrd="2" destOrd="0" parTransId="{9BB0891A-7A98-4281-BDFD-8C17C173D341}" sibTransId="{C16DDBD9-F04F-4DD7-B46E-94FDF5414476}"/>
    <dgm:cxn modelId="{024B9A51-BEF5-471A-BABC-8DE147A59359}" type="presOf" srcId="{E10E7371-89E8-4CCB-823F-EC6471E1E9BD}" destId="{327F9C56-0145-4BAF-8A49-3445CA6F9973}" srcOrd="0" destOrd="0" presId="urn:microsoft.com/office/officeart/2005/8/layout/pyramid3"/>
    <dgm:cxn modelId="{C13029F7-21B3-4C45-A8D6-EA03964CA9AD}" srcId="{2970D8C3-F55F-454B-AE91-F16504DB9722}" destId="{E10E7371-89E8-4CCB-823F-EC6471E1E9BD}" srcOrd="3" destOrd="0" parTransId="{7C2826BA-C317-4599-8E8A-5EBEAC5B150F}" sibTransId="{5615215F-77F8-4648-A486-9F0490B17B0B}"/>
    <dgm:cxn modelId="{76D69363-D0A1-45FB-9CA1-446DD9FFA451}" srcId="{2970D8C3-F55F-454B-AE91-F16504DB9722}" destId="{9948C883-BAAB-42C7-B575-680D73700596}" srcOrd="1" destOrd="0" parTransId="{FBA732BB-2DF2-4E49-A95B-5F48658B77C2}" sibTransId="{814C56DE-5E4C-425C-8A40-4D9254E1DFD3}"/>
    <dgm:cxn modelId="{333A2492-7E04-4824-98BC-D306167A4801}" srcId="{2970D8C3-F55F-454B-AE91-F16504DB9722}" destId="{CE160477-BD78-4A16-8DC2-71A893CE4BE0}" srcOrd="0" destOrd="0" parTransId="{3FAE4CFC-03F7-4276-AF87-18F8DEA8DA40}" sibTransId="{812C28EB-0564-499A-8B65-8CC2CBCEFAEA}"/>
    <dgm:cxn modelId="{BDFF7D2C-4F56-4816-AC06-713D036F8296}" type="presOf" srcId="{2970D8C3-F55F-454B-AE91-F16504DB9722}" destId="{6DAAAAA7-4F2C-460C-BC74-89CFA94795F8}" srcOrd="0" destOrd="0" presId="urn:microsoft.com/office/officeart/2005/8/layout/pyramid3"/>
    <dgm:cxn modelId="{068A37F2-211D-4659-88D2-90B149FDA66A}" type="presOf" srcId="{9948C883-BAAB-42C7-B575-680D73700596}" destId="{D5E9BB5C-A2A7-40E9-BA9E-18191AEC4456}" srcOrd="1" destOrd="0" presId="urn:microsoft.com/office/officeart/2005/8/layout/pyramid3"/>
    <dgm:cxn modelId="{BBEF6CEA-817C-4077-9B8B-13F80CDCD743}" type="presOf" srcId="{A98C1DA7-AA3F-48A9-985B-5923F3C0D8E6}" destId="{1F1BCC13-5499-49DB-B4EE-1AC3EC919C6F}" srcOrd="1" destOrd="0" presId="urn:microsoft.com/office/officeart/2005/8/layout/pyramid3"/>
    <dgm:cxn modelId="{B2948BCC-0687-4621-8515-3BB6058D0F8D}" type="presOf" srcId="{E10E7371-89E8-4CCB-823F-EC6471E1E9BD}" destId="{AF98D6EE-0659-4329-9FE8-433BA0A0027C}" srcOrd="1" destOrd="0" presId="urn:microsoft.com/office/officeart/2005/8/layout/pyramid3"/>
    <dgm:cxn modelId="{6AF1D839-80E0-46B9-811A-FF457998356E}" type="presOf" srcId="{CE160477-BD78-4A16-8DC2-71A893CE4BE0}" destId="{EB4BE2DD-BAD2-40FF-A6EC-0A506CDC0660}" srcOrd="0" destOrd="0" presId="urn:microsoft.com/office/officeart/2005/8/layout/pyramid3"/>
    <dgm:cxn modelId="{6CD64FCF-3437-41FF-9370-BB6C41C71A57}" type="presParOf" srcId="{6DAAAAA7-4F2C-460C-BC74-89CFA94795F8}" destId="{2E8CE86D-6D7C-45DC-94F8-F87CAFE4FE12}" srcOrd="0" destOrd="0" presId="urn:microsoft.com/office/officeart/2005/8/layout/pyramid3"/>
    <dgm:cxn modelId="{26742774-6090-4819-90AC-C2D1D772391C}" type="presParOf" srcId="{2E8CE86D-6D7C-45DC-94F8-F87CAFE4FE12}" destId="{EB4BE2DD-BAD2-40FF-A6EC-0A506CDC0660}" srcOrd="0" destOrd="0" presId="urn:microsoft.com/office/officeart/2005/8/layout/pyramid3"/>
    <dgm:cxn modelId="{47397778-7250-47B2-9AFF-59F1C78DC01C}" type="presParOf" srcId="{2E8CE86D-6D7C-45DC-94F8-F87CAFE4FE12}" destId="{A24AE80C-FC4D-432F-A735-60FDF000676A}" srcOrd="1" destOrd="0" presId="urn:microsoft.com/office/officeart/2005/8/layout/pyramid3"/>
    <dgm:cxn modelId="{BFF76870-ECA8-44F9-8887-6D7252E98D92}" type="presParOf" srcId="{6DAAAAA7-4F2C-460C-BC74-89CFA94795F8}" destId="{55112769-B06C-4188-AFA4-15431F972785}" srcOrd="1" destOrd="0" presId="urn:microsoft.com/office/officeart/2005/8/layout/pyramid3"/>
    <dgm:cxn modelId="{51D0B478-CA85-4B99-9BF0-F2A086EB7E9A}" type="presParOf" srcId="{55112769-B06C-4188-AFA4-15431F972785}" destId="{CC58CCD9-A6D5-4D6F-A96A-901613EAD5B3}" srcOrd="0" destOrd="0" presId="urn:microsoft.com/office/officeart/2005/8/layout/pyramid3"/>
    <dgm:cxn modelId="{4EEEAD9D-145B-4F6C-82C6-DB072CEA29C0}" type="presParOf" srcId="{55112769-B06C-4188-AFA4-15431F972785}" destId="{D5E9BB5C-A2A7-40E9-BA9E-18191AEC4456}" srcOrd="1" destOrd="0" presId="urn:microsoft.com/office/officeart/2005/8/layout/pyramid3"/>
    <dgm:cxn modelId="{B303C110-79D7-4F08-9DB6-4CDAD56D5A25}" type="presParOf" srcId="{6DAAAAA7-4F2C-460C-BC74-89CFA94795F8}" destId="{4CA33EA1-FC36-4A2E-A106-471107D09A27}" srcOrd="2" destOrd="0" presId="urn:microsoft.com/office/officeart/2005/8/layout/pyramid3"/>
    <dgm:cxn modelId="{D9856078-4ED3-4091-B216-11B1476520B2}" type="presParOf" srcId="{4CA33EA1-FC36-4A2E-A106-471107D09A27}" destId="{B2EE8841-842B-438C-BE55-84A9E026063E}" srcOrd="0" destOrd="0" presId="urn:microsoft.com/office/officeart/2005/8/layout/pyramid3"/>
    <dgm:cxn modelId="{C8062B35-3C2A-4AE3-8CD7-E93B6FB4A45F}" type="presParOf" srcId="{4CA33EA1-FC36-4A2E-A106-471107D09A27}" destId="{1F1BCC13-5499-49DB-B4EE-1AC3EC919C6F}" srcOrd="1" destOrd="0" presId="urn:microsoft.com/office/officeart/2005/8/layout/pyramid3"/>
    <dgm:cxn modelId="{3665DED4-3CA2-4E46-9078-C72481E74237}" type="presParOf" srcId="{6DAAAAA7-4F2C-460C-BC74-89CFA94795F8}" destId="{CE203BBE-8DF3-412A-A7B4-4F1057502509}" srcOrd="3" destOrd="0" presId="urn:microsoft.com/office/officeart/2005/8/layout/pyramid3"/>
    <dgm:cxn modelId="{4B02C7B9-99D1-4E22-90EB-A9ECF8A6415D}" type="presParOf" srcId="{CE203BBE-8DF3-412A-A7B4-4F1057502509}" destId="{327F9C56-0145-4BAF-8A49-3445CA6F9973}" srcOrd="0" destOrd="0" presId="urn:microsoft.com/office/officeart/2005/8/layout/pyramid3"/>
    <dgm:cxn modelId="{D1E7E5B7-257E-4A61-BDF7-8508AF6DA0F1}" type="presParOf" srcId="{CE203BBE-8DF3-412A-A7B4-4F1057502509}" destId="{AF98D6EE-0659-4329-9FE8-433BA0A0027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2B1820-6695-4E05-8E71-00C24A396CB6}" type="doc">
      <dgm:prSet loTypeId="urn:diagrams.loki3.com/TabbedArc+Icon" loCatId="relationship" qsTypeId="urn:microsoft.com/office/officeart/2005/8/quickstyle/simple1" qsCatId="simple" csTypeId="urn:microsoft.com/office/officeart/2005/8/colors/colorful4" csCatId="colorful" phldr="1"/>
      <dgm:spPr/>
    </dgm:pt>
    <dgm:pt modelId="{59441045-02EE-43C4-A52E-0E476FBD360F}">
      <dgm:prSet phldrT="[Text]"/>
      <dgm:spPr/>
      <dgm:t>
        <a:bodyPr/>
        <a:lstStyle/>
        <a:p>
          <a:r>
            <a:rPr lang="en-US"/>
            <a:t>Prefix</a:t>
          </a:r>
        </a:p>
      </dgm:t>
    </dgm:pt>
    <dgm:pt modelId="{3DCF27E6-206E-4D35-912C-1C48F1E06ABF}" type="parTrans" cxnId="{F633943E-04BB-4005-9096-0C3EF82F3333}">
      <dgm:prSet/>
      <dgm:spPr/>
      <dgm:t>
        <a:bodyPr/>
        <a:lstStyle/>
        <a:p>
          <a:endParaRPr lang="en-US"/>
        </a:p>
      </dgm:t>
    </dgm:pt>
    <dgm:pt modelId="{B8F847B3-C72E-40DD-A0E0-8952A49FBF02}" type="sibTrans" cxnId="{F633943E-04BB-4005-9096-0C3EF82F3333}">
      <dgm:prSet/>
      <dgm:spPr/>
      <dgm:t>
        <a:bodyPr/>
        <a:lstStyle/>
        <a:p>
          <a:endParaRPr lang="en-US"/>
        </a:p>
      </dgm:t>
    </dgm:pt>
    <dgm:pt modelId="{3D9AF765-70D2-42ED-9E4C-C626D7525EE7}">
      <dgm:prSet phldrT="[Text]"/>
      <dgm:spPr/>
      <dgm:t>
        <a:bodyPr/>
        <a:lstStyle/>
        <a:p>
          <a:r>
            <a:rPr lang="en-US" dirty="0"/>
            <a:t>Word Root</a:t>
          </a:r>
        </a:p>
      </dgm:t>
    </dgm:pt>
    <dgm:pt modelId="{FE1FF9F1-A38C-4AF8-9F60-73680A5B5CBC}" type="parTrans" cxnId="{31EBB8FF-71E6-48B6-81D7-901FFED5372B}">
      <dgm:prSet/>
      <dgm:spPr/>
      <dgm:t>
        <a:bodyPr/>
        <a:lstStyle/>
        <a:p>
          <a:endParaRPr lang="en-US"/>
        </a:p>
      </dgm:t>
    </dgm:pt>
    <dgm:pt modelId="{ADBAE6DE-7AD3-45E5-9D4F-5F07E9064E36}" type="sibTrans" cxnId="{31EBB8FF-71E6-48B6-81D7-901FFED5372B}">
      <dgm:prSet/>
      <dgm:spPr/>
      <dgm:t>
        <a:bodyPr/>
        <a:lstStyle/>
        <a:p>
          <a:endParaRPr lang="en-US"/>
        </a:p>
      </dgm:t>
    </dgm:pt>
    <dgm:pt modelId="{195A7A7B-F86A-411B-B992-2BCF9D1F63F8}">
      <dgm:prSet phldrT="[Text]"/>
      <dgm:spPr/>
      <dgm:t>
        <a:bodyPr/>
        <a:lstStyle/>
        <a:p>
          <a:r>
            <a:rPr lang="en-US"/>
            <a:t>Suffix</a:t>
          </a:r>
        </a:p>
      </dgm:t>
    </dgm:pt>
    <dgm:pt modelId="{EEDE1977-70BF-4C61-995B-55ECDAC7ABEE}" type="parTrans" cxnId="{DCDC9DC8-C577-4697-8CB1-C6597049B970}">
      <dgm:prSet/>
      <dgm:spPr/>
      <dgm:t>
        <a:bodyPr/>
        <a:lstStyle/>
        <a:p>
          <a:endParaRPr lang="en-US"/>
        </a:p>
      </dgm:t>
    </dgm:pt>
    <dgm:pt modelId="{C05F3A89-C745-4A2A-9A7F-2A79A5774205}" type="sibTrans" cxnId="{DCDC9DC8-C577-4697-8CB1-C6597049B970}">
      <dgm:prSet/>
      <dgm:spPr/>
      <dgm:t>
        <a:bodyPr/>
        <a:lstStyle/>
        <a:p>
          <a:endParaRPr lang="en-US"/>
        </a:p>
      </dgm:t>
    </dgm:pt>
    <dgm:pt modelId="{B12ED2AB-D71F-46C4-B7C8-6A885BB40037}" type="pres">
      <dgm:prSet presAssocID="{132B1820-6695-4E05-8E71-00C24A396CB6}" presName="Name0" presStyleCnt="0">
        <dgm:presLayoutVars>
          <dgm:dir/>
          <dgm:resizeHandles val="exact"/>
        </dgm:presLayoutVars>
      </dgm:prSet>
      <dgm:spPr/>
    </dgm:pt>
    <dgm:pt modelId="{FAC45B7D-6D9E-492E-A4AD-8DC3B6647D70}" type="pres">
      <dgm:prSet presAssocID="{59441045-02EE-43C4-A52E-0E476FBD360F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91CD0-D9D2-4892-9F5F-B5E9ED1FC5AA}" type="pres">
      <dgm:prSet presAssocID="{3D9AF765-70D2-42ED-9E4C-C626D7525EE7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0EED1-BB31-4D78-B5F1-E69E2CF8D99D}" type="pres">
      <dgm:prSet presAssocID="{195A7A7B-F86A-411B-B992-2BCF9D1F63F8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2E75FD-F3BA-4738-BED9-2FDF0BE33D98}" type="presOf" srcId="{3D9AF765-70D2-42ED-9E4C-C626D7525EE7}" destId="{86B91CD0-D9D2-4892-9F5F-B5E9ED1FC5AA}" srcOrd="0" destOrd="0" presId="urn:diagrams.loki3.com/TabbedArc+Icon"/>
    <dgm:cxn modelId="{F633943E-04BB-4005-9096-0C3EF82F3333}" srcId="{132B1820-6695-4E05-8E71-00C24A396CB6}" destId="{59441045-02EE-43C4-A52E-0E476FBD360F}" srcOrd="0" destOrd="0" parTransId="{3DCF27E6-206E-4D35-912C-1C48F1E06ABF}" sibTransId="{B8F847B3-C72E-40DD-A0E0-8952A49FBF02}"/>
    <dgm:cxn modelId="{5D767F66-5051-402B-99E8-02BE4B157AA3}" type="presOf" srcId="{59441045-02EE-43C4-A52E-0E476FBD360F}" destId="{FAC45B7D-6D9E-492E-A4AD-8DC3B6647D70}" srcOrd="0" destOrd="0" presId="urn:diagrams.loki3.com/TabbedArc+Icon"/>
    <dgm:cxn modelId="{00F66B6F-357F-4A6E-8809-18FA372E50E4}" type="presOf" srcId="{132B1820-6695-4E05-8E71-00C24A396CB6}" destId="{B12ED2AB-D71F-46C4-B7C8-6A885BB40037}" srcOrd="0" destOrd="0" presId="urn:diagrams.loki3.com/TabbedArc+Icon"/>
    <dgm:cxn modelId="{DCDC9DC8-C577-4697-8CB1-C6597049B970}" srcId="{132B1820-6695-4E05-8E71-00C24A396CB6}" destId="{195A7A7B-F86A-411B-B992-2BCF9D1F63F8}" srcOrd="2" destOrd="0" parTransId="{EEDE1977-70BF-4C61-995B-55ECDAC7ABEE}" sibTransId="{C05F3A89-C745-4A2A-9A7F-2A79A5774205}"/>
    <dgm:cxn modelId="{5D82D0CD-68BD-494B-A1CE-06CB0F48FCA0}" type="presOf" srcId="{195A7A7B-F86A-411B-B992-2BCF9D1F63F8}" destId="{1610EED1-BB31-4D78-B5F1-E69E2CF8D99D}" srcOrd="0" destOrd="0" presId="urn:diagrams.loki3.com/TabbedArc+Icon"/>
    <dgm:cxn modelId="{31EBB8FF-71E6-48B6-81D7-901FFED5372B}" srcId="{132B1820-6695-4E05-8E71-00C24A396CB6}" destId="{3D9AF765-70D2-42ED-9E4C-C626D7525EE7}" srcOrd="1" destOrd="0" parTransId="{FE1FF9F1-A38C-4AF8-9F60-73680A5B5CBC}" sibTransId="{ADBAE6DE-7AD3-45E5-9D4F-5F07E9064E36}"/>
    <dgm:cxn modelId="{A29D2188-255C-4961-9850-C1577510FA07}" type="presParOf" srcId="{B12ED2AB-D71F-46C4-B7C8-6A885BB40037}" destId="{FAC45B7D-6D9E-492E-A4AD-8DC3B6647D70}" srcOrd="0" destOrd="0" presId="urn:diagrams.loki3.com/TabbedArc+Icon"/>
    <dgm:cxn modelId="{CDBC92A0-55A9-4BC1-96CB-DE340EDDE297}" type="presParOf" srcId="{B12ED2AB-D71F-46C4-B7C8-6A885BB40037}" destId="{86B91CD0-D9D2-4892-9F5F-B5E9ED1FC5AA}" srcOrd="1" destOrd="0" presId="urn:diagrams.loki3.com/TabbedArc+Icon"/>
    <dgm:cxn modelId="{BD833C64-F455-4418-95F3-665AD3A737BC}" type="presParOf" srcId="{B12ED2AB-D71F-46C4-B7C8-6A885BB40037}" destId="{1610EED1-BB31-4D78-B5F1-E69E2CF8D99D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4B31EB-C48C-4663-AC6F-AEFE43B34ED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FDDE12-A82E-4D4C-AA8C-0BEAE796E314}">
      <dgm:prSet phldrT="[Text]"/>
      <dgm:spPr/>
      <dgm:t>
        <a:bodyPr/>
        <a:lstStyle/>
        <a:p>
          <a:r>
            <a:rPr lang="en-US"/>
            <a:t>Epidermis</a:t>
          </a:r>
        </a:p>
        <a:p>
          <a:r>
            <a:rPr lang="en-US"/>
            <a:t>(outer)</a:t>
          </a:r>
        </a:p>
      </dgm:t>
    </dgm:pt>
    <dgm:pt modelId="{7DA807CE-A0ED-4FDF-BE4F-74E07D59DB5F}" type="parTrans" cxnId="{A94FED52-D191-4EA7-B9B9-5FA528A01558}">
      <dgm:prSet/>
      <dgm:spPr/>
      <dgm:t>
        <a:bodyPr/>
        <a:lstStyle/>
        <a:p>
          <a:endParaRPr lang="en-US"/>
        </a:p>
      </dgm:t>
    </dgm:pt>
    <dgm:pt modelId="{C551DC07-F417-4687-B020-3C99E681C750}" type="sibTrans" cxnId="{A94FED52-D191-4EA7-B9B9-5FA528A01558}">
      <dgm:prSet/>
      <dgm:spPr/>
      <dgm:t>
        <a:bodyPr/>
        <a:lstStyle/>
        <a:p>
          <a:endParaRPr lang="en-US"/>
        </a:p>
      </dgm:t>
    </dgm:pt>
    <dgm:pt modelId="{6DA3F67C-1807-4E5E-89CD-792B238616DF}">
      <dgm:prSet phldrT="[Text]"/>
      <dgm:spPr/>
      <dgm:t>
        <a:bodyPr/>
        <a:lstStyle/>
        <a:p>
          <a:r>
            <a:rPr lang="en-US" dirty="0"/>
            <a:t>Stratum </a:t>
          </a:r>
          <a:r>
            <a:rPr lang="en-US" dirty="0" err="1"/>
            <a:t>Corneum</a:t>
          </a:r>
          <a:r>
            <a:rPr lang="en-US" dirty="0"/>
            <a:t> (horny)</a:t>
          </a:r>
        </a:p>
      </dgm:t>
    </dgm:pt>
    <dgm:pt modelId="{6A005BD7-AA68-4A7A-8F19-908632E746EC}" type="parTrans" cxnId="{02945171-A311-4C0C-A3E3-69DCC18B5228}">
      <dgm:prSet/>
      <dgm:spPr/>
      <dgm:t>
        <a:bodyPr/>
        <a:lstStyle/>
        <a:p>
          <a:endParaRPr lang="en-US"/>
        </a:p>
      </dgm:t>
    </dgm:pt>
    <dgm:pt modelId="{1E17019C-11DB-46B3-A8C6-99F27CAF8E18}" type="sibTrans" cxnId="{02945171-A311-4C0C-A3E3-69DCC18B5228}">
      <dgm:prSet/>
      <dgm:spPr/>
      <dgm:t>
        <a:bodyPr/>
        <a:lstStyle/>
        <a:p>
          <a:endParaRPr lang="en-US"/>
        </a:p>
      </dgm:t>
    </dgm:pt>
    <dgm:pt modelId="{50B3F058-6C48-43CA-A5EB-EF537660B344}">
      <dgm:prSet phldrT="[Text]"/>
      <dgm:spPr/>
      <dgm:t>
        <a:bodyPr/>
        <a:lstStyle/>
        <a:p>
          <a:r>
            <a:rPr lang="en-US"/>
            <a:t>Stratum Basale (stratum germinativum) - basal cells</a:t>
          </a:r>
        </a:p>
      </dgm:t>
    </dgm:pt>
    <dgm:pt modelId="{63155633-699B-4FAE-AD3E-91F1029217CE}" type="parTrans" cxnId="{713A6D50-BE32-40FB-B85E-AF1BE4F92A3B}">
      <dgm:prSet/>
      <dgm:spPr/>
      <dgm:t>
        <a:bodyPr/>
        <a:lstStyle/>
        <a:p>
          <a:endParaRPr lang="en-US"/>
        </a:p>
      </dgm:t>
    </dgm:pt>
    <dgm:pt modelId="{6A5CD9AB-2AF2-4AB2-94DA-BFE3ED7B050B}" type="sibTrans" cxnId="{713A6D50-BE32-40FB-B85E-AF1BE4F92A3B}">
      <dgm:prSet/>
      <dgm:spPr/>
      <dgm:t>
        <a:bodyPr/>
        <a:lstStyle/>
        <a:p>
          <a:endParaRPr lang="en-US"/>
        </a:p>
      </dgm:t>
    </dgm:pt>
    <dgm:pt modelId="{B99067D5-D5E6-4727-A120-0F71AFBB195F}">
      <dgm:prSet phldrT="[Text]"/>
      <dgm:spPr/>
      <dgm:t>
        <a:bodyPr/>
        <a:lstStyle/>
        <a:p>
          <a:r>
            <a:rPr lang="en-US"/>
            <a:t>Dermis</a:t>
          </a:r>
        </a:p>
        <a:p>
          <a:r>
            <a:rPr lang="en-US"/>
            <a:t>(inner)</a:t>
          </a:r>
        </a:p>
      </dgm:t>
    </dgm:pt>
    <dgm:pt modelId="{F1A78A3E-09A2-4687-B504-D99EF281FBC4}" type="parTrans" cxnId="{4AE5A7F8-E8F7-4BE1-9122-3440836B5800}">
      <dgm:prSet/>
      <dgm:spPr/>
      <dgm:t>
        <a:bodyPr/>
        <a:lstStyle/>
        <a:p>
          <a:endParaRPr lang="en-US"/>
        </a:p>
      </dgm:t>
    </dgm:pt>
    <dgm:pt modelId="{948DD8B9-48C8-4AB5-812F-F1A6BCA9AED2}" type="sibTrans" cxnId="{4AE5A7F8-E8F7-4BE1-9122-3440836B5800}">
      <dgm:prSet/>
      <dgm:spPr/>
      <dgm:t>
        <a:bodyPr/>
        <a:lstStyle/>
        <a:p>
          <a:endParaRPr lang="en-US"/>
        </a:p>
      </dgm:t>
    </dgm:pt>
    <dgm:pt modelId="{97341F21-555D-4678-9461-0E8E466A497F}">
      <dgm:prSet phldrT="[Text]"/>
      <dgm:spPr/>
      <dgm:t>
        <a:bodyPr/>
        <a:lstStyle/>
        <a:p>
          <a:r>
            <a:rPr lang="en-US" dirty="0"/>
            <a:t>Stratum </a:t>
          </a:r>
          <a:r>
            <a:rPr lang="en-US" dirty="0" err="1"/>
            <a:t>Papillare</a:t>
          </a:r>
          <a:r>
            <a:rPr lang="en-US" dirty="0"/>
            <a:t> (interlocked with the epidermis), thin</a:t>
          </a:r>
        </a:p>
      </dgm:t>
    </dgm:pt>
    <dgm:pt modelId="{E9AD21B6-BA12-437E-BCD3-4BD0AD95F193}" type="parTrans" cxnId="{FBCCCF4A-728F-4482-AA4E-FC924EC18B2B}">
      <dgm:prSet/>
      <dgm:spPr/>
      <dgm:t>
        <a:bodyPr/>
        <a:lstStyle/>
        <a:p>
          <a:endParaRPr lang="en-US"/>
        </a:p>
      </dgm:t>
    </dgm:pt>
    <dgm:pt modelId="{F425D426-DCA7-4649-8FED-0E7A73B9DBD8}" type="sibTrans" cxnId="{FBCCCF4A-728F-4482-AA4E-FC924EC18B2B}">
      <dgm:prSet/>
      <dgm:spPr/>
      <dgm:t>
        <a:bodyPr/>
        <a:lstStyle/>
        <a:p>
          <a:endParaRPr lang="en-US"/>
        </a:p>
      </dgm:t>
    </dgm:pt>
    <dgm:pt modelId="{936E428D-5202-4CD9-9736-C74E02C383C8}">
      <dgm:prSet phldrT="[Text]"/>
      <dgm:spPr/>
      <dgm:t>
        <a:bodyPr/>
        <a:lstStyle/>
        <a:p>
          <a:r>
            <a:rPr lang="en-US"/>
            <a:t>Stratum Reticulare - innermost, thick</a:t>
          </a:r>
        </a:p>
      </dgm:t>
    </dgm:pt>
    <dgm:pt modelId="{E20F6A88-748A-4906-9588-FBBE16B8BE77}" type="parTrans" cxnId="{2A81FDEB-7DA2-456C-8BCE-C3B3A073A693}">
      <dgm:prSet/>
      <dgm:spPr/>
      <dgm:t>
        <a:bodyPr/>
        <a:lstStyle/>
        <a:p>
          <a:endParaRPr lang="en-US"/>
        </a:p>
      </dgm:t>
    </dgm:pt>
    <dgm:pt modelId="{3990E36C-0686-4BE1-90E9-875493F5275C}" type="sibTrans" cxnId="{2A81FDEB-7DA2-456C-8BCE-C3B3A073A693}">
      <dgm:prSet/>
      <dgm:spPr/>
      <dgm:t>
        <a:bodyPr/>
        <a:lstStyle/>
        <a:p>
          <a:endParaRPr lang="en-US"/>
        </a:p>
      </dgm:t>
    </dgm:pt>
    <dgm:pt modelId="{A5A0FBCC-6A89-4451-AD73-D893CE0E2308}">
      <dgm:prSet phldrT="[Text]"/>
      <dgm:spPr/>
      <dgm:t>
        <a:bodyPr/>
        <a:lstStyle/>
        <a:p>
          <a:r>
            <a:rPr lang="en-US"/>
            <a:t>Stratum Spinosum - prickle cells</a:t>
          </a:r>
        </a:p>
      </dgm:t>
    </dgm:pt>
    <dgm:pt modelId="{8DE0BD80-BB70-4185-81AF-52B969865B8F}" type="parTrans" cxnId="{4C7B172D-959D-4964-B206-0540F26763D2}">
      <dgm:prSet/>
      <dgm:spPr/>
      <dgm:t>
        <a:bodyPr/>
        <a:lstStyle/>
        <a:p>
          <a:endParaRPr lang="en-US"/>
        </a:p>
      </dgm:t>
    </dgm:pt>
    <dgm:pt modelId="{B32E8D8B-FDC2-4A1C-8D2A-FFDE44265576}" type="sibTrans" cxnId="{4C7B172D-959D-4964-B206-0540F26763D2}">
      <dgm:prSet/>
      <dgm:spPr/>
      <dgm:t>
        <a:bodyPr/>
        <a:lstStyle/>
        <a:p>
          <a:endParaRPr lang="en-US"/>
        </a:p>
      </dgm:t>
    </dgm:pt>
    <dgm:pt modelId="{F9EACD16-10E9-4386-A158-97895D493B59}">
      <dgm:prSet phldrT="[Text]"/>
      <dgm:spPr/>
      <dgm:t>
        <a:bodyPr/>
        <a:lstStyle/>
        <a:p>
          <a:r>
            <a:rPr lang="en-US"/>
            <a:t>Stratum Lucidum(palms &amp; soles only) - clear</a:t>
          </a:r>
        </a:p>
      </dgm:t>
    </dgm:pt>
    <dgm:pt modelId="{5BBF757A-0349-4BF1-9C4D-FBF83F0E74DC}" type="parTrans" cxnId="{68383968-1A61-40D7-B93B-0517547C67BC}">
      <dgm:prSet/>
      <dgm:spPr/>
      <dgm:t>
        <a:bodyPr/>
        <a:lstStyle/>
        <a:p>
          <a:endParaRPr lang="en-US"/>
        </a:p>
      </dgm:t>
    </dgm:pt>
    <dgm:pt modelId="{4107EBA3-7E78-4BBD-8767-D6A569D6132A}" type="sibTrans" cxnId="{68383968-1A61-40D7-B93B-0517547C67BC}">
      <dgm:prSet/>
      <dgm:spPr/>
      <dgm:t>
        <a:bodyPr/>
        <a:lstStyle/>
        <a:p>
          <a:endParaRPr lang="en-US"/>
        </a:p>
      </dgm:t>
    </dgm:pt>
    <dgm:pt modelId="{AE2D9CC9-6E15-4B90-BAEC-72B032006A01}" type="pres">
      <dgm:prSet presAssocID="{534B31EB-C48C-4663-AC6F-AEFE43B34ED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5A52014-7393-4851-ABE1-4F2473C6E09E}" type="pres">
      <dgm:prSet presAssocID="{32FDDE12-A82E-4D4C-AA8C-0BEAE796E314}" presName="linNode" presStyleCnt="0"/>
      <dgm:spPr/>
    </dgm:pt>
    <dgm:pt modelId="{56D75827-EBCE-435E-8E94-3FBA6E434321}" type="pres">
      <dgm:prSet presAssocID="{32FDDE12-A82E-4D4C-AA8C-0BEAE796E314}" presName="parentShp" presStyleLbl="node1" presStyleIdx="0" presStyleCnt="2" custLinFactNeighborY="-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04A54-CC14-46AB-83E3-DC2749F752A5}" type="pres">
      <dgm:prSet presAssocID="{32FDDE12-A82E-4D4C-AA8C-0BEAE796E31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B07A1E-2AE0-4904-AAAE-303B4A9864E0}" type="pres">
      <dgm:prSet presAssocID="{C551DC07-F417-4687-B020-3C99E681C750}" presName="spacing" presStyleCnt="0"/>
      <dgm:spPr/>
    </dgm:pt>
    <dgm:pt modelId="{E9EDD30D-93B8-4061-8380-2B5F2AE56D26}" type="pres">
      <dgm:prSet presAssocID="{B99067D5-D5E6-4727-A120-0F71AFBB195F}" presName="linNode" presStyleCnt="0"/>
      <dgm:spPr/>
    </dgm:pt>
    <dgm:pt modelId="{D9BBFC80-5E92-48B8-91E9-AAD3D85F7E66}" type="pres">
      <dgm:prSet presAssocID="{B99067D5-D5E6-4727-A120-0F71AFBB195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ECE03-2C51-4EF2-9827-7CE7123F9690}" type="pres">
      <dgm:prSet presAssocID="{B99067D5-D5E6-4727-A120-0F71AFBB195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6506EE-FA08-4F51-8DE7-A423C054890A}" type="presOf" srcId="{50B3F058-6C48-43CA-A5EB-EF537660B344}" destId="{92E04A54-CC14-46AB-83E3-DC2749F752A5}" srcOrd="0" destOrd="3" presId="urn:microsoft.com/office/officeart/2005/8/layout/vList6"/>
    <dgm:cxn modelId="{942E1205-7E59-4FA7-B10F-46B0911F71E1}" type="presOf" srcId="{32FDDE12-A82E-4D4C-AA8C-0BEAE796E314}" destId="{56D75827-EBCE-435E-8E94-3FBA6E434321}" srcOrd="0" destOrd="0" presId="urn:microsoft.com/office/officeart/2005/8/layout/vList6"/>
    <dgm:cxn modelId="{713A6D50-BE32-40FB-B85E-AF1BE4F92A3B}" srcId="{32FDDE12-A82E-4D4C-AA8C-0BEAE796E314}" destId="{50B3F058-6C48-43CA-A5EB-EF537660B344}" srcOrd="3" destOrd="0" parTransId="{63155633-699B-4FAE-AD3E-91F1029217CE}" sibTransId="{6A5CD9AB-2AF2-4AB2-94DA-BFE3ED7B050B}"/>
    <dgm:cxn modelId="{94F7ECCD-3AF7-45E7-9334-3772C90FF8AF}" type="presOf" srcId="{936E428D-5202-4CD9-9736-C74E02C383C8}" destId="{6ECECE03-2C51-4EF2-9827-7CE7123F9690}" srcOrd="0" destOrd="1" presId="urn:microsoft.com/office/officeart/2005/8/layout/vList6"/>
    <dgm:cxn modelId="{02945171-A311-4C0C-A3E3-69DCC18B5228}" srcId="{32FDDE12-A82E-4D4C-AA8C-0BEAE796E314}" destId="{6DA3F67C-1807-4E5E-89CD-792B238616DF}" srcOrd="0" destOrd="0" parTransId="{6A005BD7-AA68-4A7A-8F19-908632E746EC}" sibTransId="{1E17019C-11DB-46B3-A8C6-99F27CAF8E18}"/>
    <dgm:cxn modelId="{4C7B172D-959D-4964-B206-0540F26763D2}" srcId="{32FDDE12-A82E-4D4C-AA8C-0BEAE796E314}" destId="{A5A0FBCC-6A89-4451-AD73-D893CE0E2308}" srcOrd="2" destOrd="0" parTransId="{8DE0BD80-BB70-4185-81AF-52B969865B8F}" sibTransId="{B32E8D8B-FDC2-4A1C-8D2A-FFDE44265576}"/>
    <dgm:cxn modelId="{5BE1CFA8-6C1D-408B-9280-8ABD78C122CE}" type="presOf" srcId="{F9EACD16-10E9-4386-A158-97895D493B59}" destId="{92E04A54-CC14-46AB-83E3-DC2749F752A5}" srcOrd="0" destOrd="1" presId="urn:microsoft.com/office/officeart/2005/8/layout/vList6"/>
    <dgm:cxn modelId="{80C5531E-4DB2-4F88-93DE-9F313A4EA240}" type="presOf" srcId="{A5A0FBCC-6A89-4451-AD73-D893CE0E2308}" destId="{92E04A54-CC14-46AB-83E3-DC2749F752A5}" srcOrd="0" destOrd="2" presId="urn:microsoft.com/office/officeart/2005/8/layout/vList6"/>
    <dgm:cxn modelId="{FBCCCF4A-728F-4482-AA4E-FC924EC18B2B}" srcId="{B99067D5-D5E6-4727-A120-0F71AFBB195F}" destId="{97341F21-555D-4678-9461-0E8E466A497F}" srcOrd="0" destOrd="0" parTransId="{E9AD21B6-BA12-437E-BCD3-4BD0AD95F193}" sibTransId="{F425D426-DCA7-4649-8FED-0E7A73B9DBD8}"/>
    <dgm:cxn modelId="{4AE5A7F8-E8F7-4BE1-9122-3440836B5800}" srcId="{534B31EB-C48C-4663-AC6F-AEFE43B34EDA}" destId="{B99067D5-D5E6-4727-A120-0F71AFBB195F}" srcOrd="1" destOrd="0" parTransId="{F1A78A3E-09A2-4687-B504-D99EF281FBC4}" sibTransId="{948DD8B9-48C8-4AB5-812F-F1A6BCA9AED2}"/>
    <dgm:cxn modelId="{68383968-1A61-40D7-B93B-0517547C67BC}" srcId="{32FDDE12-A82E-4D4C-AA8C-0BEAE796E314}" destId="{F9EACD16-10E9-4386-A158-97895D493B59}" srcOrd="1" destOrd="0" parTransId="{5BBF757A-0349-4BF1-9C4D-FBF83F0E74DC}" sibTransId="{4107EBA3-7E78-4BBD-8767-D6A569D6132A}"/>
    <dgm:cxn modelId="{C40F65C1-B32A-4A8B-8B0E-6985CDBFAE22}" type="presOf" srcId="{97341F21-555D-4678-9461-0E8E466A497F}" destId="{6ECECE03-2C51-4EF2-9827-7CE7123F9690}" srcOrd="0" destOrd="0" presId="urn:microsoft.com/office/officeart/2005/8/layout/vList6"/>
    <dgm:cxn modelId="{9F926718-1D65-4B59-A03D-0D467A75C1A5}" type="presOf" srcId="{6DA3F67C-1807-4E5E-89CD-792B238616DF}" destId="{92E04A54-CC14-46AB-83E3-DC2749F752A5}" srcOrd="0" destOrd="0" presId="urn:microsoft.com/office/officeart/2005/8/layout/vList6"/>
    <dgm:cxn modelId="{A94FED52-D191-4EA7-B9B9-5FA528A01558}" srcId="{534B31EB-C48C-4663-AC6F-AEFE43B34EDA}" destId="{32FDDE12-A82E-4D4C-AA8C-0BEAE796E314}" srcOrd="0" destOrd="0" parTransId="{7DA807CE-A0ED-4FDF-BE4F-74E07D59DB5F}" sibTransId="{C551DC07-F417-4687-B020-3C99E681C750}"/>
    <dgm:cxn modelId="{2A81FDEB-7DA2-456C-8BCE-C3B3A073A693}" srcId="{B99067D5-D5E6-4727-A120-0F71AFBB195F}" destId="{936E428D-5202-4CD9-9736-C74E02C383C8}" srcOrd="1" destOrd="0" parTransId="{E20F6A88-748A-4906-9588-FBBE16B8BE77}" sibTransId="{3990E36C-0686-4BE1-90E9-875493F5275C}"/>
    <dgm:cxn modelId="{A8E06A36-D68A-48F5-9FE4-B25079C0BD81}" type="presOf" srcId="{B99067D5-D5E6-4727-A120-0F71AFBB195F}" destId="{D9BBFC80-5E92-48B8-91E9-AAD3D85F7E66}" srcOrd="0" destOrd="0" presId="urn:microsoft.com/office/officeart/2005/8/layout/vList6"/>
    <dgm:cxn modelId="{C356247E-18EA-4F84-8ADB-E6376D3FD97F}" type="presOf" srcId="{534B31EB-C48C-4663-AC6F-AEFE43B34EDA}" destId="{AE2D9CC9-6E15-4B90-BAEC-72B032006A01}" srcOrd="0" destOrd="0" presId="urn:microsoft.com/office/officeart/2005/8/layout/vList6"/>
    <dgm:cxn modelId="{56148207-7B6D-4831-A32B-24A30E1D0244}" type="presParOf" srcId="{AE2D9CC9-6E15-4B90-BAEC-72B032006A01}" destId="{35A52014-7393-4851-ABE1-4F2473C6E09E}" srcOrd="0" destOrd="0" presId="urn:microsoft.com/office/officeart/2005/8/layout/vList6"/>
    <dgm:cxn modelId="{064A4AD4-9D85-45AE-BE6D-C15306DD8168}" type="presParOf" srcId="{35A52014-7393-4851-ABE1-4F2473C6E09E}" destId="{56D75827-EBCE-435E-8E94-3FBA6E434321}" srcOrd="0" destOrd="0" presId="urn:microsoft.com/office/officeart/2005/8/layout/vList6"/>
    <dgm:cxn modelId="{8C3DA3BD-02D3-4CF7-8D21-1A099E394392}" type="presParOf" srcId="{35A52014-7393-4851-ABE1-4F2473C6E09E}" destId="{92E04A54-CC14-46AB-83E3-DC2749F752A5}" srcOrd="1" destOrd="0" presId="urn:microsoft.com/office/officeart/2005/8/layout/vList6"/>
    <dgm:cxn modelId="{B2DCBA58-A200-4BDD-A57C-2168AF01C9D8}" type="presParOf" srcId="{AE2D9CC9-6E15-4B90-BAEC-72B032006A01}" destId="{75B07A1E-2AE0-4904-AAAE-303B4A9864E0}" srcOrd="1" destOrd="0" presId="urn:microsoft.com/office/officeart/2005/8/layout/vList6"/>
    <dgm:cxn modelId="{2EF182EA-6D68-41BD-9B2A-D9D570A7872B}" type="presParOf" srcId="{AE2D9CC9-6E15-4B90-BAEC-72B032006A01}" destId="{E9EDD30D-93B8-4061-8380-2B5F2AE56D26}" srcOrd="2" destOrd="0" presId="urn:microsoft.com/office/officeart/2005/8/layout/vList6"/>
    <dgm:cxn modelId="{67AE8486-58FC-4C05-91BD-750683014DAC}" type="presParOf" srcId="{E9EDD30D-93B8-4061-8380-2B5F2AE56D26}" destId="{D9BBFC80-5E92-48B8-91E9-AAD3D85F7E66}" srcOrd="0" destOrd="0" presId="urn:microsoft.com/office/officeart/2005/8/layout/vList6"/>
    <dgm:cxn modelId="{076CB600-14E5-4A08-A660-56B2EB623256}" type="presParOf" srcId="{E9EDD30D-93B8-4061-8380-2B5F2AE56D26}" destId="{6ECECE03-2C51-4EF2-9827-7CE7123F969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BE2DD-BAD2-40FF-A6EC-0A506CDC0660}">
      <dsp:nvSpPr>
        <dsp:cNvPr id="0" name=""/>
        <dsp:cNvSpPr/>
      </dsp:nvSpPr>
      <dsp:spPr>
        <a:xfrm rot="10800000">
          <a:off x="0" y="2728"/>
          <a:ext cx="5486400" cy="800100"/>
        </a:xfrm>
        <a:prstGeom prst="trapezoid">
          <a:avLst>
            <a:gd name="adj" fmla="val 857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/>
            <a:t>Organ System</a:t>
          </a:r>
        </a:p>
      </dsp:txBody>
      <dsp:txXfrm rot="-10800000">
        <a:off x="960119" y="2728"/>
        <a:ext cx="3566160" cy="800100"/>
      </dsp:txXfrm>
    </dsp:sp>
    <dsp:sp modelId="{CC58CCD9-A6D5-4D6F-A96A-901613EAD5B3}">
      <dsp:nvSpPr>
        <dsp:cNvPr id="0" name=""/>
        <dsp:cNvSpPr/>
      </dsp:nvSpPr>
      <dsp:spPr>
        <a:xfrm rot="10800000">
          <a:off x="685799" y="800099"/>
          <a:ext cx="4114800" cy="800100"/>
        </a:xfrm>
        <a:prstGeom prst="trapezoid">
          <a:avLst>
            <a:gd name="adj" fmla="val 857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/>
            <a:t>Organ</a:t>
          </a:r>
        </a:p>
      </dsp:txBody>
      <dsp:txXfrm rot="-10800000">
        <a:off x="1405889" y="800099"/>
        <a:ext cx="2674620" cy="800100"/>
      </dsp:txXfrm>
    </dsp:sp>
    <dsp:sp modelId="{B2EE8841-842B-438C-BE55-84A9E026063E}">
      <dsp:nvSpPr>
        <dsp:cNvPr id="0" name=""/>
        <dsp:cNvSpPr/>
      </dsp:nvSpPr>
      <dsp:spPr>
        <a:xfrm rot="10800000">
          <a:off x="1371600" y="1600200"/>
          <a:ext cx="2743200" cy="800100"/>
        </a:xfrm>
        <a:prstGeom prst="trapezoid">
          <a:avLst>
            <a:gd name="adj" fmla="val 857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/>
            <a:t>Tissue</a:t>
          </a:r>
        </a:p>
      </dsp:txBody>
      <dsp:txXfrm rot="-10800000">
        <a:off x="1851660" y="1600200"/>
        <a:ext cx="1783080" cy="800100"/>
      </dsp:txXfrm>
    </dsp:sp>
    <dsp:sp modelId="{327F9C56-0145-4BAF-8A49-3445CA6F9973}">
      <dsp:nvSpPr>
        <dsp:cNvPr id="0" name=""/>
        <dsp:cNvSpPr/>
      </dsp:nvSpPr>
      <dsp:spPr>
        <a:xfrm rot="10800000">
          <a:off x="2057400" y="2400300"/>
          <a:ext cx="1371600" cy="800100"/>
        </a:xfrm>
        <a:prstGeom prst="trapezoid">
          <a:avLst>
            <a:gd name="adj" fmla="val 857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/>
            <a:t>Cells</a:t>
          </a:r>
        </a:p>
      </dsp:txBody>
      <dsp:txXfrm rot="-10800000">
        <a:off x="2057400" y="2400300"/>
        <a:ext cx="1371600" cy="800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45B7D-6D9E-492E-A4AD-8DC3B6647D70}">
      <dsp:nvSpPr>
        <dsp:cNvPr id="0" name=""/>
        <dsp:cNvSpPr/>
      </dsp:nvSpPr>
      <dsp:spPr>
        <a:xfrm rot="19200000">
          <a:off x="1061" y="1086561"/>
          <a:ext cx="1683076" cy="1093999"/>
        </a:xfrm>
        <a:prstGeom prst="round2Same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43180" rIns="12954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/>
            <a:t>Prefix</a:t>
          </a:r>
        </a:p>
      </dsp:txBody>
      <dsp:txXfrm>
        <a:off x="71630" y="1133719"/>
        <a:ext cx="1576266" cy="1040594"/>
      </dsp:txXfrm>
    </dsp:sp>
    <dsp:sp modelId="{86B91CD0-D9D2-4892-9F5F-B5E9ED1FC5AA}">
      <dsp:nvSpPr>
        <dsp:cNvPr id="0" name=""/>
        <dsp:cNvSpPr/>
      </dsp:nvSpPr>
      <dsp:spPr>
        <a:xfrm>
          <a:off x="1907218" y="392776"/>
          <a:ext cx="1683076" cy="1093999"/>
        </a:xfrm>
        <a:prstGeom prst="round2SameRect">
          <a:avLst/>
        </a:prstGeom>
        <a:solidFill>
          <a:schemeClr val="accent4">
            <a:hueOff val="-3518287"/>
            <a:satOff val="21119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43180" rIns="12954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Word Root</a:t>
          </a:r>
        </a:p>
      </dsp:txBody>
      <dsp:txXfrm>
        <a:off x="1960623" y="446181"/>
        <a:ext cx="1576266" cy="1040594"/>
      </dsp:txXfrm>
    </dsp:sp>
    <dsp:sp modelId="{1610EED1-BB31-4D78-B5F1-E69E2CF8D99D}">
      <dsp:nvSpPr>
        <dsp:cNvPr id="0" name=""/>
        <dsp:cNvSpPr/>
      </dsp:nvSpPr>
      <dsp:spPr>
        <a:xfrm rot="2400000">
          <a:off x="3813375" y="1086561"/>
          <a:ext cx="1683076" cy="1093999"/>
        </a:xfrm>
        <a:prstGeom prst="round2Same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43180" rIns="12954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/>
            <a:t>Suffix</a:t>
          </a:r>
        </a:p>
      </dsp:txBody>
      <dsp:txXfrm>
        <a:off x="3849616" y="1133719"/>
        <a:ext cx="1576266" cy="10405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04A54-CC14-46AB-83E3-DC2749F752A5}">
      <dsp:nvSpPr>
        <dsp:cNvPr id="0" name=""/>
        <dsp:cNvSpPr/>
      </dsp:nvSpPr>
      <dsp:spPr>
        <a:xfrm>
          <a:off x="2194559" y="390"/>
          <a:ext cx="3291840" cy="15236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Stratum </a:t>
          </a:r>
          <a:r>
            <a:rPr lang="en-US" sz="1200" kern="1200" dirty="0" err="1"/>
            <a:t>Corneum</a:t>
          </a:r>
          <a:r>
            <a:rPr lang="en-US" sz="1200" kern="1200" dirty="0"/>
            <a:t> (horny)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/>
            <a:t>Stratum Lucidum(palms &amp; soles only) - clear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/>
            <a:t>Stratum Spinosum - prickle cells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/>
            <a:t>Stratum Basale (stratum germinativum) - basal cells</a:t>
          </a:r>
        </a:p>
      </dsp:txBody>
      <dsp:txXfrm>
        <a:off x="2194559" y="190843"/>
        <a:ext cx="2720480" cy="1142721"/>
      </dsp:txXfrm>
    </dsp:sp>
    <dsp:sp modelId="{56D75827-EBCE-435E-8E94-3FBA6E434321}">
      <dsp:nvSpPr>
        <dsp:cNvPr id="0" name=""/>
        <dsp:cNvSpPr/>
      </dsp:nvSpPr>
      <dsp:spPr>
        <a:xfrm>
          <a:off x="0" y="0"/>
          <a:ext cx="2194560" cy="15236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/>
            <a:t>Epidermis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/>
            <a:t>(outer)</a:t>
          </a:r>
        </a:p>
      </dsp:txBody>
      <dsp:txXfrm>
        <a:off x="74377" y="74377"/>
        <a:ext cx="2045806" cy="1374873"/>
      </dsp:txXfrm>
    </dsp:sp>
    <dsp:sp modelId="{6ECECE03-2C51-4EF2-9827-7CE7123F9690}">
      <dsp:nvSpPr>
        <dsp:cNvPr id="0" name=""/>
        <dsp:cNvSpPr/>
      </dsp:nvSpPr>
      <dsp:spPr>
        <a:xfrm>
          <a:off x="2194559" y="1676381"/>
          <a:ext cx="3291840" cy="15236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Stratum </a:t>
          </a:r>
          <a:r>
            <a:rPr lang="en-US" sz="1200" kern="1200" dirty="0" err="1"/>
            <a:t>Papillare</a:t>
          </a:r>
          <a:r>
            <a:rPr lang="en-US" sz="1200" kern="1200" dirty="0"/>
            <a:t> (interlocked with the epidermis), thin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/>
            <a:t>Stratum Reticulare - innermost, thick</a:t>
          </a:r>
        </a:p>
      </dsp:txBody>
      <dsp:txXfrm>
        <a:off x="2194559" y="1866834"/>
        <a:ext cx="2720480" cy="1142721"/>
      </dsp:txXfrm>
    </dsp:sp>
    <dsp:sp modelId="{D9BBFC80-5E92-48B8-91E9-AAD3D85F7E66}">
      <dsp:nvSpPr>
        <dsp:cNvPr id="0" name=""/>
        <dsp:cNvSpPr/>
      </dsp:nvSpPr>
      <dsp:spPr>
        <a:xfrm>
          <a:off x="0" y="1676381"/>
          <a:ext cx="2194560" cy="15236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/>
            <a:t>Dermis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/>
            <a:t>(inner)</a:t>
          </a:r>
        </a:p>
      </dsp:txBody>
      <dsp:txXfrm>
        <a:off x="74377" y="1750758"/>
        <a:ext cx="2045806" cy="13748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8C7E20A-6450-460F-AE7F-5B2C4019DAF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61034BA-E2A9-492B-B573-124942ED7292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543800" cy="1069975"/>
          </a:xfrm>
        </p:spPr>
        <p:txBody>
          <a:bodyPr/>
          <a:lstStyle/>
          <a:p>
            <a:r>
              <a:rPr lang="en-US" dirty="0" smtClean="0"/>
              <a:t>Basic Coding Lecture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276600"/>
            <a:ext cx="6461760" cy="1066800"/>
          </a:xfrm>
        </p:spPr>
        <p:txBody>
          <a:bodyPr/>
          <a:lstStyle/>
          <a:p>
            <a:r>
              <a:rPr lang="en-US" dirty="0" smtClean="0"/>
              <a:t>Notes for Chapter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28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Integumentary</a:t>
            </a:r>
            <a:endParaRPr lang="en-US" dirty="0"/>
          </a:p>
        </p:txBody>
      </p:sp>
      <p:pic>
        <p:nvPicPr>
          <p:cNvPr id="4" name="Picture 3" descr="Integumentary" title="OA2.672_MM Chapter 2 Anatomy &amp; Medical Terminology (Integumentary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3715269" cy="34675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58674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CPT® - includes Breasts in the Integumentary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3618" y="1935018"/>
            <a:ext cx="1981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Skin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Hair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Nails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45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53000"/>
            <a:ext cx="7467600" cy="16764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Dermis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 Blood and lymph vessels		- Glands	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Nerves and nerve endings	- Hair follicles</a:t>
            </a:r>
          </a:p>
          <a:p>
            <a:endParaRPr lang="en-US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50821065"/>
              </p:ext>
            </p:extLst>
          </p:nvPr>
        </p:nvGraphicFramePr>
        <p:xfrm>
          <a:off x="1752600" y="12954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8643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Nails</a:t>
            </a:r>
            <a:endParaRPr lang="en-US" dirty="0"/>
          </a:p>
        </p:txBody>
      </p:sp>
      <p:pic>
        <p:nvPicPr>
          <p:cNvPr id="6146" name="Picture 289" descr="http://classconnection.s3.amazonaws.com/995/flashcards/716995/png/nail-anatomy-diagram-cross-section1316061019112.png" title="OA2.672_MM Chapter 2 Anatomy &amp; Medical Terminology (Eponychium 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55" y="2209800"/>
            <a:ext cx="39624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291" descr="http://lygsbtd.files.wordpress.com/2011/07/nailanatomy1.gif?w=645" title="OA2.672_MM Chapter 2 Anatomy &amp; Medical Terminology (Eponychium 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17835"/>
            <a:ext cx="28956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3048000" y="2888615"/>
            <a:ext cx="225425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17835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715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5812" y="1962869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</a:rPr>
              <a:t>Eponychium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286000" y="2317835"/>
            <a:ext cx="76200" cy="1967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404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Root Word – Integumentary system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err="1"/>
              <a:t>dermo</a:t>
            </a:r>
            <a:r>
              <a:rPr lang="en-US" dirty="0"/>
              <a:t>, </a:t>
            </a:r>
            <a:r>
              <a:rPr lang="en-US" dirty="0" err="1"/>
              <a:t>dermato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Skin</a:t>
            </a:r>
          </a:p>
          <a:p>
            <a:r>
              <a:rPr lang="en-US" dirty="0" err="1"/>
              <a:t>Hidro</a:t>
            </a:r>
            <a:r>
              <a:rPr lang="en-US" dirty="0"/>
              <a:t> = sweat </a:t>
            </a:r>
          </a:p>
          <a:p>
            <a:r>
              <a:rPr lang="en-US" dirty="0" err="1"/>
              <a:t>Kerato</a:t>
            </a:r>
            <a:r>
              <a:rPr lang="en-US" dirty="0"/>
              <a:t>=  Keratin, horny layer of skin </a:t>
            </a:r>
          </a:p>
          <a:p>
            <a:r>
              <a:rPr lang="en-US" dirty="0" err="1"/>
              <a:t>Melano</a:t>
            </a:r>
            <a:r>
              <a:rPr lang="en-US" dirty="0"/>
              <a:t> = dark pigment</a:t>
            </a:r>
          </a:p>
          <a:p>
            <a:r>
              <a:rPr lang="en-US" dirty="0" err="1"/>
              <a:t>Onycho</a:t>
            </a:r>
            <a:r>
              <a:rPr lang="en-US" dirty="0"/>
              <a:t> = nail</a:t>
            </a:r>
          </a:p>
          <a:p>
            <a:r>
              <a:rPr lang="en-US" dirty="0" err="1"/>
              <a:t>Sebo</a:t>
            </a:r>
            <a:r>
              <a:rPr lang="en-US" dirty="0"/>
              <a:t> = sebaceous gland</a:t>
            </a:r>
          </a:p>
          <a:p>
            <a:r>
              <a:rPr lang="en-US" dirty="0" err="1"/>
              <a:t>Tricho</a:t>
            </a:r>
            <a:r>
              <a:rPr lang="en-US" dirty="0"/>
              <a:t> = hair</a:t>
            </a:r>
          </a:p>
          <a:p>
            <a:r>
              <a:rPr lang="en-US" b="1" dirty="0" err="1"/>
              <a:t>Eg</a:t>
            </a:r>
            <a:r>
              <a:rPr lang="en-US" b="1" dirty="0"/>
              <a:t>.  CPT - </a:t>
            </a:r>
            <a:r>
              <a:rPr lang="en-US" b="1" dirty="0" err="1"/>
              <a:t>Dermoabrasion</a:t>
            </a:r>
            <a:endParaRPr lang="en-US" dirty="0"/>
          </a:p>
          <a:p>
            <a:r>
              <a:rPr lang="en-US" b="1" dirty="0"/>
              <a:t>ICD-9	-</a:t>
            </a:r>
            <a:r>
              <a:rPr lang="en-US" b="1" dirty="0" err="1" smtClean="0"/>
              <a:t>onychomycosis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6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Musculoskeletal System</a:t>
            </a:r>
            <a:endParaRPr lang="en-US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System</a:t>
            </a:r>
            <a:r>
              <a:rPr lang="en-US" dirty="0" smtClean="0"/>
              <a:t> </a:t>
            </a:r>
            <a:r>
              <a:rPr lang="en-US" b="1" dirty="0" smtClean="0"/>
              <a:t>of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Bones</a:t>
            </a:r>
          </a:p>
          <a:p>
            <a:r>
              <a:rPr lang="en-US" dirty="0" smtClean="0"/>
              <a:t>Muscles</a:t>
            </a:r>
          </a:p>
          <a:p>
            <a:r>
              <a:rPr lang="en-US" dirty="0" smtClean="0"/>
              <a:t>Joints</a:t>
            </a:r>
          </a:p>
          <a:p>
            <a:r>
              <a:rPr lang="en-US" dirty="0" smtClean="0"/>
              <a:t>Tendons</a:t>
            </a:r>
          </a:p>
          <a:p>
            <a:r>
              <a:rPr lang="en-US" dirty="0" smtClean="0"/>
              <a:t>Ligaments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Provides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Movement</a:t>
            </a:r>
          </a:p>
          <a:p>
            <a:r>
              <a:rPr lang="en-US" dirty="0" smtClean="0"/>
              <a:t>Strength</a:t>
            </a:r>
          </a:p>
          <a:p>
            <a:r>
              <a:rPr lang="en-US" dirty="0" smtClean="0"/>
              <a:t>Form</a:t>
            </a:r>
          </a:p>
          <a:p>
            <a:r>
              <a:rPr lang="en-US" dirty="0" smtClean="0"/>
              <a:t>Protection</a:t>
            </a:r>
          </a:p>
          <a:p>
            <a:r>
              <a:rPr lang="en-US" dirty="0" smtClean="0"/>
              <a:t>Heat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36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Bones</a:t>
            </a:r>
            <a:endParaRPr lang="en-US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10000"/>
            <a:ext cx="4038600" cy="23161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5900" b="1" dirty="0" smtClean="0"/>
              <a:t>Cartilage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Flexible connective tissue</a:t>
            </a:r>
          </a:p>
          <a:p>
            <a:endParaRPr lang="en-US" dirty="0"/>
          </a:p>
          <a:p>
            <a:r>
              <a:rPr lang="en-US" dirty="0" smtClean="0"/>
              <a:t>Matrix made of chondrocytes, collagen and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10000"/>
            <a:ext cx="4038600" cy="23161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5900" b="1" dirty="0" smtClean="0"/>
              <a:t>Joints</a:t>
            </a:r>
            <a:r>
              <a:rPr lang="en-US" dirty="0" smtClean="0"/>
              <a:t> (articulating surfaces)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Provide connection between two or more parts of the skeleton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1676400"/>
            <a:ext cx="5715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 (tubular) – longer than they are 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 (cuboidal) – shaped like a cube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Sesamoid</a:t>
            </a:r>
            <a:r>
              <a:rPr lang="en-US" dirty="0" smtClean="0"/>
              <a:t> – shaped like a sesame seed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Flat – </a:t>
            </a:r>
            <a:r>
              <a:rPr lang="en-US" sz="2200" dirty="0" smtClean="0"/>
              <a:t>cross-section</a:t>
            </a:r>
            <a:r>
              <a:rPr lang="en-US" dirty="0" smtClean="0"/>
              <a:t> is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Irregular – bones that do not fit in other categories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07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10000"/>
            <a:ext cx="4038600" cy="2316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Axial Skeleton</a:t>
            </a:r>
          </a:p>
          <a:p>
            <a:pPr marL="0" indent="0">
              <a:buNone/>
            </a:pPr>
            <a:r>
              <a:rPr lang="en-US" dirty="0" smtClean="0"/>
              <a:t>Skull</a:t>
            </a:r>
          </a:p>
          <a:p>
            <a:pPr marL="0" indent="0">
              <a:buNone/>
            </a:pPr>
            <a:r>
              <a:rPr lang="en-US" dirty="0" smtClean="0"/>
              <a:t>Spine</a:t>
            </a:r>
          </a:p>
          <a:p>
            <a:pPr marL="0" indent="0">
              <a:buNone/>
            </a:pPr>
            <a:r>
              <a:rPr lang="en-US" dirty="0" smtClean="0"/>
              <a:t>Ribs</a:t>
            </a:r>
          </a:p>
          <a:p>
            <a:pPr marL="0" indent="0">
              <a:buNone/>
            </a:pPr>
            <a:r>
              <a:rPr lang="en-US" dirty="0" smtClean="0"/>
              <a:t>Sternum</a:t>
            </a:r>
          </a:p>
          <a:p>
            <a:pPr marL="0" indent="0">
              <a:buNone/>
            </a:pPr>
            <a:r>
              <a:rPr lang="en-US" dirty="0" smtClean="0"/>
              <a:t>Sacrum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10000"/>
            <a:ext cx="4038600" cy="2316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Appendicular Skeleton</a:t>
            </a:r>
          </a:p>
          <a:p>
            <a:pPr marL="0" indent="0">
              <a:buNone/>
            </a:pPr>
            <a:r>
              <a:rPr lang="en-US" dirty="0" smtClean="0"/>
              <a:t>Shoulder girdle</a:t>
            </a:r>
          </a:p>
          <a:p>
            <a:pPr marL="0" indent="0">
              <a:buNone/>
            </a:pPr>
            <a:r>
              <a:rPr lang="en-US" dirty="0" smtClean="0"/>
              <a:t>Pelvic girdle</a:t>
            </a:r>
          </a:p>
          <a:p>
            <a:pPr marL="0" indent="0">
              <a:buNone/>
            </a:pPr>
            <a:r>
              <a:rPr lang="en-US" dirty="0" smtClean="0"/>
              <a:t>Extremities</a:t>
            </a:r>
            <a:endParaRPr lang="en-US" dirty="0"/>
          </a:p>
        </p:txBody>
      </p:sp>
      <p:pic>
        <p:nvPicPr>
          <p:cNvPr id="5" name="Picture 4" descr="Skeleton" title="OA2.672_MM Chapter 2 Anatomy &amp; Medical Terminology (Skeleton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69" y="228601"/>
            <a:ext cx="443533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407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209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Function</a:t>
            </a:r>
          </a:p>
          <a:p>
            <a:pPr marL="0" indent="0">
              <a:buNone/>
            </a:pPr>
            <a:r>
              <a:rPr lang="en-US" dirty="0" smtClean="0"/>
              <a:t>Contractility</a:t>
            </a:r>
          </a:p>
          <a:p>
            <a:pPr marL="0" indent="0">
              <a:buNone/>
            </a:pPr>
            <a:r>
              <a:rPr lang="en-US" dirty="0" smtClean="0"/>
              <a:t>Form</a:t>
            </a:r>
          </a:p>
          <a:p>
            <a:pPr marL="0" indent="0">
              <a:buNone/>
            </a:pPr>
            <a:r>
              <a:rPr lang="en-US" dirty="0" smtClean="0"/>
              <a:t>Heat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209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Types</a:t>
            </a:r>
          </a:p>
          <a:p>
            <a:pPr marL="0" indent="0">
              <a:buNone/>
            </a:pPr>
            <a:r>
              <a:rPr lang="en-US" dirty="0" smtClean="0"/>
              <a:t>Skeletal</a:t>
            </a:r>
          </a:p>
          <a:p>
            <a:pPr marL="0" indent="0">
              <a:buNone/>
            </a:pPr>
            <a:r>
              <a:rPr lang="en-US" dirty="0" smtClean="0"/>
              <a:t>Cardiac</a:t>
            </a:r>
          </a:p>
          <a:p>
            <a:pPr marL="0" indent="0">
              <a:buNone/>
            </a:pPr>
            <a:r>
              <a:rPr lang="en-US" dirty="0" smtClean="0"/>
              <a:t>Smooth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5" name="Picture 4" descr="Muscles " title="OA2.672_MM Chapter 2 Anatomy &amp; Medical Terminology (Muscles 2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57" y="3733800"/>
            <a:ext cx="7058343" cy="28613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8000" y="304800"/>
            <a:ext cx="1624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Root words – text </a:t>
            </a:r>
            <a:r>
              <a:rPr lang="en-US" sz="1200" b="1" dirty="0" err="1" smtClean="0"/>
              <a:t>pg</a:t>
            </a:r>
            <a:r>
              <a:rPr lang="en-US" sz="1200" b="1" dirty="0" smtClean="0"/>
              <a:t> 22</a:t>
            </a:r>
          </a:p>
          <a:p>
            <a:r>
              <a:rPr lang="en-US" sz="1200" b="1" dirty="0" smtClean="0"/>
              <a:t>Fractures and terms – text </a:t>
            </a:r>
            <a:r>
              <a:rPr lang="en-US" sz="1200" b="1" dirty="0" err="1" smtClean="0"/>
              <a:t>pg</a:t>
            </a:r>
            <a:r>
              <a:rPr lang="en-US" sz="1200" b="1" dirty="0" smtClean="0"/>
              <a:t> 36-37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14933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13 Organ Systems</a:t>
            </a:r>
            <a:br>
              <a:rPr lang="en-US" b="1" dirty="0" smtClean="0"/>
            </a:br>
            <a:r>
              <a:rPr lang="en-US" b="1" dirty="0" smtClean="0"/>
              <a:t>14 Systems in Coding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dirty="0"/>
              <a:t>Integumentary</a:t>
            </a:r>
          </a:p>
          <a:p>
            <a:pPr lvl="0" fontAlgn="base"/>
            <a:r>
              <a:rPr lang="en-US" dirty="0"/>
              <a:t>Musculoskeletal</a:t>
            </a:r>
          </a:p>
          <a:p>
            <a:pPr lvl="0" fontAlgn="base"/>
            <a:r>
              <a:rPr lang="en-US" dirty="0"/>
              <a:t>Cardiovascular</a:t>
            </a:r>
          </a:p>
          <a:p>
            <a:pPr lvl="0" fontAlgn="base"/>
            <a:r>
              <a:rPr lang="en-US" dirty="0"/>
              <a:t>Lymphatic</a:t>
            </a:r>
          </a:p>
          <a:p>
            <a:pPr lvl="0" fontAlgn="base"/>
            <a:r>
              <a:rPr lang="en-US" dirty="0"/>
              <a:t>Respiratory</a:t>
            </a:r>
          </a:p>
          <a:p>
            <a:pPr lvl="0" fontAlgn="base"/>
            <a:r>
              <a:rPr lang="en-US" dirty="0"/>
              <a:t>Digestive</a:t>
            </a:r>
          </a:p>
          <a:p>
            <a:pPr lvl="0" fontAlgn="base"/>
            <a:r>
              <a:rPr lang="en-US" dirty="0" smtClean="0"/>
              <a:t>Urinary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9600" cy="4525963"/>
          </a:xfrm>
        </p:spPr>
        <p:txBody>
          <a:bodyPr>
            <a:normAutofit/>
          </a:bodyPr>
          <a:lstStyle/>
          <a:p>
            <a:pPr lvl="0" fontAlgn="base"/>
            <a:r>
              <a:rPr lang="en-US" dirty="0"/>
              <a:t>Reproductive</a:t>
            </a:r>
          </a:p>
          <a:p>
            <a:pPr lvl="0" fontAlgn="base"/>
            <a:r>
              <a:rPr lang="en-US" dirty="0"/>
              <a:t>Nervous</a:t>
            </a:r>
          </a:p>
          <a:p>
            <a:pPr lvl="0" fontAlgn="base"/>
            <a:r>
              <a:rPr lang="en-US" dirty="0"/>
              <a:t>Organs of Sense (Eye, Ear)</a:t>
            </a:r>
          </a:p>
          <a:p>
            <a:pPr lvl="0" fontAlgn="base"/>
            <a:r>
              <a:rPr lang="en-US" dirty="0"/>
              <a:t>Endocrine</a:t>
            </a:r>
          </a:p>
          <a:p>
            <a:pPr lvl="0" fontAlgn="base"/>
            <a:r>
              <a:rPr lang="en-US" dirty="0"/>
              <a:t>Hematologic</a:t>
            </a:r>
          </a:p>
          <a:p>
            <a:pPr lvl="0" fontAlgn="base"/>
            <a:r>
              <a:rPr lang="en-US" dirty="0" smtClean="0"/>
              <a:t>Immune</a:t>
            </a:r>
            <a:r>
              <a:rPr lang="en-US" dirty="0"/>
              <a:t> </a:t>
            </a:r>
          </a:p>
          <a:p>
            <a:pPr lvl="0" fontAlgn="base"/>
            <a:r>
              <a:rPr lang="en-US" dirty="0" smtClean="0"/>
              <a:t>Psychiatry</a:t>
            </a:r>
            <a:endParaRPr lang="en-US" dirty="0"/>
          </a:p>
          <a:p>
            <a:pPr lvl="0" fontAlgn="base"/>
            <a:r>
              <a:rPr lang="en-US" dirty="0"/>
              <a:t>Cardiovascular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00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114800"/>
            <a:ext cx="4038600" cy="25447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Heart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Epicardium – outer 	layer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Myocardium – heart 	muscle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Endocardium – inner lining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114800"/>
            <a:ext cx="4038600" cy="24685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Blood Vessels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Arteries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Veins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Capillaries</a:t>
            </a:r>
            <a:endParaRPr lang="en-US" dirty="0"/>
          </a:p>
        </p:txBody>
      </p:sp>
      <p:pic>
        <p:nvPicPr>
          <p:cNvPr id="5" name="Picture 4" descr="Internal View of the Heart" title="OA2.672_MM Chapter 2 Anatomy &amp; Medical Terminology (Internal View of the Heart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000"/>
            <a:ext cx="4572000" cy="3429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39000" y="5410200"/>
            <a:ext cx="11743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/>
              <a:t>Pg</a:t>
            </a:r>
            <a:r>
              <a:rPr lang="en-US" sz="1400" b="1" dirty="0" smtClean="0"/>
              <a:t> 39 Terms  + anastomosis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9234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Cellular hierarchy and working together for a specific purpose</a:t>
            </a:r>
            <a:endParaRPr lang="en-US" dirty="0"/>
          </a:p>
        </p:txBody>
      </p:sp>
      <p:pic>
        <p:nvPicPr>
          <p:cNvPr id="2056" name="il_fi" descr="http://www.enchantedlearning.com/subjects/animals/cell/anatomy.GIF" title="OA2.672_MM Chapter 2 Anatomy &amp; Medical Terminology (Cells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72" y="4667250"/>
            <a:ext cx="23431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20" descr="Epithelial Cells - Skin" title="OA2.672_MM Chapter 2 Anatomy &amp; Medical Terminology (Epithelial Cells - Skin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700" y="4151745"/>
            <a:ext cx="1914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82991825"/>
              </p:ext>
            </p:extLst>
          </p:nvPr>
        </p:nvGraphicFramePr>
        <p:xfrm>
          <a:off x="1609725" y="19685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220998" y="3750617"/>
            <a:ext cx="2909888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Tissue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group of similar cells performing a specific task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38800" y="2895600"/>
            <a:ext cx="2155825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Organ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 types of tissue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together performing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function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91382" y="2057400"/>
            <a:ext cx="2900363" cy="644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 organs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working together to perform a complex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body function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220998" y="4403148"/>
            <a:ext cx="2990850" cy="276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Cells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Basic building block of life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172700" y="3792220"/>
            <a:ext cx="1903009" cy="315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Epithelial cells                 skin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09800" y="3941559"/>
            <a:ext cx="29337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7391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38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Lymphatic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Lymph </a:t>
            </a:r>
            <a:r>
              <a:rPr lang="en-US" sz="2200" b="1" dirty="0" smtClean="0"/>
              <a:t>vessels and nodes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Collects </a:t>
            </a:r>
            <a:r>
              <a:rPr lang="en-US" sz="2200" b="1" dirty="0" smtClean="0"/>
              <a:t>excess fluid </a:t>
            </a:r>
            <a:r>
              <a:rPr lang="en-US" sz="2200" dirty="0" smtClean="0"/>
              <a:t>and returns it to the heart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48200" y="182880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Valves </a:t>
            </a:r>
            <a:r>
              <a:rPr lang="en-US" dirty="0" smtClean="0"/>
              <a:t>ensure fluid travels in one direction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Lymphoid</a:t>
            </a:r>
            <a:r>
              <a:rPr lang="en-US" b="1" dirty="0" smtClean="0"/>
              <a:t> organs: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Spleen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Thymus – bi lobed – in neck extends into thorax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Tonsils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Peyer’s Patches – in the intestines</a:t>
            </a:r>
            <a:endParaRPr lang="en-US" dirty="0"/>
          </a:p>
        </p:txBody>
      </p:sp>
      <p:pic>
        <p:nvPicPr>
          <p:cNvPr id="5" name="Picture 4" descr="Lymphatic" title="OA2.672_MM Chapter 2 Anatomy &amp; Medical Terminology (Lymphatic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53491"/>
            <a:ext cx="4191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50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Respiratory</a:t>
            </a:r>
            <a:endParaRPr lang="en-US" b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Trachea…mediastinal region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Splits into 2 bronchi at the </a:t>
            </a:r>
          </a:p>
          <a:p>
            <a:endParaRPr lang="en-US" dirty="0"/>
          </a:p>
          <a:p>
            <a:r>
              <a:rPr lang="en-US" dirty="0" smtClean="0"/>
              <a:t>Carina</a:t>
            </a:r>
            <a:endParaRPr lang="en-US" dirty="0"/>
          </a:p>
        </p:txBody>
      </p:sp>
      <p:pic>
        <p:nvPicPr>
          <p:cNvPr id="5" name="Picture 4" descr="Respiratory" title="OA2.672_MM Chapter 2 Anatomy &amp; Medical Terminology (Respiratory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371600"/>
            <a:ext cx="3653155" cy="40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657600" y="6019800"/>
            <a:ext cx="1473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Pg</a:t>
            </a:r>
            <a:r>
              <a:rPr lang="en-US" b="1" dirty="0"/>
              <a:t> 43… terms</a:t>
            </a:r>
          </a:p>
        </p:txBody>
      </p:sp>
    </p:spTree>
    <p:extLst>
      <p:ext uri="{BB962C8B-B14F-4D97-AF65-F5344CB8AC3E}">
        <p14:creationId xmlns:p14="http://schemas.microsoft.com/office/powerpoint/2010/main" val="197046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Digestive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22271" y="6248400"/>
            <a:ext cx="1299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terms </a:t>
            </a:r>
            <a:r>
              <a:rPr lang="en-US" b="1" dirty="0" err="1"/>
              <a:t>pg</a:t>
            </a:r>
            <a:r>
              <a:rPr lang="en-US" b="1" dirty="0"/>
              <a:t> 47</a:t>
            </a:r>
          </a:p>
        </p:txBody>
      </p:sp>
      <p:pic>
        <p:nvPicPr>
          <p:cNvPr id="7" name="Picture 6" descr="Digestive" title="OA2.672_MM Chapter 2 Anatomy &amp; Medical Terminology (Digestive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147" y="1752600"/>
            <a:ext cx="516636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93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smtClean="0"/>
              <a:t>Urinary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Terms … </a:t>
            </a:r>
            <a:r>
              <a:rPr lang="en-US" sz="2700" dirty="0" err="1" smtClean="0"/>
              <a:t>pg</a:t>
            </a:r>
            <a:r>
              <a:rPr lang="en-US" sz="2700" dirty="0" smtClean="0"/>
              <a:t> 49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5943600"/>
            <a:ext cx="8229600" cy="639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/>
              <a:t>Kidney is also part of the endocrine system</a:t>
            </a:r>
          </a:p>
          <a:p>
            <a:pPr lvl="2" algn="ctr"/>
            <a:r>
              <a:rPr lang="en-US" sz="2000" dirty="0" smtClean="0"/>
              <a:t>Adrenal glands</a:t>
            </a:r>
            <a:endParaRPr lang="en-US" sz="2000" dirty="0"/>
          </a:p>
        </p:txBody>
      </p:sp>
      <p:pic>
        <p:nvPicPr>
          <p:cNvPr id="4" name="il_fi" descr="http://4.bp.blogspot.com/_HiUzNWmCXz8/TErxaJVPK3I/AAAAAAAAAJk/z40Ztzi9j-Y/s1600/excretory_anatomy.jpg" title="OA2.672_MM Chapter 2 Anatomy &amp; Medical Terminology (Urinary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63" y="1524000"/>
            <a:ext cx="4991100" cy="4186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359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u="sng" dirty="0" smtClean="0"/>
              <a:t>Reproductive</a:t>
            </a:r>
            <a:r>
              <a:rPr lang="en-US" sz="49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terms … </a:t>
            </a:r>
            <a:r>
              <a:rPr lang="en-US" sz="2700" dirty="0" err="1" smtClean="0"/>
              <a:t>pg</a:t>
            </a:r>
            <a:r>
              <a:rPr lang="en-US" sz="2700" dirty="0" smtClean="0"/>
              <a:t> 50</a:t>
            </a:r>
            <a:endParaRPr lang="en-US" sz="2700" dirty="0"/>
          </a:p>
        </p:txBody>
      </p:sp>
      <p:pic>
        <p:nvPicPr>
          <p:cNvPr id="4" name="Picture 3" descr="male reproductive system3 thumb Male Reproductive System" title="OA2.672_MM Chapter 2 Anatomy &amp; Medical Terminology (Male Reproductive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05000"/>
            <a:ext cx="510540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845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Reproductive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000" dirty="0" smtClean="0"/>
              <a:t>terms … </a:t>
            </a:r>
            <a:r>
              <a:rPr lang="en-US" sz="2000" dirty="0" err="1" smtClean="0"/>
              <a:t>pg</a:t>
            </a:r>
            <a:r>
              <a:rPr lang="en-US" sz="2000" dirty="0" smtClean="0"/>
              <a:t> 50</a:t>
            </a:r>
            <a:endParaRPr lang="en-US" dirty="0"/>
          </a:p>
        </p:txBody>
      </p:sp>
      <p:pic>
        <p:nvPicPr>
          <p:cNvPr id="4" name="Picture 3" descr="http://www.as.miami.edu/chemistry/2086/chap28/NewChap28-Female_files/image007.jpg" title="OA2.672_MM Chapter 2 Anatomy &amp; Medical Terminology (Female Reproductive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0" y="1676400"/>
            <a:ext cx="5591175" cy="4192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2794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u="sng" dirty="0" smtClean="0"/>
              <a:t>Nervous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Terms … </a:t>
            </a:r>
            <a:r>
              <a:rPr lang="en-US" sz="3600" dirty="0" err="1" smtClean="0"/>
              <a:t>pg</a:t>
            </a:r>
            <a:r>
              <a:rPr lang="en-US" sz="3600" dirty="0" smtClean="0"/>
              <a:t> 52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029200"/>
            <a:ext cx="8915400" cy="109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 smtClean="0"/>
              <a:t>CNS</a:t>
            </a:r>
            <a:r>
              <a:rPr lang="en-US" sz="2800" dirty="0" smtClean="0"/>
              <a:t> – Central Nervous System	       Brain and Spinal Cord</a:t>
            </a:r>
          </a:p>
          <a:p>
            <a:pPr marL="0" indent="0">
              <a:buNone/>
            </a:pPr>
            <a:r>
              <a:rPr lang="en-US" sz="2800" u="sng" dirty="0" smtClean="0"/>
              <a:t>PNS</a:t>
            </a:r>
            <a:r>
              <a:rPr lang="en-US" sz="2800" dirty="0" smtClean="0"/>
              <a:t> – Peripheral Nervous System</a:t>
            </a:r>
            <a:endParaRPr lang="en-US" sz="2800" dirty="0"/>
          </a:p>
        </p:txBody>
      </p:sp>
      <p:pic>
        <p:nvPicPr>
          <p:cNvPr id="4" name="il_fi" descr="http://www.baileybio.com/plogger/images/anatomy___physiology/08._powerpoint_-_peripheral_nervous_system/dermatomes.jpg" title="OA2.672_MM Chapter 2 Anatomy &amp; Medical Terminology (Nervous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00"/>
            <a:ext cx="57150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3820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Organ of Sense - Eye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3 layers: sclera (outer), </a:t>
            </a:r>
            <a:r>
              <a:rPr lang="en-US" sz="2000" dirty="0" err="1"/>
              <a:t>chroid</a:t>
            </a:r>
            <a:r>
              <a:rPr lang="en-US" sz="2000" dirty="0"/>
              <a:t>, retina (innermost) ….terms </a:t>
            </a:r>
            <a:r>
              <a:rPr lang="en-US" sz="2000" dirty="0" err="1"/>
              <a:t>pg</a:t>
            </a:r>
            <a:r>
              <a:rPr lang="en-US" sz="2000" dirty="0"/>
              <a:t> 53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Anterior </a:t>
            </a:r>
            <a:r>
              <a:rPr lang="en-US" sz="2000" dirty="0"/>
              <a:t>– </a:t>
            </a:r>
            <a:r>
              <a:rPr lang="en-US" sz="2000" dirty="0" err="1"/>
              <a:t>aqueus</a:t>
            </a:r>
            <a:r>
              <a:rPr lang="en-US" sz="2000" dirty="0"/>
              <a:t> </a:t>
            </a:r>
            <a:r>
              <a:rPr lang="en-US" sz="2000" dirty="0" smtClean="0"/>
              <a:t>humor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Posterior - vitreous</a:t>
            </a:r>
            <a:endParaRPr lang="en-US" sz="2000" dirty="0"/>
          </a:p>
        </p:txBody>
      </p:sp>
      <p:pic>
        <p:nvPicPr>
          <p:cNvPr id="5" name="Picture 4" descr="Organ of Sense - Eye" title="OA2.672_MM Chapter 2 Anatomy &amp; Medical Terminology (Organs of Sense - Eye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25" y="1524000"/>
            <a:ext cx="46291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391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Organ of Sense - Ear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Labyrinth (inner ear), tympanic cavity (middle ear), external ear….terms </a:t>
            </a:r>
            <a:r>
              <a:rPr lang="en-US" dirty="0" err="1"/>
              <a:t>pg</a:t>
            </a:r>
            <a:r>
              <a:rPr lang="en-US" dirty="0"/>
              <a:t> 54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il_fi" descr="http://best-diving.org/images/Diving-Medicine-Wall/middle%20ear.jpg" title="OA2.672_MM Chapter 2 Anatomy &amp; Medical Terminology (Organs of Sense - Ear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4669790" cy="31356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239000" y="6096000"/>
            <a:ext cx="154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Terms … </a:t>
            </a:r>
            <a:r>
              <a:rPr lang="en-US" b="1" dirty="0" err="1"/>
              <a:t>pg</a:t>
            </a:r>
            <a:r>
              <a:rPr lang="en-US" b="1" dirty="0"/>
              <a:t> 54</a:t>
            </a:r>
          </a:p>
        </p:txBody>
      </p:sp>
    </p:spTree>
    <p:extLst>
      <p:ext uri="{BB962C8B-B14F-4D97-AF65-F5344CB8AC3E}">
        <p14:creationId xmlns:p14="http://schemas.microsoft.com/office/powerpoint/2010/main" val="3140909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Endocrine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Ductless glands – secrete directly into the bloodstream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Adrenal ----kidney (medulla secretes epinephrine/</a:t>
            </a:r>
            <a:r>
              <a:rPr lang="en-US" dirty="0" err="1"/>
              <a:t>norepi</a:t>
            </a:r>
            <a:r>
              <a:rPr lang="en-US" dirty="0"/>
              <a:t>, cortex secretes steroids)</a:t>
            </a:r>
            <a:endParaRPr lang="en-US" sz="2000" dirty="0"/>
          </a:p>
          <a:p>
            <a:pPr lvl="1"/>
            <a:r>
              <a:rPr lang="en-US" dirty="0"/>
              <a:t>Parathyroid --- posterior side of thyroid, usually 4 bodies, CA &amp; P regulator</a:t>
            </a:r>
            <a:endParaRPr lang="en-US" sz="2000" dirty="0"/>
          </a:p>
          <a:p>
            <a:pPr lvl="1"/>
            <a:r>
              <a:rPr lang="en-US" dirty="0"/>
              <a:t>Thyroid ---neck, 2 lobes joined by the isthmus...regulates metabolism</a:t>
            </a:r>
            <a:endParaRPr lang="en-US" sz="2000" dirty="0"/>
          </a:p>
          <a:p>
            <a:pPr lvl="1"/>
            <a:r>
              <a:rPr lang="en-US" dirty="0"/>
              <a:t>Thymus –neck into chest…2 lobes</a:t>
            </a:r>
            <a:endParaRPr lang="en-US" sz="2000" dirty="0"/>
          </a:p>
          <a:p>
            <a:pPr lvl="1"/>
            <a:r>
              <a:rPr lang="en-US" dirty="0"/>
              <a:t>Pituitary ---brain…master gland …feedback mechanism to other glands</a:t>
            </a:r>
            <a:endParaRPr lang="en-US" sz="2000" dirty="0"/>
          </a:p>
          <a:p>
            <a:pPr lvl="1"/>
            <a:r>
              <a:rPr lang="en-US" dirty="0"/>
              <a:t>Carotid body…not really an endocrine gland but listed with them in the CPT book (glandular and non-glandular cells</a:t>
            </a:r>
            <a:r>
              <a:rPr lang="en-US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5766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Epithelial Cells - Skin" title="OA2.672_MM Chapter 2 Anatomy &amp; Medical Terminology (Epithelial Cells - Skin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550" y="1143000"/>
            <a:ext cx="2968842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276600" y="800793"/>
            <a:ext cx="2103900" cy="274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Epithelial cells                 skin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Muscles" title="OA2.672_MM Chapter 2 Anatomy &amp; Medical Terminology (Muscles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038600"/>
            <a:ext cx="5363324" cy="218153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328550" y="937953"/>
            <a:ext cx="29337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142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pPr lvl="0" algn="ctr" fontAlgn="base"/>
            <a:r>
              <a:rPr lang="en-US" sz="6000" b="1" u="sng" dirty="0"/>
              <a:t>Hematologic …blood and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209800"/>
            <a:ext cx="3657600" cy="4525963"/>
          </a:xfrm>
        </p:spPr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sz="3200" dirty="0" smtClean="0"/>
              <a:t>Red </a:t>
            </a:r>
            <a:r>
              <a:rPr lang="en-US" sz="3200" dirty="0"/>
              <a:t>blood cell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White </a:t>
            </a:r>
            <a:r>
              <a:rPr lang="en-US" sz="3200" dirty="0"/>
              <a:t>blood cells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platelets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237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300" b="1" u="sng" dirty="0" smtClean="0"/>
              <a:t>Immune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Classified separately but most cells originate in the hematologic system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White blood cells</a:t>
            </a:r>
          </a:p>
          <a:p>
            <a:pPr marL="0" indent="0">
              <a:buNone/>
            </a:pPr>
            <a:r>
              <a:rPr lang="en-US" dirty="0" smtClean="0"/>
              <a:t>	Lymphocytes </a:t>
            </a:r>
            <a:r>
              <a:rPr lang="en-US" dirty="0"/>
              <a:t>(T and B cells)</a:t>
            </a:r>
          </a:p>
          <a:p>
            <a:pPr marL="0" indent="0">
              <a:buNone/>
            </a:pPr>
            <a:r>
              <a:rPr lang="en-US" dirty="0"/>
              <a:t>	Neutrophils</a:t>
            </a:r>
          </a:p>
          <a:p>
            <a:pPr marL="0" indent="0">
              <a:buNone/>
            </a:pPr>
            <a:r>
              <a:rPr lang="en-US" dirty="0" smtClean="0"/>
              <a:t>	Monocytes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Eosinophils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56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End of Chapter 2 Notes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19567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4495800" cy="601980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Anatomical Position</a:t>
            </a:r>
            <a:endParaRPr lang="en-US" dirty="0"/>
          </a:p>
          <a:p>
            <a:r>
              <a:rPr lang="en-US" dirty="0"/>
              <a:t>Supine – laying on ones back</a:t>
            </a:r>
          </a:p>
          <a:p>
            <a:r>
              <a:rPr lang="en-US" dirty="0"/>
              <a:t>Prone – laying on ones </a:t>
            </a:r>
            <a:r>
              <a:rPr lang="en-US" dirty="0" smtClean="0"/>
              <a:t>belly</a:t>
            </a:r>
          </a:p>
          <a:p>
            <a:r>
              <a:rPr lang="en-US" b="1" dirty="0" smtClean="0"/>
              <a:t>Anterior</a:t>
            </a:r>
            <a:r>
              <a:rPr lang="en-US" dirty="0" smtClean="0"/>
              <a:t> </a:t>
            </a:r>
            <a:r>
              <a:rPr lang="en-US" dirty="0"/>
              <a:t>means towards the front. (ventral)</a:t>
            </a:r>
          </a:p>
          <a:p>
            <a:r>
              <a:rPr lang="en-US" b="1" dirty="0"/>
              <a:t>Posterior</a:t>
            </a:r>
            <a:r>
              <a:rPr lang="en-US" dirty="0"/>
              <a:t> means towards the back (dorsal).</a:t>
            </a:r>
          </a:p>
          <a:p>
            <a:r>
              <a:rPr lang="en-US" b="1" dirty="0"/>
              <a:t>Superior</a:t>
            </a:r>
            <a:r>
              <a:rPr lang="en-US" dirty="0"/>
              <a:t> means towards the head.</a:t>
            </a:r>
          </a:p>
          <a:p>
            <a:r>
              <a:rPr lang="en-US" b="1" dirty="0"/>
              <a:t>Inferior</a:t>
            </a:r>
            <a:r>
              <a:rPr lang="en-US" dirty="0"/>
              <a:t> means towards the feet.</a:t>
            </a:r>
          </a:p>
          <a:p>
            <a:r>
              <a:rPr lang="en-US" b="1" dirty="0"/>
              <a:t>Medial</a:t>
            </a:r>
            <a:r>
              <a:rPr lang="en-US" dirty="0"/>
              <a:t> means towards the median plane (near the middle of the body).</a:t>
            </a:r>
          </a:p>
          <a:p>
            <a:r>
              <a:rPr lang="en-US" b="1" dirty="0"/>
              <a:t>Lateral</a:t>
            </a:r>
            <a:r>
              <a:rPr lang="en-US" dirty="0"/>
              <a:t> means away from the median plane (away from the middle of the body).</a:t>
            </a:r>
          </a:p>
          <a:p>
            <a:r>
              <a:rPr lang="en-US" b="1" dirty="0"/>
              <a:t>Anatomical terms for limbs:</a:t>
            </a:r>
            <a:endParaRPr lang="en-US" dirty="0"/>
          </a:p>
          <a:p>
            <a:r>
              <a:rPr lang="en-US" b="1" dirty="0"/>
              <a:t>Proximal</a:t>
            </a:r>
            <a:r>
              <a:rPr lang="en-US" dirty="0"/>
              <a:t> means near the trunk</a:t>
            </a:r>
          </a:p>
          <a:p>
            <a:r>
              <a:rPr lang="en-US" b="1" dirty="0" smtClean="0"/>
              <a:t>Distal</a:t>
            </a:r>
            <a:r>
              <a:rPr lang="en-US" dirty="0" smtClean="0"/>
              <a:t> </a:t>
            </a:r>
            <a:r>
              <a:rPr lang="en-US" dirty="0"/>
              <a:t>means away from the trunk</a:t>
            </a:r>
          </a:p>
        </p:txBody>
      </p:sp>
      <p:pic>
        <p:nvPicPr>
          <p:cNvPr id="4" name="Picture 3" descr="Anatomical Position" title="OA2.672_MM Chapter 2 Anatomy &amp; Medical Terminology (Anatomical Position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54831"/>
            <a:ext cx="3943901" cy="651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7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37338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Planes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4038600" cy="3200400"/>
          </a:xfrm>
        </p:spPr>
        <p:txBody>
          <a:bodyPr/>
          <a:lstStyle/>
          <a:p>
            <a:r>
              <a:rPr lang="en-US" dirty="0"/>
              <a:t>Sagittal, mid-sagittal</a:t>
            </a:r>
          </a:p>
          <a:p>
            <a:r>
              <a:rPr lang="en-US" dirty="0"/>
              <a:t>Coronal/frontal</a:t>
            </a:r>
          </a:p>
          <a:p>
            <a:r>
              <a:rPr lang="en-US" dirty="0"/>
              <a:t>Transverse</a:t>
            </a:r>
          </a:p>
          <a:p>
            <a:r>
              <a:rPr lang="en-US" dirty="0"/>
              <a:t>Oblique – everything else…angles</a:t>
            </a:r>
          </a:p>
        </p:txBody>
      </p:sp>
      <p:pic>
        <p:nvPicPr>
          <p:cNvPr id="4" name="Picture 3" descr="Planes" title="OA2.672_MM Chapter 2 Anatomy &amp; Medical Terminology (Planes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883140"/>
            <a:ext cx="5758815" cy="510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49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28600"/>
            <a:ext cx="3886200" cy="1143000"/>
          </a:xfrm>
        </p:spPr>
        <p:txBody>
          <a:bodyPr/>
          <a:lstStyle/>
          <a:p>
            <a:r>
              <a:rPr lang="en-US" dirty="0" smtClean="0"/>
              <a:t>Body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3200400" cy="5745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b="1" dirty="0"/>
              <a:t>Membranes = linings</a:t>
            </a:r>
            <a:endParaRPr lang="en-US" sz="1300" dirty="0"/>
          </a:p>
          <a:p>
            <a:pPr lvl="0"/>
            <a:endParaRPr lang="en-US" sz="1300" dirty="0" smtClean="0"/>
          </a:p>
          <a:p>
            <a:pPr lvl="0"/>
            <a:r>
              <a:rPr lang="en-US" sz="1300" dirty="0" smtClean="0"/>
              <a:t>Mucous </a:t>
            </a:r>
            <a:r>
              <a:rPr lang="en-US" sz="1300" dirty="0"/>
              <a:t>membranes – line interior walls of the organs and tubes opening to the outside of the body, most secrete mucous</a:t>
            </a:r>
          </a:p>
          <a:p>
            <a:pPr lvl="0"/>
            <a:r>
              <a:rPr lang="en-US" sz="1300" dirty="0"/>
              <a:t>Serous membranes – line cavities and internal organs (pericardium &amp; pleural)</a:t>
            </a:r>
          </a:p>
          <a:p>
            <a:pPr lvl="0"/>
            <a:r>
              <a:rPr lang="en-US" sz="1300" dirty="0"/>
              <a:t>Synovial membranes – line joint cavities, composed of connective tissue…secrete synovial fluid </a:t>
            </a:r>
          </a:p>
          <a:p>
            <a:pPr lvl="0"/>
            <a:r>
              <a:rPr lang="en-US" sz="1300" dirty="0"/>
              <a:t>Meninges – composed of 3 connective tissue membranes, protect spinal cord and brain</a:t>
            </a:r>
          </a:p>
          <a:p>
            <a:pPr lvl="0"/>
            <a:r>
              <a:rPr lang="en-US" sz="1300" dirty="0"/>
              <a:t>Cutaneous membrane - skin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b="1" dirty="0"/>
              <a:t>Connective Tissue</a:t>
            </a:r>
            <a:endParaRPr lang="en-US" sz="1300" dirty="0"/>
          </a:p>
          <a:p>
            <a:pPr marL="0" indent="0">
              <a:buNone/>
            </a:pPr>
            <a:endParaRPr lang="en-US" sz="1300" b="1" dirty="0"/>
          </a:p>
          <a:p>
            <a:pPr marL="0" indent="0">
              <a:buNone/>
            </a:pPr>
            <a:r>
              <a:rPr lang="en-US" sz="1300" b="1" dirty="0" smtClean="0"/>
              <a:t>* </a:t>
            </a:r>
            <a:r>
              <a:rPr lang="en-US" sz="1300" b="1" dirty="0"/>
              <a:t>Support and connect tissues of the body</a:t>
            </a:r>
            <a:endParaRPr lang="en-US" sz="1300" dirty="0"/>
          </a:p>
          <a:p>
            <a:pPr lvl="0"/>
            <a:endParaRPr lang="en-US" sz="1300" dirty="0" smtClean="0"/>
          </a:p>
          <a:p>
            <a:pPr lvl="0"/>
            <a:r>
              <a:rPr lang="en-US" sz="1300" dirty="0" smtClean="0"/>
              <a:t>Connective </a:t>
            </a:r>
            <a:r>
              <a:rPr lang="en-US" sz="1300" dirty="0"/>
              <a:t>tissue proper (includes tendons and ligaments, </a:t>
            </a:r>
            <a:r>
              <a:rPr lang="en-US" sz="1300" dirty="0" err="1"/>
              <a:t>etc</a:t>
            </a:r>
            <a:r>
              <a:rPr lang="en-US" sz="1300" dirty="0"/>
              <a:t>)</a:t>
            </a:r>
          </a:p>
          <a:p>
            <a:pPr lvl="0"/>
            <a:r>
              <a:rPr lang="en-US" sz="1300" dirty="0"/>
              <a:t>Cartilage</a:t>
            </a:r>
          </a:p>
          <a:p>
            <a:pPr lvl="0"/>
            <a:r>
              <a:rPr lang="en-US" sz="1300" dirty="0"/>
              <a:t>Bone</a:t>
            </a:r>
          </a:p>
          <a:p>
            <a:pPr lvl="0"/>
            <a:r>
              <a:rPr lang="en-US" sz="1300" dirty="0"/>
              <a:t>blood</a:t>
            </a:r>
          </a:p>
        </p:txBody>
      </p:sp>
      <p:pic>
        <p:nvPicPr>
          <p:cNvPr id="4" name="Picture 3" descr="Body Cavities" title="OA2.672_MM Chapter 2 Anatomy &amp; Medical Terminology (Body Cavities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093003"/>
            <a:ext cx="2829320" cy="355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20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079658"/>
              </p:ext>
            </p:extLst>
          </p:nvPr>
        </p:nvGraphicFramePr>
        <p:xfrm>
          <a:off x="1584390" y="4189456"/>
          <a:ext cx="5486400" cy="923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Location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Endo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endocardium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Away from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Abductor muscles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Dia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Through; complete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diaphragm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630526"/>
              </p:ext>
            </p:extLst>
          </p:nvPr>
        </p:nvGraphicFramePr>
        <p:xfrm>
          <a:off x="1590675" y="5105400"/>
          <a:ext cx="5486400" cy="692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before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preoperative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Post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after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postoperative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142629"/>
              </p:ext>
            </p:extLst>
          </p:nvPr>
        </p:nvGraphicFramePr>
        <p:xfrm>
          <a:off x="1590675" y="5791200"/>
          <a:ext cx="5486400" cy="923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Bicuspid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tricuspid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Poly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Many/much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polychromasia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42753415"/>
              </p:ext>
            </p:extLst>
          </p:nvPr>
        </p:nvGraphicFramePr>
        <p:xfrm>
          <a:off x="1828800" y="899329"/>
          <a:ext cx="5497513" cy="257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2438400" y="76200"/>
            <a:ext cx="4364038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Medical Terminology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0" y="3829050"/>
            <a:ext cx="2682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819188" y="2895600"/>
            <a:ext cx="10463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Location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Number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987046" y="2703243"/>
            <a:ext cx="1184275" cy="688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Organ or Organs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029200" y="2870200"/>
            <a:ext cx="152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Procedure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Condition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Disorder/disease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550073" y="2337285"/>
            <a:ext cx="45719" cy="4424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096000" y="2810400"/>
            <a:ext cx="179387" cy="474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3251887" y="2444922"/>
            <a:ext cx="180975" cy="473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752600" y="4876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1251347" y="100795"/>
            <a:ext cx="6738143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Derived from the language of the ancient </a:t>
            </a:r>
            <a:r>
              <a:rPr kumimoji="0" lang="en-US" alt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Greeks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US" alt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Romans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2325688" y="403701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root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holds the meaning and is directly tied to the </a:t>
            </a: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organ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/organs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Prefix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typically relates to </a:t>
            </a: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location, time, or number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90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Terminology Continued…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sz="2200" dirty="0" smtClean="0"/>
              <a:t>Suffix typically relates to procedure, condition, disorder, disease</a:t>
            </a: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091343"/>
              </p:ext>
            </p:extLst>
          </p:nvPr>
        </p:nvGraphicFramePr>
        <p:xfrm>
          <a:off x="1600200" y="1524000"/>
          <a:ext cx="5726430" cy="1336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  <a:gridCol w="206883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Dx procedure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-gram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Record of data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Electrocardiogram ECG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-scope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Instrument for viewing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Otoscope (auriscope)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-scopy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Examination of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arthroscopy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222378"/>
              </p:ext>
            </p:extLst>
          </p:nvPr>
        </p:nvGraphicFramePr>
        <p:xfrm>
          <a:off x="1600200" y="3023071"/>
          <a:ext cx="5486400" cy="1336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Surgery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-centesis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Puncture or tap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pleurocentesis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-ectomy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Excision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appendectomy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-stomy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Creation of an opening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colostomy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199" y="4800600"/>
            <a:ext cx="710963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 smtClean="0">
                <a:latin typeface="Arial" pitchFamily="34" charset="0"/>
                <a:cs typeface="Arial" pitchFamily="34" charset="0"/>
              </a:rPr>
              <a:t>Root words and compound root words (organs/organ systems)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Cardio = heart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Cardiovascular = heart blood vessels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0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 Organ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fontAlgn="base"/>
            <a:r>
              <a:rPr lang="en-US" dirty="0"/>
              <a:t>Integumentary</a:t>
            </a:r>
          </a:p>
          <a:p>
            <a:pPr lvl="0" fontAlgn="base"/>
            <a:r>
              <a:rPr lang="en-US" dirty="0"/>
              <a:t>Musculoskeletal</a:t>
            </a:r>
          </a:p>
          <a:p>
            <a:pPr lvl="0" fontAlgn="base"/>
            <a:r>
              <a:rPr lang="en-US" dirty="0"/>
              <a:t>Cardiovascular</a:t>
            </a:r>
          </a:p>
          <a:p>
            <a:pPr lvl="0" fontAlgn="base"/>
            <a:r>
              <a:rPr lang="en-US" dirty="0"/>
              <a:t>Lymphatic</a:t>
            </a:r>
          </a:p>
          <a:p>
            <a:pPr lvl="0" fontAlgn="base"/>
            <a:r>
              <a:rPr lang="en-US" dirty="0"/>
              <a:t>Respiratory</a:t>
            </a:r>
          </a:p>
          <a:p>
            <a:pPr lvl="0" fontAlgn="base"/>
            <a:r>
              <a:rPr lang="en-US" dirty="0"/>
              <a:t>Digestive</a:t>
            </a:r>
          </a:p>
          <a:p>
            <a:pPr lvl="0" fontAlgn="base"/>
            <a:r>
              <a:rPr lang="en-US" dirty="0" smtClean="0"/>
              <a:t>Urinary</a:t>
            </a:r>
            <a:endParaRPr lang="en-US" dirty="0"/>
          </a:p>
          <a:p>
            <a:pPr lvl="0" fontAlgn="base"/>
            <a:r>
              <a:rPr lang="en-US" dirty="0"/>
              <a:t>Reproductive</a:t>
            </a:r>
          </a:p>
          <a:p>
            <a:pPr lvl="0" fontAlgn="base"/>
            <a:r>
              <a:rPr lang="en-US" dirty="0"/>
              <a:t>Nervous</a:t>
            </a:r>
          </a:p>
          <a:p>
            <a:pPr lvl="0" fontAlgn="base"/>
            <a:r>
              <a:rPr lang="en-US" dirty="0"/>
              <a:t>Organs of Sense (Eye, Ear)</a:t>
            </a:r>
          </a:p>
          <a:p>
            <a:pPr lvl="0" fontAlgn="base"/>
            <a:r>
              <a:rPr lang="en-US" dirty="0"/>
              <a:t>Endocrine</a:t>
            </a:r>
          </a:p>
          <a:p>
            <a:pPr lvl="0" fontAlgn="base"/>
            <a:r>
              <a:rPr lang="en-US" dirty="0"/>
              <a:t>Hematologic</a:t>
            </a:r>
          </a:p>
          <a:p>
            <a:pPr lvl="0" fontAlgn="base"/>
            <a:r>
              <a:rPr lang="en-US" dirty="0"/>
              <a:t>Immune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17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297</TotalTime>
  <Words>883</Words>
  <Application>Microsoft Office PowerPoint</Application>
  <PresentationFormat>On-screen Show (4:3)</PresentationFormat>
  <Paragraphs>314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Adjacency</vt:lpstr>
      <vt:lpstr>Basic Coding Lecture</vt:lpstr>
      <vt:lpstr>Cellular hierarchy and working together for a specific purpose</vt:lpstr>
      <vt:lpstr>PowerPoint Presentation</vt:lpstr>
      <vt:lpstr>PowerPoint Presentation</vt:lpstr>
      <vt:lpstr>Planes</vt:lpstr>
      <vt:lpstr>Body Cavities</vt:lpstr>
      <vt:lpstr>PowerPoint Presentation</vt:lpstr>
      <vt:lpstr>Medical Terminology Continued… -Suffix typically relates to procedure, condition, disorder, disease</vt:lpstr>
      <vt:lpstr>13 Organ Systems</vt:lpstr>
      <vt:lpstr>Integumentary</vt:lpstr>
      <vt:lpstr>Skin</vt:lpstr>
      <vt:lpstr>Nails</vt:lpstr>
      <vt:lpstr>Root Word – Integumentary system</vt:lpstr>
      <vt:lpstr>Musculoskeletal System</vt:lpstr>
      <vt:lpstr>Bones</vt:lpstr>
      <vt:lpstr>PowerPoint Presentation</vt:lpstr>
      <vt:lpstr>Muscles</vt:lpstr>
      <vt:lpstr>13 Organ Systems 14 Systems in Coding</vt:lpstr>
      <vt:lpstr>PowerPoint Presentation</vt:lpstr>
      <vt:lpstr>Lymphatic Lymph vessels and nodes Collects excess fluid and returns it to the heart</vt:lpstr>
      <vt:lpstr>Respiratory</vt:lpstr>
      <vt:lpstr>Digestive</vt:lpstr>
      <vt:lpstr>Urinary Terms … pg 49</vt:lpstr>
      <vt:lpstr>Reproductive  terms … pg 50</vt:lpstr>
      <vt:lpstr>Reproductive  terms … pg 50</vt:lpstr>
      <vt:lpstr>Nervous Terms … pg 52</vt:lpstr>
      <vt:lpstr>Organ of Sense - Eye</vt:lpstr>
      <vt:lpstr>Organ of Sense - Ear</vt:lpstr>
      <vt:lpstr>Endocrine Ductless glands – secrete directly into the bloodstream </vt:lpstr>
      <vt:lpstr>Hematologic …blood and components</vt:lpstr>
      <vt:lpstr>Immune Classified separately but most cells originate in the hematologic system</vt:lpstr>
      <vt:lpstr>End of Chapter 2 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Coding Lecture</dc:title>
  <dc:creator>Windows User</dc:creator>
  <cp:lastModifiedBy>Windows User</cp:lastModifiedBy>
  <cp:revision>16</cp:revision>
  <dcterms:created xsi:type="dcterms:W3CDTF">2014-08-26T17:59:40Z</dcterms:created>
  <dcterms:modified xsi:type="dcterms:W3CDTF">2014-08-27T23:06:56Z</dcterms:modified>
</cp:coreProperties>
</file>