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8E60A-E766-4DE5-ACEC-72DDC5A267C1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5A9E-0D16-4C34-B977-91700A784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8E60A-E766-4DE5-ACEC-72DDC5A267C1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5A9E-0D16-4C34-B977-91700A784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8E60A-E766-4DE5-ACEC-72DDC5A267C1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5A9E-0D16-4C34-B977-91700A784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8E60A-E766-4DE5-ACEC-72DDC5A267C1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5A9E-0D16-4C34-B977-91700A784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8E60A-E766-4DE5-ACEC-72DDC5A267C1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5A9E-0D16-4C34-B977-91700A784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8E60A-E766-4DE5-ACEC-72DDC5A267C1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5A9E-0D16-4C34-B977-91700A784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8E60A-E766-4DE5-ACEC-72DDC5A267C1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5A9E-0D16-4C34-B977-91700A784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8E60A-E766-4DE5-ACEC-72DDC5A267C1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5A9E-0D16-4C34-B977-91700A784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8E60A-E766-4DE5-ACEC-72DDC5A267C1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5A9E-0D16-4C34-B977-91700A784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8E60A-E766-4DE5-ACEC-72DDC5A267C1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5A9E-0D16-4C34-B977-91700A7840B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8E60A-E766-4DE5-ACEC-72DDC5A267C1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A95A9E-0D16-4C34-B977-91700A7840B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9A95A9E-0D16-4C34-B977-91700A7840B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B48E60A-E766-4DE5-ACEC-72DDC5A267C1}" type="datetimeFigureOut">
              <a:rPr lang="en-US" smtClean="0"/>
              <a:t>8/27/2014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543800" cy="2593975"/>
          </a:xfrm>
        </p:spPr>
        <p:txBody>
          <a:bodyPr/>
          <a:lstStyle/>
          <a:p>
            <a:r>
              <a:rPr lang="en-US" sz="5400" dirty="0" smtClean="0"/>
              <a:t>The Current Procedural Terminology (CPT)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10000"/>
            <a:ext cx="6400800" cy="24384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Basic Coding Lecture: Notes for Chapter 6</a:t>
            </a:r>
          </a:p>
          <a:p>
            <a:pPr lvl="0"/>
            <a:endParaRPr lang="en-US" sz="1600" dirty="0"/>
          </a:p>
          <a:p>
            <a:pPr lvl="0"/>
            <a:endParaRPr lang="en-US" sz="1600" dirty="0" smtClean="0"/>
          </a:p>
          <a:p>
            <a:pPr lvl="0"/>
            <a:r>
              <a:rPr lang="en-US" sz="1600" dirty="0" smtClean="0"/>
              <a:t>Copyrighted </a:t>
            </a:r>
            <a:r>
              <a:rPr lang="en-US" sz="1600" dirty="0"/>
              <a:t>and maintained by American Medical Association (AMA)</a:t>
            </a:r>
          </a:p>
          <a:p>
            <a:pPr lvl="0"/>
            <a:r>
              <a:rPr lang="en-US" sz="1600" dirty="0"/>
              <a:t>Also publish the CPT Assistant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945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1143000"/>
          </a:xfrm>
        </p:spPr>
        <p:txBody>
          <a:bodyPr/>
          <a:lstStyle/>
          <a:p>
            <a:r>
              <a:rPr lang="en-US" dirty="0" smtClean="0"/>
              <a:t>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81000" y="1295400"/>
            <a:ext cx="8915400" cy="2666999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b="1" dirty="0"/>
              <a:t>+       </a:t>
            </a:r>
            <a:r>
              <a:rPr lang="en-US" b="1" dirty="0" smtClean="0"/>
              <a:t>The </a:t>
            </a:r>
            <a:r>
              <a:rPr lang="en-US" b="1" dirty="0"/>
              <a:t>“add-on” code symbol - Add-on </a:t>
            </a:r>
            <a:r>
              <a:rPr lang="en-US" b="1" dirty="0" smtClean="0"/>
              <a:t>codes </a:t>
            </a:r>
            <a:r>
              <a:rPr lang="en-US" b="1" dirty="0"/>
              <a:t>are never reported alone  </a:t>
            </a:r>
            <a:endParaRPr lang="en-US" dirty="0"/>
          </a:p>
          <a:p>
            <a:pPr marL="800100" lvl="2" indent="0" algn="ctr">
              <a:buNone/>
            </a:pPr>
            <a:endParaRPr lang="en-US" dirty="0" smtClean="0"/>
          </a:p>
          <a:p>
            <a:pPr marL="800100" lvl="2" indent="0" algn="ctr">
              <a:buNone/>
            </a:pPr>
            <a:r>
              <a:rPr lang="en-US" sz="2900" dirty="0" smtClean="0"/>
              <a:t>Always </a:t>
            </a:r>
            <a:r>
              <a:rPr lang="en-US" sz="2900" dirty="0"/>
              <a:t>exempt from modifier 51</a:t>
            </a:r>
          </a:p>
          <a:p>
            <a:pPr marL="400050" lvl="1" indent="0">
              <a:buNone/>
            </a:pPr>
            <a:r>
              <a:rPr lang="en-US" dirty="0" smtClean="0"/>
              <a:t>Example</a:t>
            </a:r>
            <a:r>
              <a:rPr lang="en-US" dirty="0"/>
              <a:t>:</a:t>
            </a:r>
          </a:p>
          <a:p>
            <a:pPr marL="800100" lvl="2" indent="0">
              <a:buNone/>
            </a:pPr>
            <a:endParaRPr lang="en-US" dirty="0" smtClean="0"/>
          </a:p>
          <a:p>
            <a:pPr marL="800100" lvl="2" indent="0">
              <a:buNone/>
            </a:pPr>
            <a:r>
              <a:rPr lang="en-US" dirty="0" smtClean="0"/>
              <a:t>+</a:t>
            </a:r>
            <a:r>
              <a:rPr lang="en-US" dirty="0"/>
              <a:t>43283      Laparoscopy, surgical, esophageal lengthening procedure (</a:t>
            </a:r>
            <a:r>
              <a:rPr lang="en-US" dirty="0" err="1"/>
              <a:t>eg</a:t>
            </a:r>
            <a:r>
              <a:rPr lang="en-US" dirty="0"/>
              <a:t>, </a:t>
            </a:r>
            <a:r>
              <a:rPr lang="en-US" dirty="0" smtClean="0"/>
              <a:t>Collis </a:t>
            </a:r>
            <a:r>
              <a:rPr lang="en-US" dirty="0" err="1"/>
              <a:t>gastroplasty</a:t>
            </a:r>
            <a:r>
              <a:rPr lang="en-US" dirty="0"/>
              <a:t> or wedge </a:t>
            </a:r>
            <a:r>
              <a:rPr lang="en-US" dirty="0" err="1"/>
              <a:t>gastroplasty</a:t>
            </a:r>
            <a:r>
              <a:rPr lang="en-US" dirty="0"/>
              <a:t>) (List separately in addition to code for primary procedure</a:t>
            </a:r>
            <a:r>
              <a:rPr lang="en-US" dirty="0" smtClean="0"/>
              <a:t>)</a:t>
            </a:r>
          </a:p>
          <a:p>
            <a:pPr marL="800100" lvl="2" indent="0">
              <a:buNone/>
            </a:pPr>
            <a:endParaRPr lang="en-US" dirty="0"/>
          </a:p>
          <a:p>
            <a:pPr marL="800100" lvl="2" indent="0">
              <a:buNone/>
            </a:pPr>
            <a:r>
              <a:rPr lang="en-US" dirty="0" smtClean="0"/>
              <a:t>(</a:t>
            </a:r>
            <a:r>
              <a:rPr lang="en-US" dirty="0"/>
              <a:t>Use 43283 in conjunction with 43280, 43281, 43282)</a:t>
            </a:r>
          </a:p>
          <a:p>
            <a:endParaRPr lang="en-US" dirty="0"/>
          </a:p>
        </p:txBody>
      </p:sp>
      <p:pic>
        <p:nvPicPr>
          <p:cNvPr id="4" name="Picture 3" descr="Term Symbols" title="OA2.672_MM Chapter 2 Anatomy &amp; Medical Terminology (Term Symbols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844565"/>
            <a:ext cx="4763165" cy="260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17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Sequencing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– </a:t>
            </a:r>
            <a:r>
              <a:rPr lang="en-US" sz="3600" u="sng" dirty="0"/>
              <a:t>Code first</a:t>
            </a:r>
            <a:r>
              <a:rPr lang="en-US" sz="3600" dirty="0"/>
              <a:t> the procedure with the highest RVU/RBRVS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RVU</a:t>
            </a:r>
            <a:r>
              <a:rPr lang="en-US" dirty="0"/>
              <a:t> – based on Physician work</a:t>
            </a:r>
          </a:p>
          <a:p>
            <a:pPr marL="400050" lvl="1" indent="0">
              <a:buNone/>
            </a:pPr>
            <a:r>
              <a:rPr lang="en-US" dirty="0"/>
              <a:t>            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Practice </a:t>
            </a:r>
            <a:r>
              <a:rPr lang="en-US" dirty="0"/>
              <a:t>Expense</a:t>
            </a:r>
          </a:p>
          <a:p>
            <a:pPr marL="400050" lvl="1" indent="0">
              <a:buNone/>
            </a:pPr>
            <a:r>
              <a:rPr lang="en-US" dirty="0" smtClean="0"/>
              <a:t>Professional </a:t>
            </a:r>
            <a:r>
              <a:rPr lang="en-US" dirty="0"/>
              <a:t>liability/malpractice Insurance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b="1" dirty="0"/>
              <a:t>RBRVS </a:t>
            </a:r>
            <a:r>
              <a:rPr lang="en-US" dirty="0"/>
              <a:t>– based on RVU</a:t>
            </a:r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Geographic </a:t>
            </a:r>
            <a:r>
              <a:rPr lang="en-US" dirty="0"/>
              <a:t>region</a:t>
            </a:r>
          </a:p>
          <a:p>
            <a:pPr marL="400050" lvl="1" indent="0">
              <a:buNone/>
            </a:pPr>
            <a:r>
              <a:rPr lang="en-US" dirty="0" smtClean="0"/>
              <a:t>Conversion </a:t>
            </a:r>
            <a:r>
              <a:rPr lang="en-US" dirty="0"/>
              <a:t>factor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439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Facility vs </a:t>
            </a:r>
            <a:r>
              <a:rPr lang="en-US" b="1" dirty="0" smtClean="0"/>
              <a:t>Non-facility</a:t>
            </a:r>
            <a:endParaRPr lang="en-US" dirty="0"/>
          </a:p>
        </p:txBody>
      </p:sp>
      <p:pic>
        <p:nvPicPr>
          <p:cNvPr id="4" name="Picture 3" descr="Facility vs Non-Facility" title="OA2.672_MM Chapter 2 Anatomy &amp; Medical Terminology (Facility vs Non-Facility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438400"/>
            <a:ext cx="7756524" cy="161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828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Appendices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Appendix A = Modifiers with explanations</a:t>
            </a:r>
            <a:endParaRPr lang="en-US" dirty="0"/>
          </a:p>
          <a:p>
            <a:r>
              <a:rPr lang="en-US" dirty="0"/>
              <a:t>Appendix B = Changes and additions to the codes from previous year</a:t>
            </a:r>
          </a:p>
          <a:p>
            <a:r>
              <a:rPr lang="en-US" dirty="0"/>
              <a:t>Appendix C -= Clinical E/M examples </a:t>
            </a:r>
          </a:p>
          <a:p>
            <a:r>
              <a:rPr lang="en-US" dirty="0"/>
              <a:t>Appendix D = Add-on codes</a:t>
            </a:r>
          </a:p>
          <a:p>
            <a:r>
              <a:rPr lang="en-US" dirty="0"/>
              <a:t>Appendix E = Exempt from modifier 51 (multiple procedures)</a:t>
            </a:r>
          </a:p>
          <a:p>
            <a:r>
              <a:rPr lang="en-US" dirty="0"/>
              <a:t>Appendix F = Exempt from modifier 63 (infants less than 4 kg)</a:t>
            </a:r>
          </a:p>
          <a:p>
            <a:r>
              <a:rPr lang="en-US" dirty="0"/>
              <a:t>Appendix G = Include Moderate (conscious) sedation</a:t>
            </a:r>
          </a:p>
          <a:p>
            <a:r>
              <a:rPr lang="en-US" dirty="0"/>
              <a:t>Appendix H = alphabetic index of performance measures (Category II codes)</a:t>
            </a:r>
          </a:p>
          <a:p>
            <a:r>
              <a:rPr lang="en-US" dirty="0"/>
              <a:t>Appendix I = Genetic Testing Code Modifiers</a:t>
            </a:r>
          </a:p>
          <a:p>
            <a:r>
              <a:rPr lang="en-US" dirty="0"/>
              <a:t>Appendix J = </a:t>
            </a:r>
            <a:r>
              <a:rPr lang="en-US" dirty="0" err="1"/>
              <a:t>Electrodiagnostic</a:t>
            </a:r>
            <a:r>
              <a:rPr lang="en-US" dirty="0"/>
              <a:t>/nerves</a:t>
            </a:r>
          </a:p>
          <a:p>
            <a:r>
              <a:rPr lang="en-US" dirty="0"/>
              <a:t>Appendix K = Products pending FDA approval</a:t>
            </a:r>
          </a:p>
          <a:p>
            <a:r>
              <a:rPr lang="en-US" b="1" dirty="0"/>
              <a:t>Appendix L = Vascular families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(based on the assumption that a vascular catheterization has a starting point of the aorta)</a:t>
            </a:r>
          </a:p>
          <a:p>
            <a:r>
              <a:rPr lang="en-US" dirty="0"/>
              <a:t>Appendix M = Deleted codes</a:t>
            </a:r>
          </a:p>
          <a:p>
            <a:r>
              <a:rPr lang="en-US" dirty="0"/>
              <a:t>Appendix N = Codes found out of sequence</a:t>
            </a:r>
          </a:p>
          <a:p>
            <a:r>
              <a:rPr lang="en-US" dirty="0"/>
              <a:t>Appendix O = </a:t>
            </a:r>
            <a:r>
              <a:rPr lang="en-US" dirty="0" err="1"/>
              <a:t>Multianalyte</a:t>
            </a:r>
            <a:r>
              <a:rPr lang="en-US" dirty="0"/>
              <a:t> Assays …..lab</a:t>
            </a:r>
          </a:p>
        </p:txBody>
      </p:sp>
    </p:spTree>
    <p:extLst>
      <p:ext uri="{BB962C8B-B14F-4D97-AF65-F5344CB8AC3E}">
        <p14:creationId xmlns:p14="http://schemas.microsoft.com/office/powerpoint/2010/main" val="3106082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229600" cy="5211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Global Surgical Package</a:t>
            </a:r>
            <a:r>
              <a:rPr lang="en-US" dirty="0"/>
              <a:t> = includes preoperative, intraoperative and postoperative services (these are bundled procedures and are NOT separately billable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May be furnished in </a:t>
            </a:r>
            <a:r>
              <a:rPr lang="en-US" b="1" dirty="0"/>
              <a:t>any</a:t>
            </a:r>
            <a:r>
              <a:rPr lang="en-US" dirty="0"/>
              <a:t> service </a:t>
            </a:r>
            <a:r>
              <a:rPr lang="en-US" b="1" dirty="0"/>
              <a:t>location</a:t>
            </a:r>
            <a:r>
              <a:rPr lang="en-US" dirty="0"/>
              <a:t> performing a surgery (hospital, doctor’s office, any)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lvl="1"/>
            <a:r>
              <a:rPr lang="en-US" b="1" dirty="0"/>
              <a:t>Major Surgery</a:t>
            </a:r>
            <a:r>
              <a:rPr lang="en-US" dirty="0"/>
              <a:t> = preoperative period of 1 day with 90 day postoperative period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lvl="1"/>
            <a:r>
              <a:rPr lang="en-US" b="1" dirty="0"/>
              <a:t>Minor Surgery</a:t>
            </a:r>
            <a:r>
              <a:rPr lang="en-US" dirty="0"/>
              <a:t> = preoperative period is the day of service with a 0 or 10 day postoperative period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644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First Step in coding = identify  the procedure/service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HCPCS Level II (Healthcare Common Procedure Coding System)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Created </a:t>
            </a:r>
            <a:r>
              <a:rPr lang="en-US" dirty="0"/>
              <a:t>by CMS (Medicare/Medicaid) = supplies, materials, injections and some procedures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Updated </a:t>
            </a:r>
            <a:r>
              <a:rPr lang="en-US" dirty="0"/>
              <a:t>quarterly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When </a:t>
            </a:r>
            <a:r>
              <a:rPr lang="en-US" dirty="0"/>
              <a:t>there is both a CPT and HCPCS code for the same </a:t>
            </a:r>
            <a:r>
              <a:rPr lang="en-US" u="sng" dirty="0"/>
              <a:t>procedure check with the payer</a:t>
            </a:r>
            <a:r>
              <a:rPr lang="en-US" dirty="0"/>
              <a:t>….Medicare wants the HCPCS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8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End of Chapter 6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503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436" y="228600"/>
            <a:ext cx="8229600" cy="1383002"/>
          </a:xfrm>
        </p:spPr>
        <p:txBody>
          <a:bodyPr>
            <a:normAutofit/>
          </a:bodyPr>
          <a:lstStyle/>
          <a:p>
            <a:pPr lvl="0"/>
            <a:r>
              <a:rPr lang="en-US" sz="3300" dirty="0"/>
              <a:t>The CPT® code set includes three categories of medical nomenclature with </a:t>
            </a:r>
            <a:r>
              <a:rPr lang="en-US" sz="3300" dirty="0" smtClean="0"/>
              <a:t>descriptors</a:t>
            </a:r>
            <a:r>
              <a:rPr lang="en-US" sz="3300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Category I -     Five-digit numerical code, </a:t>
            </a:r>
            <a:r>
              <a:rPr lang="en-US" dirty="0" err="1"/>
              <a:t>eg</a:t>
            </a:r>
            <a:r>
              <a:rPr lang="en-US" dirty="0"/>
              <a:t> 12345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Over </a:t>
            </a:r>
            <a:r>
              <a:rPr lang="en-US" dirty="0"/>
              <a:t>7,000 service codes, plus titles and modifiers</a:t>
            </a:r>
          </a:p>
          <a:p>
            <a:pPr marL="857250" lvl="1" indent="-457200"/>
            <a:r>
              <a:rPr lang="en-US" dirty="0"/>
              <a:t>Reviewed and updated annually</a:t>
            </a:r>
          </a:p>
          <a:p>
            <a:pPr marL="857250" lvl="1" indent="-457200"/>
            <a:r>
              <a:rPr lang="en-US" dirty="0"/>
              <a:t>Mandatory to report for services and </a:t>
            </a:r>
            <a:r>
              <a:rPr lang="en-US" dirty="0" smtClean="0"/>
              <a:t>reimbursement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Category II – Optional performance/quality statistics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Category III – Temporary (new technologies)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509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Category I – six main section titles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The CPT® coding manual divides Category I CPT® codes into six main section titles:</a:t>
            </a:r>
            <a:endParaRPr lang="en-US" sz="2400" dirty="0"/>
          </a:p>
          <a:p>
            <a:pPr lvl="1"/>
            <a:r>
              <a:rPr lang="en-US" dirty="0"/>
              <a:t>Evaluation and Management (99201–99499)</a:t>
            </a:r>
            <a:endParaRPr lang="en-US" sz="2000" dirty="0"/>
          </a:p>
          <a:p>
            <a:pPr lvl="1"/>
            <a:r>
              <a:rPr lang="en-US" dirty="0"/>
              <a:t>Anesthesiology (00100-01999)</a:t>
            </a:r>
            <a:endParaRPr lang="en-US" sz="2000" dirty="0"/>
          </a:p>
          <a:p>
            <a:pPr lvl="1"/>
            <a:r>
              <a:rPr lang="en-US" dirty="0"/>
              <a:t>Surgery (10021-69990)</a:t>
            </a:r>
            <a:endParaRPr lang="en-US" sz="2000" dirty="0"/>
          </a:p>
          <a:p>
            <a:pPr lvl="1"/>
            <a:r>
              <a:rPr lang="en-US" dirty="0"/>
              <a:t>Radiology (70010-79999)</a:t>
            </a:r>
            <a:endParaRPr lang="en-US" sz="2000" dirty="0"/>
          </a:p>
          <a:p>
            <a:pPr lvl="1"/>
            <a:r>
              <a:rPr lang="en-US" dirty="0"/>
              <a:t>Pathology and Laboratory (80047-89398)</a:t>
            </a:r>
            <a:endParaRPr lang="en-US" sz="2000" dirty="0"/>
          </a:p>
          <a:p>
            <a:pPr lvl="1"/>
            <a:r>
              <a:rPr lang="en-US" dirty="0"/>
              <a:t>Medicine (90281-99607)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402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62400" cy="5635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Category 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titles have subsections divided by anatomic location, procedure, condition, or descriptor </a:t>
            </a:r>
            <a:r>
              <a:rPr lang="en-US" dirty="0" smtClean="0"/>
              <a:t>subheadings.</a:t>
            </a:r>
          </a:p>
          <a:p>
            <a:pPr marL="0" lvl="0" indent="0">
              <a:buNone/>
            </a:pPr>
            <a:endParaRPr lang="en-US" dirty="0"/>
          </a:p>
          <a:p>
            <a:r>
              <a:rPr lang="en-US" dirty="0" smtClean="0"/>
              <a:t>Specific guidelines presented at the beginning of each section </a:t>
            </a:r>
            <a:r>
              <a:rPr lang="en-US" dirty="0" err="1" smtClean="0"/>
              <a:t>idenify</a:t>
            </a:r>
            <a:r>
              <a:rPr lang="en-US" dirty="0" smtClean="0"/>
              <a:t> correct coding protocols.</a:t>
            </a:r>
          </a:p>
          <a:p>
            <a:pPr marL="0" lvl="0" indent="0">
              <a:buNone/>
            </a:pPr>
            <a:endParaRPr lang="en-US" dirty="0"/>
          </a:p>
          <a:p>
            <a:pPr marL="800100" lvl="2" indent="0">
              <a:buNone/>
            </a:pPr>
            <a:r>
              <a:rPr lang="en-US" b="1" dirty="0" smtClean="0"/>
              <a:t>Example</a:t>
            </a:r>
            <a:r>
              <a:rPr lang="en-US" dirty="0"/>
              <a:t>:</a:t>
            </a:r>
            <a:br>
              <a:rPr lang="en-US" dirty="0"/>
            </a:br>
            <a:r>
              <a:rPr lang="en-US" b="1" u="sng" dirty="0"/>
              <a:t>Section</a:t>
            </a:r>
            <a:r>
              <a:rPr lang="en-US" u="sng" dirty="0"/>
              <a:t>:</a:t>
            </a:r>
            <a:r>
              <a:rPr lang="en-US" dirty="0"/>
              <a:t> </a:t>
            </a:r>
            <a:r>
              <a:rPr lang="en-US" b="1" dirty="0"/>
              <a:t>Surgery</a:t>
            </a:r>
            <a:r>
              <a:rPr lang="en-US" dirty="0"/>
              <a:t/>
            </a:r>
            <a:br>
              <a:rPr lang="en-US" dirty="0"/>
            </a:br>
            <a:r>
              <a:rPr lang="en-US" b="1" u="sng" dirty="0"/>
              <a:t>Subsection</a:t>
            </a:r>
            <a:r>
              <a:rPr lang="en-US" dirty="0"/>
              <a:t>: </a:t>
            </a:r>
            <a:r>
              <a:rPr lang="en-US" b="1" dirty="0"/>
              <a:t>Cardiovascular System </a:t>
            </a:r>
            <a:r>
              <a:rPr lang="en-US" dirty="0"/>
              <a:t>(33010</a:t>
            </a:r>
            <a:r>
              <a:rPr lang="en-US" b="1" dirty="0"/>
              <a:t>-</a:t>
            </a:r>
            <a:r>
              <a:rPr lang="en-US" dirty="0"/>
              <a:t>37799)</a:t>
            </a:r>
            <a:br>
              <a:rPr lang="en-US" dirty="0"/>
            </a:br>
            <a:r>
              <a:rPr lang="en-US" b="1" u="sng" dirty="0"/>
              <a:t>Guideline</a:t>
            </a:r>
            <a:r>
              <a:rPr lang="en-US" dirty="0"/>
              <a:t>:  Selective vascular catheterizations should be coded to include introduction and all lesser order selective catheterizations used in the approach (e.g., the description for a selective right middle cerebral artery catheterization includes the introduction and placement catheterization of the right common and internal carotid arteries)</a:t>
            </a:r>
          </a:p>
        </p:txBody>
      </p:sp>
    </p:spTree>
    <p:extLst>
      <p:ext uri="{BB962C8B-B14F-4D97-AF65-F5344CB8AC3E}">
        <p14:creationId xmlns:p14="http://schemas.microsoft.com/office/powerpoint/2010/main" val="1967616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Category II CPT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en-US" dirty="0"/>
              <a:t>Alphanumeric format, with the letter “F” in the last position, </a:t>
            </a:r>
            <a:r>
              <a:rPr lang="en-US" dirty="0" err="1"/>
              <a:t>eg</a:t>
            </a:r>
            <a:r>
              <a:rPr lang="en-US" dirty="0"/>
              <a:t>, 0001F</a:t>
            </a:r>
            <a:endParaRPr lang="en-US" sz="2400" dirty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Optional </a:t>
            </a:r>
            <a:r>
              <a:rPr lang="en-US" dirty="0"/>
              <a:t>“performance measurement” tracking codes</a:t>
            </a:r>
            <a:endParaRPr lang="en-US" sz="2400" dirty="0"/>
          </a:p>
          <a:p>
            <a:pPr lvl="0"/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Physician </a:t>
            </a:r>
            <a:r>
              <a:rPr lang="en-US" dirty="0"/>
              <a:t>Quality Reporting System (PQRS)</a:t>
            </a:r>
            <a:endParaRPr lang="en-US" sz="2400" dirty="0"/>
          </a:p>
          <a:p>
            <a:pPr lvl="0"/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Example:</a:t>
            </a:r>
          </a:p>
          <a:p>
            <a:pPr marL="400050" lvl="1" indent="0">
              <a:buNone/>
            </a:pPr>
            <a:endParaRPr lang="en-US" sz="2000" dirty="0"/>
          </a:p>
          <a:p>
            <a:pPr lvl="1"/>
            <a:r>
              <a:rPr lang="en-US" dirty="0"/>
              <a:t>A physician counsels a patient regarding prescribed Statin therapy for coronary artery disease</a:t>
            </a:r>
            <a:r>
              <a:rPr lang="en-US" dirty="0" smtClean="0"/>
              <a:t>. </a:t>
            </a:r>
            <a:endParaRPr lang="en-US" sz="2000" dirty="0"/>
          </a:p>
          <a:p>
            <a:pPr lvl="1"/>
            <a:r>
              <a:rPr lang="en-US" dirty="0"/>
              <a:t>Report</a:t>
            </a:r>
            <a:r>
              <a:rPr lang="en-US" dirty="0" smtClean="0"/>
              <a:t>:</a:t>
            </a:r>
            <a:endParaRPr lang="en-US" sz="2000" dirty="0"/>
          </a:p>
          <a:p>
            <a:pPr lvl="2"/>
            <a:r>
              <a:rPr lang="en-US" dirty="0"/>
              <a:t>4013F Statin therapy prescribed or currently being taken (CAD)</a:t>
            </a:r>
            <a:endParaRPr lang="en-US" sz="1800" dirty="0"/>
          </a:p>
          <a:p>
            <a:pPr lvl="2"/>
            <a:r>
              <a:rPr lang="en-US" dirty="0"/>
              <a:t>Appropriate level office visit code </a:t>
            </a:r>
            <a:br>
              <a:rPr lang="en-US" dirty="0"/>
            </a:br>
            <a:r>
              <a:rPr lang="en-US" dirty="0"/>
              <a:t>(99211–99215).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97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Category III CPT Codes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– </a:t>
            </a:r>
            <a:r>
              <a:rPr lang="en-US" sz="3600" dirty="0"/>
              <a:t>Temporary codes updated twice a year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Payment, if any, is determined by </a:t>
            </a:r>
            <a:r>
              <a:rPr lang="en-US" dirty="0" smtClean="0"/>
              <a:t>payer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dirty="0" smtClean="0"/>
              <a:t>Alphanumeric </a:t>
            </a:r>
            <a:r>
              <a:rPr lang="en-US" dirty="0"/>
              <a:t>structure, with a “T” in the last position, </a:t>
            </a:r>
            <a:r>
              <a:rPr lang="en-US" dirty="0" err="1"/>
              <a:t>eg</a:t>
            </a:r>
            <a:r>
              <a:rPr lang="en-US" dirty="0"/>
              <a:t>, 1234T</a:t>
            </a:r>
            <a:endParaRPr lang="en-US" sz="2000" dirty="0"/>
          </a:p>
          <a:p>
            <a:endParaRPr lang="en-US" dirty="0" smtClean="0"/>
          </a:p>
          <a:p>
            <a:r>
              <a:rPr lang="en-US" dirty="0" smtClean="0"/>
              <a:t>Can </a:t>
            </a:r>
            <a:r>
              <a:rPr lang="en-US" dirty="0"/>
              <a:t>be reported alone, without an additional Category I code</a:t>
            </a:r>
            <a:endParaRPr lang="en-US" sz="2400" dirty="0"/>
          </a:p>
          <a:p>
            <a:pPr marL="857250" lvl="1" indent="-457200"/>
            <a:endParaRPr lang="en-US" dirty="0" smtClean="0"/>
          </a:p>
          <a:p>
            <a:pPr marL="857250" lvl="1" indent="-457200"/>
            <a:r>
              <a:rPr lang="en-US" dirty="0" smtClean="0"/>
              <a:t>Example</a:t>
            </a:r>
            <a:endParaRPr lang="en-US" sz="2000" dirty="0"/>
          </a:p>
          <a:p>
            <a:pPr lvl="2"/>
            <a:r>
              <a:rPr lang="en-US" dirty="0"/>
              <a:t>0262T Implantation of catheter-delivered prosthetic pulmonary valve, endovascular approach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261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Coding Manual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CPT® Sections </a:t>
            </a:r>
          </a:p>
          <a:p>
            <a:pPr lvl="0"/>
            <a:r>
              <a:rPr lang="en-US" dirty="0"/>
              <a:t>Section Guidelines</a:t>
            </a:r>
          </a:p>
          <a:p>
            <a:pPr lvl="0"/>
            <a:r>
              <a:rPr lang="en-US" dirty="0"/>
              <a:t>Section Table of Contents</a:t>
            </a:r>
          </a:p>
          <a:p>
            <a:pPr lvl="0"/>
            <a:r>
              <a:rPr lang="en-US" dirty="0"/>
              <a:t>Notes</a:t>
            </a:r>
          </a:p>
          <a:p>
            <a:pPr lvl="0"/>
            <a:r>
              <a:rPr lang="en-US" dirty="0"/>
              <a:t>Category II codes (0001F – 7025F)</a:t>
            </a:r>
          </a:p>
          <a:p>
            <a:pPr lvl="0"/>
            <a:r>
              <a:rPr lang="en-US" dirty="0"/>
              <a:t>Category III codes (0019T – 0318T)</a:t>
            </a:r>
          </a:p>
          <a:p>
            <a:pPr lvl="0"/>
            <a:r>
              <a:rPr lang="en-US" dirty="0"/>
              <a:t>Appendices A-O</a:t>
            </a:r>
          </a:p>
          <a:p>
            <a:pPr lvl="0"/>
            <a:r>
              <a:rPr lang="en-US" dirty="0"/>
              <a:t>Alphabetic Index</a:t>
            </a:r>
          </a:p>
        </p:txBody>
      </p:sp>
    </p:spTree>
    <p:extLst>
      <p:ext uri="{BB962C8B-B14F-4D97-AF65-F5344CB8AC3E}">
        <p14:creationId xmlns:p14="http://schemas.microsoft.com/office/powerpoint/2010/main" val="1979074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;    The semicolon and the conventional use of indentions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use of the semicolon divides the description of a code into two parts: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The “stand-alone” code or the “common portion of the procedure” code </a:t>
            </a:r>
            <a:r>
              <a:rPr lang="en-US" dirty="0" smtClean="0"/>
              <a:t>descriptor.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indented descriptor is dependent on the preceding “stand-alone” </a:t>
            </a:r>
            <a:r>
              <a:rPr lang="en-US" dirty="0" smtClean="0"/>
              <a:t>code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924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Example; Interpretation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Example</a:t>
            </a:r>
            <a:r>
              <a:rPr lang="en-US" b="1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00160 </a:t>
            </a:r>
            <a:r>
              <a:rPr lang="en-US" dirty="0"/>
              <a:t>        </a:t>
            </a:r>
            <a:r>
              <a:rPr lang="en-US" u="sng" dirty="0"/>
              <a:t>Anesthesia for procedures on nose and accessory sinuses</a:t>
            </a:r>
            <a:r>
              <a:rPr lang="en-US" b="1" dirty="0"/>
              <a:t>;</a:t>
            </a:r>
            <a:r>
              <a:rPr lang="en-US" dirty="0"/>
              <a:t> not otherwise </a:t>
            </a:r>
            <a:r>
              <a:rPr lang="en-US" dirty="0" smtClean="0"/>
              <a:t>specified</a:t>
            </a:r>
          </a:p>
          <a:p>
            <a:pPr marL="0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00162                radical surgery</a:t>
            </a:r>
          </a:p>
          <a:p>
            <a:pPr marL="0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00164 </a:t>
            </a:r>
            <a:r>
              <a:rPr lang="en-US" dirty="0"/>
              <a:t>               biopsy, soft tissue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b="1" dirty="0"/>
              <a:t>Interpreted: </a:t>
            </a:r>
            <a:endParaRPr lang="en-US" b="1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00160     </a:t>
            </a:r>
            <a:r>
              <a:rPr lang="en-US" u="sng" dirty="0" smtClean="0"/>
              <a:t>Anesthesia for procedures on nose and accessory sinuses</a:t>
            </a:r>
            <a:r>
              <a:rPr lang="en-US" b="1" dirty="0" smtClean="0"/>
              <a:t>;</a:t>
            </a:r>
            <a:r>
              <a:rPr lang="en-US" dirty="0" smtClean="0"/>
              <a:t> not otherwise  specified.    </a:t>
            </a:r>
          </a:p>
          <a:p>
            <a:pPr marL="0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00162</a:t>
            </a:r>
            <a:r>
              <a:rPr lang="en-US" dirty="0"/>
              <a:t>    </a:t>
            </a:r>
            <a:r>
              <a:rPr lang="en-US" u="sng" dirty="0"/>
              <a:t>Anesthesia for procedures on nose and accessory sinuses</a:t>
            </a:r>
            <a:r>
              <a:rPr lang="en-US" b="1" dirty="0"/>
              <a:t>;</a:t>
            </a:r>
            <a:r>
              <a:rPr lang="en-US" dirty="0"/>
              <a:t> radical surgery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028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85</TotalTime>
  <Words>707</Words>
  <Application>Microsoft Office PowerPoint</Application>
  <PresentationFormat>On-screen Show (4:3)</PresentationFormat>
  <Paragraphs>133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Adjacency</vt:lpstr>
      <vt:lpstr>The Current Procedural Terminology (CPT)</vt:lpstr>
      <vt:lpstr>The CPT® code set includes three categories of medical nomenclature with descriptors:</vt:lpstr>
      <vt:lpstr>Category I – six main section titles:</vt:lpstr>
      <vt:lpstr>Category I </vt:lpstr>
      <vt:lpstr>Category II CPT Codes</vt:lpstr>
      <vt:lpstr>Category III CPT Codes  – Temporary codes updated twice a year</vt:lpstr>
      <vt:lpstr>Coding Manual Structure</vt:lpstr>
      <vt:lpstr>Conventions</vt:lpstr>
      <vt:lpstr>Example; Interpretation</vt:lpstr>
      <vt:lpstr>Symbols</vt:lpstr>
      <vt:lpstr>Sequencing  – Code first the procedure with the highest RVU/RBRVS</vt:lpstr>
      <vt:lpstr>Facility vs Non-facility</vt:lpstr>
      <vt:lpstr>Appendices</vt:lpstr>
      <vt:lpstr>PowerPoint Presentation</vt:lpstr>
      <vt:lpstr>First Step in coding = identify  the procedure/service </vt:lpstr>
      <vt:lpstr>End of Chapter 6 Notes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Current Procedural Terminology (CPT)</dc:title>
  <dc:creator>Windows User</dc:creator>
  <cp:lastModifiedBy>Windows User</cp:lastModifiedBy>
  <cp:revision>9</cp:revision>
  <dcterms:created xsi:type="dcterms:W3CDTF">2014-08-21T21:31:44Z</dcterms:created>
  <dcterms:modified xsi:type="dcterms:W3CDTF">2014-08-27T23:24:10Z</dcterms:modified>
</cp:coreProperties>
</file>