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14" r:id="rId1"/>
    <p:sldMasterId id="2147484026" r:id="rId2"/>
  </p:sldMasterIdLst>
  <p:notesMasterIdLst>
    <p:notesMasterId r:id="rId23"/>
  </p:notesMasterIdLst>
  <p:handoutMasterIdLst>
    <p:handoutMasterId r:id="rId24"/>
  </p:handoutMasterIdLst>
  <p:sldIdLst>
    <p:sldId id="259" r:id="rId3"/>
    <p:sldId id="270" r:id="rId4"/>
    <p:sldId id="271" r:id="rId5"/>
    <p:sldId id="279" r:id="rId6"/>
    <p:sldId id="280" r:id="rId7"/>
    <p:sldId id="281" r:id="rId8"/>
    <p:sldId id="292" r:id="rId9"/>
    <p:sldId id="304" r:id="rId10"/>
    <p:sldId id="296" r:id="rId11"/>
    <p:sldId id="295" r:id="rId12"/>
    <p:sldId id="294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5" r:id="rId21"/>
    <p:sldId id="293" r:id="rId22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1" autoAdjust="0"/>
    <p:restoredTop sz="82976" autoAdjust="0"/>
  </p:normalViewPr>
  <p:slideViewPr>
    <p:cSldViewPr>
      <p:cViewPr varScale="1">
        <p:scale>
          <a:sx n="80" d="100"/>
          <a:sy n="80" d="100"/>
        </p:scale>
        <p:origin x="114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429" tIns="0" rIns="20429" bIns="0" numCol="1" anchor="t" anchorCtr="0" compatLnSpc="1">
            <a:prstTxWarp prst="textNoShape">
              <a:avLst/>
            </a:prstTxWarp>
          </a:bodyPr>
          <a:lstStyle>
            <a:lvl1pPr>
              <a:defRPr sz="1100" i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429" tIns="0" rIns="20429" bIns="0" numCol="1" anchor="t" anchorCtr="0" compatLnSpc="1">
            <a:prstTxWarp prst="textNoShape">
              <a:avLst/>
            </a:prstTxWarp>
          </a:bodyPr>
          <a:lstStyle>
            <a:lvl1pPr algn="r">
              <a:defRPr sz="1100" i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429" tIns="0" rIns="20429" bIns="0" numCol="1" anchor="b" anchorCtr="0" compatLnSpc="1">
            <a:prstTxWarp prst="textNoShape">
              <a:avLst/>
            </a:prstTxWarp>
          </a:bodyPr>
          <a:lstStyle>
            <a:lvl1pPr>
              <a:defRPr sz="1100" i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429" tIns="0" rIns="20429" bIns="0" numCol="1" anchor="b" anchorCtr="0" compatLnSpc="1">
            <a:prstTxWarp prst="textNoShape">
              <a:avLst/>
            </a:prstTxWarp>
          </a:bodyPr>
          <a:lstStyle>
            <a:lvl1pPr algn="r">
              <a:defRPr sz="1100" i="1"/>
            </a:lvl1pPr>
          </a:lstStyle>
          <a:p>
            <a:pPr>
              <a:defRPr/>
            </a:pPr>
            <a:fld id="{2B90FDAC-25B2-4147-9B52-E104A191BB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429" tIns="0" rIns="20429" bIns="0" numCol="1" anchor="b" anchorCtr="0" compatLnSpc="1">
            <a:prstTxWarp prst="textNoShape">
              <a:avLst/>
            </a:prstTxWarp>
          </a:bodyPr>
          <a:lstStyle>
            <a:lvl1pPr algn="r">
              <a:defRPr sz="1100" i="1"/>
            </a:lvl1pPr>
          </a:lstStyle>
          <a:p>
            <a:pPr>
              <a:defRPr/>
            </a:pPr>
            <a:fld id="{E52EA90A-2503-4830-9E92-51821F01DE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44475" y="4560888"/>
            <a:ext cx="68262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741" tIns="49371" rIns="98741" bIns="493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NOTES: __________________________________________________________________________</a:t>
            </a:r>
          </a:p>
          <a:p>
            <a:pPr lvl="0"/>
            <a:endParaRPr lang="en-US" altLang="en-US" noProof="0"/>
          </a:p>
          <a:p>
            <a:pPr lvl="0"/>
            <a:r>
              <a:rPr lang="en-US" altLang="en-US" noProof="0"/>
              <a:t>_________________________________________________________________________________</a:t>
            </a:r>
          </a:p>
          <a:p>
            <a:pPr lvl="0"/>
            <a:endParaRPr lang="en-US" altLang="en-US" noProof="0"/>
          </a:p>
          <a:p>
            <a:pPr lvl="0"/>
            <a:r>
              <a:rPr lang="en-US" altLang="en-US" noProof="0"/>
              <a:t>_________________________________________________________________________________</a:t>
            </a:r>
          </a:p>
          <a:p>
            <a:pPr lvl="0"/>
            <a:endParaRPr lang="en-US" altLang="en-US" noProof="0"/>
          </a:p>
          <a:p>
            <a:pPr lvl="0"/>
            <a:r>
              <a:rPr lang="en-US" altLang="en-US" noProof="0"/>
              <a:t>_________________________________________________________________________________</a:t>
            </a:r>
          </a:p>
          <a:p>
            <a:pPr lvl="0"/>
            <a:endParaRPr lang="en-US" altLang="en-US" noProof="0"/>
          </a:p>
          <a:p>
            <a:pPr lvl="0"/>
            <a:r>
              <a:rPr lang="en-US" altLang="en-US" noProof="0"/>
              <a:t>_________________________________________________________________________________</a:t>
            </a:r>
          </a:p>
          <a:p>
            <a:pPr lvl="0"/>
            <a:endParaRPr lang="en-US" altLang="en-US" noProof="0"/>
          </a:p>
          <a:p>
            <a:pPr lvl="0"/>
            <a:r>
              <a:rPr lang="en-US" altLang="en-US" noProof="0"/>
              <a:t>_________________________________________________________________________________</a:t>
            </a:r>
          </a:p>
          <a:p>
            <a:pPr lvl="0"/>
            <a:endParaRPr lang="en-US" altLang="en-US" noProof="0"/>
          </a:p>
          <a:p>
            <a:pPr lvl="0"/>
            <a:r>
              <a:rPr lang="en-US" altLang="en-US" noProof="0"/>
              <a:t>_________________________________________________________________________________</a:t>
            </a:r>
          </a:p>
          <a:p>
            <a:pPr lvl="0"/>
            <a:endParaRPr lang="en-US" altLang="en-US" noProof="0"/>
          </a:p>
          <a:p>
            <a:pPr lvl="0"/>
            <a:r>
              <a:rPr lang="en-US" altLang="en-US" noProof="0"/>
              <a:t>QUESTIONS: ____________________________________________________________________</a:t>
            </a:r>
          </a:p>
          <a:p>
            <a:pPr lvl="0"/>
            <a:endParaRPr lang="en-US" altLang="en-US" noProof="0"/>
          </a:p>
          <a:p>
            <a:pPr lvl="0"/>
            <a:r>
              <a:rPr lang="en-US" altLang="en-US" noProof="0"/>
              <a:t>________________________________________________________________________________</a:t>
            </a:r>
          </a:p>
          <a:p>
            <a:pPr lvl="0"/>
            <a:endParaRPr lang="en-US" altLang="en-US" noProof="0"/>
          </a:p>
          <a:p>
            <a:pPr lvl="0"/>
            <a:r>
              <a:rPr lang="en-US" altLang="en-US" noProof="0"/>
              <a:t>_________________________________________________________________________________</a:t>
            </a:r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students are shown how to use a DMM for measuring</a:t>
            </a:r>
            <a:r>
              <a:rPr lang="en-US" baseline="0" dirty="0"/>
              <a:t> resistance, voltage and current using a Fluke 179 meter.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2EA90A-2503-4830-9E92-51821F01DE0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39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/>
              <a:t>Knowing what you already know about fuses, if I were to pull Fuse A from the system, set it on a bench and measure its resistance, what reading (in Ohms) should I expect from a good fuse? From a bad one?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E2CF44-2B13-41B4-A334-1CDF534EE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312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/>
              <a:t>Knowing what you already know about fuses, if I were to pull Fuse A from the system, set it on a bench and measure its resistance, what reading (in Ohms) should I expect from a good fuse? From a bad one?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E2CF44-2B13-41B4-A334-1CDF534EE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84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parts of this are still a little unclear or confusing for you?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60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 fuse?</a:t>
            </a:r>
          </a:p>
          <a:p>
            <a:r>
              <a:rPr lang="en-US" dirty="0"/>
              <a:t>How</a:t>
            </a:r>
            <a:r>
              <a:rPr lang="en-US" baseline="0" dirty="0"/>
              <a:t> do we measure voltage DC? Single-phase AC?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5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2EA90A-2503-4830-9E92-51821F01DE0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511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E2CF44-2B13-41B4-A334-1CDF534EE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24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/>
              <a:t>Knowing what you already know about fuses, if I were to pull Fuse A from the system, set it on a bench and measure its resistance, what reading (in Ohms) should I expect from a good fuse? From a bad one?</a:t>
            </a:r>
          </a:p>
          <a:p>
            <a:endParaRPr lang="en-US" dirty="0"/>
          </a:p>
          <a:p>
            <a:r>
              <a:rPr lang="en-US" dirty="0"/>
              <a:t>How </a:t>
            </a:r>
            <a:r>
              <a:rPr lang="en-US"/>
              <a:t>will the DMM be set?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E2CF44-2B13-41B4-A334-1CDF534EE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869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/>
              <a:t>Knowing what you already know about fuses, if I were to pull Fuse A from the system, set it on a bench and measure its resistance, what reading (in Ohms) should I expect from a good fuse? From a bad one?</a:t>
            </a:r>
          </a:p>
          <a:p>
            <a:endParaRPr lang="en-US" dirty="0"/>
          </a:p>
          <a:p>
            <a:r>
              <a:rPr lang="en-US" dirty="0"/>
              <a:t>How </a:t>
            </a:r>
            <a:r>
              <a:rPr lang="en-US"/>
              <a:t>will the DMM be set?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E2CF44-2B13-41B4-A334-1CDF534EE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239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/>
              <a:t>Knowing what you already know about fuses, if I were to pull Fuse A from the system, set it on a bench and measure its resistance, what reading (in Ohms) should I expect from a good fuse? From a bad one?</a:t>
            </a:r>
          </a:p>
          <a:p>
            <a:endParaRPr lang="en-US" dirty="0"/>
          </a:p>
          <a:p>
            <a:r>
              <a:rPr lang="en-US" dirty="0"/>
              <a:t>How </a:t>
            </a:r>
            <a:r>
              <a:rPr lang="en-US"/>
              <a:t>will the DMM be set?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E2CF44-2B13-41B4-A334-1CDF534EE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345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/>
              <a:t>Knowing what you already know about fuses, if I were to pull Fuse A from the system, set it on a bench and measure its resistance, what reading (in Ohms) should I expect from a good fuse? From a bad one?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E2CF44-2B13-41B4-A334-1CDF534EE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830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E2CF44-2B13-41B4-A334-1CDF534EE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8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9141714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10"/>
            <a:ext cx="9141714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800100" y="3165764"/>
            <a:ext cx="75438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800100" y="4953000"/>
            <a:ext cx="75438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09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1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457325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457200"/>
            <a:ext cx="5286375" cy="5638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28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558E7512-3257-41E9-96EB-BBCB3064E1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07467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D6FEC865-F13B-463D-891D-BF5EEA171C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041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3A962D87-1409-422D-B223-030743F5EC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266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39EE2-A363-4604-AE08-91A1698220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136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CE644-AB0D-421E-B2B1-BD7BA32FCA5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55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9832B-AB3E-4D89-9129-CACEB3D06CA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139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E08B2-B644-4F33-A2C0-0BF74D78D8D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03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49342-3BBC-46B8-BDFE-F6A3A2E36A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81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27BD6-299C-429B-B54A-91FBF10607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948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83BA3-026A-47C3-8D30-9007A3FD6EF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660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3C194-1AEB-4048-9360-347633F9458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161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43084-91EA-459B-AE40-421A1DB3F5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337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0FBDA-A34C-4933-83CE-7940E2C5C05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019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73B74-33CF-4D4E-9E0E-6F508B9BD2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631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E2D-CE76-4DE3-859C-879E4B1E29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751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B8F6D-BAB6-4F53-B6BC-3B64720646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816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37253-08B3-41A2-89FA-77A50E038EE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89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828800"/>
            <a:ext cx="6858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4589464"/>
            <a:ext cx="6858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68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825626"/>
            <a:ext cx="325755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5626"/>
            <a:ext cx="325755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1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5286" y="1828800"/>
            <a:ext cx="325755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5286" y="2514601"/>
            <a:ext cx="325755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5736" y="1828800"/>
            <a:ext cx="325755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5736" y="2514601"/>
            <a:ext cx="325755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7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941" y="1600200"/>
            <a:ext cx="234196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09" y="762000"/>
            <a:ext cx="48006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80" y="3429000"/>
            <a:ext cx="234312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483068" y="640080"/>
            <a:ext cx="500634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464" y="1600200"/>
            <a:ext cx="2345436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5938" y="777240"/>
            <a:ext cx="48006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8464" y="3429000"/>
            <a:ext cx="2345436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0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2700"/>
            <a:ext cx="74295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9/24/2018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362700"/>
            <a:ext cx="5161165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62700"/>
            <a:ext cx="62865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8688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3F49494-F9DB-4C50-8FA2-B0CAD46220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29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reativecommons.org/licenses/by-sa/4.0/" TargetMode="External"/><Relationship Id="rId5" Type="http://schemas.openxmlformats.org/officeDocument/2006/relationships/hyperlink" Target="https://wiki.creativecommons.org/Public_domain" TargetMode="External"/><Relationship Id="rId4" Type="http://schemas.openxmlformats.org/officeDocument/2006/relationships/hyperlink" Target="https://www.flickr.com/photos/compacflt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nu.org/licenses/dsl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135062" y="533400"/>
            <a:ext cx="7704138" cy="1219200"/>
          </a:xfrm>
        </p:spPr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Electrical Troubleshooting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58" y="1579146"/>
            <a:ext cx="4876800" cy="3483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511604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"Electrician's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Mate 3rd Class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Jazmeka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Butler conducts a surge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test"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by U.S. Navy photo by Kristina Young, 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Flickr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U.S. Pacific Fleet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is in the 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Public Domain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" y="2973310"/>
            <a:ext cx="2933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971800" algn="ctr"/>
                <a:tab pos="5943600" algn="r"/>
              </a:tabLst>
            </a:pPr>
            <a:r>
              <a:rPr lang="en-US" alt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Electrical </a:t>
            </a:r>
            <a:r>
              <a:rPr lang="en-US" alt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Troubleshooting by Ken Dickson-Self is licensed under a </a:t>
            </a:r>
            <a:r>
              <a:rPr lang="en-US" altLang="en-US" sz="1400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Creative Commons Attribution-</a:t>
            </a:r>
            <a:r>
              <a:rPr lang="en-US" altLang="en-US" sz="1400" u="sng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ShareAlike</a:t>
            </a:r>
            <a:r>
              <a:rPr lang="en-US" altLang="en-US" sz="1400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4.0 International License</a:t>
            </a:r>
            <a:r>
              <a:rPr lang="en-US" alt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Permissions beyond the scope of this license may be available at Linn Benton Community College.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" descr="Creative Commons Licens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62905"/>
            <a:ext cx="966537" cy="3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85801"/>
          </a:xfrm>
        </p:spPr>
        <p:txBody>
          <a:bodyPr>
            <a:normAutofit/>
          </a:bodyPr>
          <a:lstStyle/>
          <a:p>
            <a:r>
              <a:rPr lang="en-US" sz="2800" dirty="0"/>
              <a:t>Step 1 – The 3-phase Fused Disconnect Box </a:t>
            </a:r>
          </a:p>
        </p:txBody>
      </p:sp>
      <p:pic>
        <p:nvPicPr>
          <p:cNvPr id="4" name="Picture 3" descr="3-phase fused disconnec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86000"/>
            <a:ext cx="35814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2557" y="185715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Line Side – L1, L2, L3</a:t>
            </a:r>
          </a:p>
        </p:txBody>
      </p:sp>
      <p:cxnSp>
        <p:nvCxnSpPr>
          <p:cNvPr id="10" name="Straight Connector 9" descr="Arrow to line side power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stCxn id="8" idx="1"/>
          </p:cNvCxnSpPr>
          <p:nvPr/>
        </p:nvCxnSpPr>
        <p:spPr>
          <a:xfrm flipH="1">
            <a:off x="6118547" y="2041819"/>
            <a:ext cx="734010" cy="1000363"/>
          </a:xfrm>
          <a:prstGeom prst="line">
            <a:avLst/>
          </a:prstGeom>
          <a:ln w="38100">
            <a:solidFill>
              <a:srgbClr val="090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29600" y="343483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Fuses</a:t>
            </a:r>
          </a:p>
        </p:txBody>
      </p:sp>
      <p:cxnSp>
        <p:nvCxnSpPr>
          <p:cNvPr id="14" name="Straight Connector 13" descr="Arrow to fuses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 flipH="1">
            <a:off x="6172201" y="3619501"/>
            <a:ext cx="2024605" cy="702469"/>
          </a:xfrm>
          <a:prstGeom prst="line">
            <a:avLst/>
          </a:prstGeom>
          <a:ln w="38100">
            <a:solidFill>
              <a:srgbClr val="090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33657" y="495300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Load Side</a:t>
            </a:r>
          </a:p>
        </p:txBody>
      </p:sp>
      <p:cxnSp>
        <p:nvCxnSpPr>
          <p:cNvPr id="17" name="Straight Connector 16" descr="Arrow to load side power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 flipH="1">
            <a:off x="6139405" y="5137667"/>
            <a:ext cx="1785395" cy="272534"/>
          </a:xfrm>
          <a:prstGeom prst="line">
            <a:avLst/>
          </a:prstGeom>
          <a:ln w="38100">
            <a:solidFill>
              <a:srgbClr val="090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09430" y="2186782"/>
            <a:ext cx="3822177" cy="4270375"/>
          </a:xfrm>
        </p:spPr>
        <p:txBody>
          <a:bodyPr/>
          <a:lstStyle/>
          <a:p>
            <a:r>
              <a:rPr lang="en-US" dirty="0"/>
              <a:t>Handle (far right) disconnects the circuits on the load side</a:t>
            </a:r>
            <a:endParaRPr dirty="0"/>
          </a:p>
          <a:p>
            <a:r>
              <a:rPr lang="en-US" dirty="0"/>
              <a:t>Fuses protect these circuits</a:t>
            </a:r>
          </a:p>
          <a:p>
            <a:r>
              <a:rPr lang="en-US" dirty="0"/>
              <a:t>Disconnecting the circuits using the lever DOES NOT shut off power on the line side</a:t>
            </a:r>
          </a:p>
          <a:p>
            <a:r>
              <a:rPr lang="en-US" dirty="0"/>
              <a:t>Visually inspect for arcing or burning</a:t>
            </a:r>
            <a:endParaRPr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6516672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Image created by Ken Dickson-Self. CC BY-SA 4.0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22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743204" cy="1143000"/>
          </a:xfrm>
        </p:spPr>
        <p:txBody>
          <a:bodyPr/>
          <a:lstStyle/>
          <a:p>
            <a:r>
              <a:rPr lang="en-US" dirty="0"/>
              <a:t>Step 2 - Measuring Line Voltage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478" y="2303988"/>
            <a:ext cx="4538719" cy="4270375"/>
          </a:xfrm>
        </p:spPr>
        <p:txBody>
          <a:bodyPr/>
          <a:lstStyle/>
          <a:p>
            <a:r>
              <a:rPr lang="en-US" sz="2400" dirty="0"/>
              <a:t>Our first step will be to ensure we have voltage on the line side of the panel.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grpSp>
        <p:nvGrpSpPr>
          <p:cNvPr id="38" name="Group 37" descr="3-phase fuse test - start"/>
          <p:cNvGrpSpPr/>
          <p:nvPr/>
        </p:nvGrpSpPr>
        <p:grpSpPr>
          <a:xfrm>
            <a:off x="4871602" y="2113487"/>
            <a:ext cx="4191000" cy="4651375"/>
            <a:chOff x="7010400" y="1905000"/>
            <a:chExt cx="4191000" cy="4651375"/>
          </a:xfrm>
        </p:grpSpPr>
        <p:sp>
          <p:nvSpPr>
            <p:cNvPr id="47" name="Rectangle 46"/>
            <p:cNvSpPr/>
            <p:nvPr/>
          </p:nvSpPr>
          <p:spPr>
            <a:xfrm>
              <a:off x="7010400" y="1905000"/>
              <a:ext cx="4191000" cy="465137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7533189" y="2033661"/>
              <a:ext cx="3127097" cy="4484132"/>
              <a:chOff x="6707528" y="2297668"/>
              <a:chExt cx="3127097" cy="4484132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7456266" y="2297668"/>
                <a:ext cx="1571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Line Side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467600" y="5377934"/>
                <a:ext cx="1571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Load Side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7072133" y="2819400"/>
                <a:ext cx="2195812" cy="2514600"/>
                <a:chOff x="7072133" y="2819400"/>
                <a:chExt cx="2195812" cy="2514600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7467600" y="2819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7315200" y="3429000"/>
                  <a:ext cx="381000" cy="12954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7467600" y="4724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7315200" y="3581400"/>
                  <a:ext cx="3810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7315200" y="4572000"/>
                  <a:ext cx="3810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Rectangle 66"/>
                <p:cNvSpPr/>
                <p:nvPr/>
              </p:nvSpPr>
              <p:spPr>
                <a:xfrm>
                  <a:off x="8242139" y="2819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8089739" y="3429000"/>
                  <a:ext cx="381000" cy="12954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8242139" y="4724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8089739" y="3581400"/>
                  <a:ext cx="381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8089739" y="4572000"/>
                  <a:ext cx="3810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Rectangle 71"/>
                <p:cNvSpPr/>
                <p:nvPr/>
              </p:nvSpPr>
              <p:spPr>
                <a:xfrm>
                  <a:off x="9039345" y="2819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8886945" y="3429000"/>
                  <a:ext cx="381000" cy="12954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9039345" y="4724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8886945" y="3581400"/>
                  <a:ext cx="381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886945" y="4572000"/>
                  <a:ext cx="3810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7072133" y="2965858"/>
                  <a:ext cx="4258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L1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7815322" y="2968875"/>
                  <a:ext cx="4258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L2</a:t>
                  </a: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8601195" y="2965858"/>
                  <a:ext cx="4258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L3</a:t>
                  </a:r>
                </a:p>
              </p:txBody>
            </p:sp>
          </p:grpSp>
          <p:sp>
            <p:nvSpPr>
              <p:cNvPr id="52" name="Rectangle 51"/>
              <p:cNvSpPr/>
              <p:nvPr/>
            </p:nvSpPr>
            <p:spPr>
              <a:xfrm>
                <a:off x="7815322" y="5902807"/>
                <a:ext cx="947678" cy="878993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Meter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0.0 VAC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7815322" y="6248400"/>
                <a:ext cx="947678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Freeform 53"/>
              <p:cNvSpPr/>
              <p:nvPr/>
            </p:nvSpPr>
            <p:spPr>
              <a:xfrm>
                <a:off x="8762035" y="3588152"/>
                <a:ext cx="1072590" cy="2662177"/>
              </a:xfrm>
              <a:custGeom>
                <a:avLst/>
                <a:gdLst>
                  <a:gd name="connsiteX0" fmla="*/ 0 w 1072590"/>
                  <a:gd name="connsiteY0" fmla="*/ 2662177 h 2662177"/>
                  <a:gd name="connsiteX1" fmla="*/ 1006998 w 1072590"/>
                  <a:gd name="connsiteY1" fmla="*/ 1597306 h 2662177"/>
                  <a:gd name="connsiteX2" fmla="*/ 891251 w 1072590"/>
                  <a:gd name="connsiteY2" fmla="*/ 0 h 2662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590" h="2662177">
                    <a:moveTo>
                      <a:pt x="0" y="2662177"/>
                    </a:moveTo>
                    <a:cubicBezTo>
                      <a:pt x="429228" y="2351589"/>
                      <a:pt x="858456" y="2041002"/>
                      <a:pt x="1006998" y="1597306"/>
                    </a:cubicBezTo>
                    <a:cubicBezTo>
                      <a:pt x="1155540" y="1153610"/>
                      <a:pt x="1023395" y="576805"/>
                      <a:pt x="891251" y="0"/>
                    </a:cubicBezTo>
                  </a:path>
                </a:pathLst>
              </a:custGeom>
              <a:noFill/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>
              <a:xfrm flipH="1">
                <a:off x="6707528" y="3605201"/>
                <a:ext cx="1107794" cy="2643199"/>
              </a:xfrm>
              <a:custGeom>
                <a:avLst/>
                <a:gdLst>
                  <a:gd name="connsiteX0" fmla="*/ 0 w 1072590"/>
                  <a:gd name="connsiteY0" fmla="*/ 2662177 h 2662177"/>
                  <a:gd name="connsiteX1" fmla="*/ 1006998 w 1072590"/>
                  <a:gd name="connsiteY1" fmla="*/ 1597306 h 2662177"/>
                  <a:gd name="connsiteX2" fmla="*/ 891251 w 1072590"/>
                  <a:gd name="connsiteY2" fmla="*/ 0 h 2662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590" h="2662177">
                    <a:moveTo>
                      <a:pt x="0" y="2662177"/>
                    </a:moveTo>
                    <a:cubicBezTo>
                      <a:pt x="429228" y="2351589"/>
                      <a:pt x="858456" y="2041002"/>
                      <a:pt x="1006998" y="1597306"/>
                    </a:cubicBezTo>
                    <a:cubicBezTo>
                      <a:pt x="1155540" y="1153610"/>
                      <a:pt x="1023395" y="576805"/>
                      <a:pt x="891251" y="0"/>
                    </a:cubicBezTo>
                  </a:path>
                </a:pathLst>
              </a:custGeom>
              <a:noFill/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 rot="675366">
                <a:off x="6791502" y="2998054"/>
                <a:ext cx="165795" cy="1246257"/>
                <a:chOff x="6429254" y="2450301"/>
                <a:chExt cx="518933" cy="2468939"/>
              </a:xfrm>
            </p:grpSpPr>
            <p:sp>
              <p:nvSpPr>
                <p:cNvPr id="60" name="Isosceles Triangle 59"/>
                <p:cNvSpPr/>
                <p:nvPr/>
              </p:nvSpPr>
              <p:spPr>
                <a:xfrm>
                  <a:off x="6429254" y="2450301"/>
                  <a:ext cx="518933" cy="762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6553199" y="3212301"/>
                  <a:ext cx="260914" cy="17069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20650074">
                <a:off x="9548919" y="3130852"/>
                <a:ext cx="204873" cy="1122741"/>
                <a:chOff x="6429254" y="2450301"/>
                <a:chExt cx="518933" cy="2468939"/>
              </a:xfrm>
              <a:solidFill>
                <a:srgbClr val="FF0000"/>
              </a:solidFill>
            </p:grpSpPr>
            <p:sp>
              <p:nvSpPr>
                <p:cNvPr id="58" name="Isosceles Triangle 57"/>
                <p:cNvSpPr/>
                <p:nvPr/>
              </p:nvSpPr>
              <p:spPr>
                <a:xfrm>
                  <a:off x="6429254" y="2450301"/>
                  <a:ext cx="518933" cy="762000"/>
                </a:xfrm>
                <a:prstGeom prst="triangl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553199" y="3212301"/>
                  <a:ext cx="260914" cy="1706939"/>
                </a:xfrm>
                <a:prstGeom prst="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9" name="TextBox 38"/>
          <p:cNvSpPr txBox="1"/>
          <p:nvPr/>
        </p:nvSpPr>
        <p:spPr>
          <a:xfrm>
            <a:off x="762000" y="6516672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Image created by Ken Dickson-Self. CC BY-SA 4.0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05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743204" cy="1143000"/>
          </a:xfrm>
        </p:spPr>
        <p:txBody>
          <a:bodyPr/>
          <a:lstStyle/>
          <a:p>
            <a:r>
              <a:rPr lang="en-US" dirty="0"/>
              <a:t>Step 2 - Measuring Line Voltage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478" y="2303988"/>
            <a:ext cx="4538719" cy="4270375"/>
          </a:xfrm>
        </p:spPr>
        <p:txBody>
          <a:bodyPr>
            <a:noAutofit/>
          </a:bodyPr>
          <a:lstStyle/>
          <a:p>
            <a:r>
              <a:rPr lang="en-US" sz="2400" dirty="0"/>
              <a:t>Our first step will be to ensure we have voltage on the line side of the panel.</a:t>
            </a:r>
          </a:p>
          <a:p>
            <a:pPr lvl="1"/>
            <a:r>
              <a:rPr lang="en-US" sz="2000" dirty="0"/>
              <a:t>First measure the voltage from L1 to L2</a:t>
            </a:r>
            <a:endParaRPr sz="2000" dirty="0"/>
          </a:p>
          <a:p>
            <a:pPr marL="365760" lvl="1" indent="0">
              <a:buNone/>
            </a:pPr>
            <a:endParaRPr lang="en-US" sz="2000" dirty="0"/>
          </a:p>
          <a:p>
            <a:pPr marL="365760" lvl="1" indent="0">
              <a:buNone/>
            </a:pPr>
            <a:endParaRPr lang="en-US" sz="2000" dirty="0"/>
          </a:p>
          <a:p>
            <a:pPr marL="365760" lvl="1" indent="0">
              <a:buNone/>
            </a:pPr>
            <a:endParaRPr lang="en-US" sz="2000" dirty="0"/>
          </a:p>
          <a:p>
            <a:pPr marL="365760" lvl="1" indent="0">
              <a:buNone/>
            </a:pPr>
            <a:r>
              <a:rPr lang="en-US" sz="2000" dirty="0"/>
              <a:t>A good (normal) reading would be 208 +/- 3% VAC (or 202 – 214 VAC). Actual readings will vary.</a:t>
            </a:r>
            <a:endParaRPr sz="2000" dirty="0"/>
          </a:p>
        </p:txBody>
      </p:sp>
      <p:grpSp>
        <p:nvGrpSpPr>
          <p:cNvPr id="31" name="Group 30" descr="3-phase fuse test - Line 1 to Line 2 (line side)"/>
          <p:cNvGrpSpPr/>
          <p:nvPr/>
        </p:nvGrpSpPr>
        <p:grpSpPr>
          <a:xfrm>
            <a:off x="4766867" y="1982250"/>
            <a:ext cx="4196198" cy="4592113"/>
            <a:chOff x="7010400" y="1905000"/>
            <a:chExt cx="4191000" cy="4651375"/>
          </a:xfrm>
        </p:grpSpPr>
        <p:sp>
          <p:nvSpPr>
            <p:cNvPr id="6" name="Rectangle 5"/>
            <p:cNvSpPr/>
            <p:nvPr/>
          </p:nvSpPr>
          <p:spPr>
            <a:xfrm>
              <a:off x="7010400" y="1905000"/>
              <a:ext cx="4191000" cy="465137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81927" y="2033661"/>
              <a:ext cx="1571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Line Side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93261" y="5113927"/>
              <a:ext cx="1571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Load Side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897794" y="2555393"/>
              <a:ext cx="2195812" cy="2514600"/>
              <a:chOff x="7072133" y="2819400"/>
              <a:chExt cx="2195812" cy="2514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467600" y="2819400"/>
                <a:ext cx="76200" cy="6096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315200" y="3429000"/>
                <a:ext cx="381000" cy="12954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467600" y="4724400"/>
                <a:ext cx="76200" cy="6096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7315200" y="3581400"/>
                <a:ext cx="38100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315200" y="4572000"/>
                <a:ext cx="38100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8242139" y="2819400"/>
                <a:ext cx="76200" cy="6096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089739" y="3429000"/>
                <a:ext cx="381000" cy="12954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242139" y="4724400"/>
                <a:ext cx="76200" cy="6096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8089739" y="3581400"/>
                <a:ext cx="381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8089739" y="4572000"/>
                <a:ext cx="38100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9039345" y="2819400"/>
                <a:ext cx="76200" cy="6096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886945" y="3429000"/>
                <a:ext cx="381000" cy="12954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9039345" y="4724400"/>
                <a:ext cx="76200" cy="6096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8886945" y="3581400"/>
                <a:ext cx="381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886945" y="4572000"/>
                <a:ext cx="38100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072133" y="2965858"/>
                <a:ext cx="4258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L1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815322" y="2968875"/>
                <a:ext cx="4258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L2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601195" y="2965858"/>
                <a:ext cx="4258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L3</a:t>
                </a: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8640982" y="5638800"/>
              <a:ext cx="1005395" cy="87899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Meter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208 VAC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640983" y="5984393"/>
              <a:ext cx="1005394" cy="192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 38"/>
            <p:cNvSpPr/>
            <p:nvPr/>
          </p:nvSpPr>
          <p:spPr>
            <a:xfrm rot="20020389">
              <a:off x="9105620" y="3672224"/>
              <a:ext cx="1452544" cy="2098925"/>
            </a:xfrm>
            <a:custGeom>
              <a:avLst/>
              <a:gdLst>
                <a:gd name="connsiteX0" fmla="*/ 0 w 1072590"/>
                <a:gd name="connsiteY0" fmla="*/ 2662177 h 2662177"/>
                <a:gd name="connsiteX1" fmla="*/ 1006998 w 1072590"/>
                <a:gd name="connsiteY1" fmla="*/ 1597306 h 2662177"/>
                <a:gd name="connsiteX2" fmla="*/ 891251 w 1072590"/>
                <a:gd name="connsiteY2" fmla="*/ 0 h 266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590" h="2662177">
                  <a:moveTo>
                    <a:pt x="0" y="2662177"/>
                  </a:moveTo>
                  <a:cubicBezTo>
                    <a:pt x="429228" y="2351589"/>
                    <a:pt x="858456" y="2041002"/>
                    <a:pt x="1006998" y="1597306"/>
                  </a:cubicBezTo>
                  <a:cubicBezTo>
                    <a:pt x="1155540" y="1153610"/>
                    <a:pt x="1023395" y="576805"/>
                    <a:pt x="891251" y="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 flipH="1">
              <a:off x="8014349" y="3688373"/>
              <a:ext cx="628080" cy="2296019"/>
            </a:xfrm>
            <a:custGeom>
              <a:avLst/>
              <a:gdLst>
                <a:gd name="connsiteX0" fmla="*/ 0 w 1072590"/>
                <a:gd name="connsiteY0" fmla="*/ 2662177 h 2662177"/>
                <a:gd name="connsiteX1" fmla="*/ 1006998 w 1072590"/>
                <a:gd name="connsiteY1" fmla="*/ 1597306 h 2662177"/>
                <a:gd name="connsiteX2" fmla="*/ 891251 w 1072590"/>
                <a:gd name="connsiteY2" fmla="*/ 0 h 266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590" h="2662177">
                  <a:moveTo>
                    <a:pt x="0" y="2662177"/>
                  </a:moveTo>
                  <a:cubicBezTo>
                    <a:pt x="429228" y="2351589"/>
                    <a:pt x="858456" y="2041002"/>
                    <a:pt x="1006998" y="1597306"/>
                  </a:cubicBezTo>
                  <a:cubicBezTo>
                    <a:pt x="1155540" y="1153610"/>
                    <a:pt x="1023395" y="576805"/>
                    <a:pt x="891251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 rot="675366">
              <a:off x="8095550" y="2845077"/>
              <a:ext cx="165795" cy="1246257"/>
              <a:chOff x="6429254" y="2450301"/>
              <a:chExt cx="518933" cy="2468939"/>
            </a:xfrm>
          </p:grpSpPr>
          <p:sp>
            <p:nvSpPr>
              <p:cNvPr id="41" name="Isosceles Triangle 40"/>
              <p:cNvSpPr/>
              <p:nvPr/>
            </p:nvSpPr>
            <p:spPr>
              <a:xfrm>
                <a:off x="6429254" y="2450301"/>
                <a:ext cx="518933" cy="762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553199" y="3212301"/>
                <a:ext cx="260914" cy="1706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 rot="19201588">
              <a:off x="9422299" y="2649319"/>
              <a:ext cx="178973" cy="1117373"/>
              <a:chOff x="8325665" y="3052687"/>
              <a:chExt cx="518933" cy="2468938"/>
            </a:xfrm>
            <a:solidFill>
              <a:srgbClr val="FF0000"/>
            </a:solidFill>
          </p:grpSpPr>
          <p:sp>
            <p:nvSpPr>
              <p:cNvPr id="45" name="Isosceles Triangle 44"/>
              <p:cNvSpPr/>
              <p:nvPr/>
            </p:nvSpPr>
            <p:spPr>
              <a:xfrm>
                <a:off x="8325665" y="3052687"/>
                <a:ext cx="518933" cy="762000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449607" y="3814686"/>
                <a:ext cx="260914" cy="1706939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762000" y="6516672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Image created by Ken Dickson-Self. CC BY-SA 4.0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40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743204" cy="1143000"/>
          </a:xfrm>
        </p:spPr>
        <p:txBody>
          <a:bodyPr/>
          <a:lstStyle/>
          <a:p>
            <a:r>
              <a:rPr lang="en-US" dirty="0"/>
              <a:t>Step 2 - Measuring Line Voltage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478" y="2303988"/>
            <a:ext cx="4538719" cy="4270375"/>
          </a:xfrm>
        </p:spPr>
        <p:txBody>
          <a:bodyPr/>
          <a:lstStyle/>
          <a:p>
            <a:r>
              <a:rPr lang="en-US" sz="2400" dirty="0"/>
              <a:t>Our first step will be to ensure we have voltage on the line side of the panel.</a:t>
            </a:r>
          </a:p>
          <a:p>
            <a:pPr lvl="1"/>
            <a:r>
              <a:rPr lang="en-US" sz="2000" dirty="0"/>
              <a:t>First measure the voltage from L1 to L2</a:t>
            </a:r>
            <a:endParaRPr sz="2000" dirty="0"/>
          </a:p>
          <a:p>
            <a:pPr lvl="1"/>
            <a:r>
              <a:rPr lang="en-US" sz="2000" dirty="0"/>
              <a:t>Next, measure from L1 to L3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grpSp>
        <p:nvGrpSpPr>
          <p:cNvPr id="33" name="Group 32" descr="3-phase fuse test - Line 1 to Line 3, line side"/>
          <p:cNvGrpSpPr/>
          <p:nvPr/>
        </p:nvGrpSpPr>
        <p:grpSpPr>
          <a:xfrm>
            <a:off x="4836070" y="2113487"/>
            <a:ext cx="4191000" cy="4651375"/>
            <a:chOff x="7451114" y="2062053"/>
            <a:chExt cx="4191000" cy="4651375"/>
          </a:xfrm>
        </p:grpSpPr>
        <p:sp>
          <p:nvSpPr>
            <p:cNvPr id="112" name="Rectangle 111"/>
            <p:cNvSpPr/>
            <p:nvPr/>
          </p:nvSpPr>
          <p:spPr>
            <a:xfrm>
              <a:off x="7451114" y="2062053"/>
              <a:ext cx="4191000" cy="465137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619942" y="2099161"/>
              <a:ext cx="1571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Line Side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631276" y="5179427"/>
              <a:ext cx="1571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Load Side</a:t>
              </a: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8235809" y="2620893"/>
              <a:ext cx="2195812" cy="2514600"/>
              <a:chOff x="7072133" y="2819400"/>
              <a:chExt cx="2195812" cy="2514600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7467600" y="2819400"/>
                <a:ext cx="76200" cy="6096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7315200" y="3429000"/>
                <a:ext cx="381000" cy="12954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467600" y="4724400"/>
                <a:ext cx="76200" cy="6096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>
                <a:off x="7315200" y="3581400"/>
                <a:ext cx="38100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7315200" y="4572000"/>
                <a:ext cx="38100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Rectangle 130"/>
              <p:cNvSpPr/>
              <p:nvPr/>
            </p:nvSpPr>
            <p:spPr>
              <a:xfrm>
                <a:off x="8242139" y="2819400"/>
                <a:ext cx="76200" cy="6096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089739" y="3429000"/>
                <a:ext cx="381000" cy="12954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8242139" y="4724400"/>
                <a:ext cx="76200" cy="6096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>
                <a:off x="8089739" y="3581400"/>
                <a:ext cx="381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8089739" y="4572000"/>
                <a:ext cx="38100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Rectangle 135"/>
              <p:cNvSpPr/>
              <p:nvPr/>
            </p:nvSpPr>
            <p:spPr>
              <a:xfrm>
                <a:off x="9039345" y="2819400"/>
                <a:ext cx="76200" cy="6096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8886945" y="3429000"/>
                <a:ext cx="381000" cy="12954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9039345" y="4724400"/>
                <a:ext cx="76200" cy="6096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cxnSp>
            <p:nvCxnSpPr>
              <p:cNvPr id="139" name="Straight Connector 138"/>
              <p:cNvCxnSpPr/>
              <p:nvPr/>
            </p:nvCxnSpPr>
            <p:spPr>
              <a:xfrm>
                <a:off x="8886945" y="3581400"/>
                <a:ext cx="381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8886945" y="4572000"/>
                <a:ext cx="38100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TextBox 140"/>
              <p:cNvSpPr txBox="1"/>
              <p:nvPr/>
            </p:nvSpPr>
            <p:spPr>
              <a:xfrm>
                <a:off x="7072133" y="2965858"/>
                <a:ext cx="4258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L1</a:t>
                </a: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7815322" y="2968875"/>
                <a:ext cx="4258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L2</a:t>
                </a: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8601195" y="2965858"/>
                <a:ext cx="4258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L3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8978997" y="5704300"/>
              <a:ext cx="1005395" cy="87899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Meter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208 VAC</a:t>
              </a: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8978998" y="6049893"/>
              <a:ext cx="1005394" cy="192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Freeform 117"/>
            <p:cNvSpPr/>
            <p:nvPr/>
          </p:nvSpPr>
          <p:spPr>
            <a:xfrm>
              <a:off x="9972673" y="3789333"/>
              <a:ext cx="1231313" cy="2260559"/>
            </a:xfrm>
            <a:custGeom>
              <a:avLst/>
              <a:gdLst>
                <a:gd name="connsiteX0" fmla="*/ 0 w 1072590"/>
                <a:gd name="connsiteY0" fmla="*/ 2662177 h 2662177"/>
                <a:gd name="connsiteX1" fmla="*/ 1006998 w 1072590"/>
                <a:gd name="connsiteY1" fmla="*/ 1597306 h 2662177"/>
                <a:gd name="connsiteX2" fmla="*/ 891251 w 1072590"/>
                <a:gd name="connsiteY2" fmla="*/ 0 h 266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590" h="2662177">
                  <a:moveTo>
                    <a:pt x="0" y="2662177"/>
                  </a:moveTo>
                  <a:cubicBezTo>
                    <a:pt x="429228" y="2351589"/>
                    <a:pt x="858456" y="2041002"/>
                    <a:pt x="1006998" y="1597306"/>
                  </a:cubicBezTo>
                  <a:cubicBezTo>
                    <a:pt x="1155540" y="1153610"/>
                    <a:pt x="1023395" y="576805"/>
                    <a:pt x="891251" y="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 flipH="1">
              <a:off x="8352364" y="3753873"/>
              <a:ext cx="628080" cy="2296019"/>
            </a:xfrm>
            <a:custGeom>
              <a:avLst/>
              <a:gdLst>
                <a:gd name="connsiteX0" fmla="*/ 0 w 1072590"/>
                <a:gd name="connsiteY0" fmla="*/ 2662177 h 2662177"/>
                <a:gd name="connsiteX1" fmla="*/ 1006998 w 1072590"/>
                <a:gd name="connsiteY1" fmla="*/ 1597306 h 2662177"/>
                <a:gd name="connsiteX2" fmla="*/ 891251 w 1072590"/>
                <a:gd name="connsiteY2" fmla="*/ 0 h 266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590" h="2662177">
                  <a:moveTo>
                    <a:pt x="0" y="2662177"/>
                  </a:moveTo>
                  <a:cubicBezTo>
                    <a:pt x="429228" y="2351589"/>
                    <a:pt x="858456" y="2041002"/>
                    <a:pt x="1006998" y="1597306"/>
                  </a:cubicBezTo>
                  <a:cubicBezTo>
                    <a:pt x="1155540" y="1153610"/>
                    <a:pt x="1023395" y="576805"/>
                    <a:pt x="891251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 rot="675366">
              <a:off x="8433565" y="2910577"/>
              <a:ext cx="165795" cy="1246257"/>
              <a:chOff x="6429254" y="2450301"/>
              <a:chExt cx="518933" cy="2468939"/>
            </a:xfrm>
          </p:grpSpPr>
          <p:sp>
            <p:nvSpPr>
              <p:cNvPr id="124" name="Isosceles Triangle 123"/>
              <p:cNvSpPr/>
              <p:nvPr/>
            </p:nvSpPr>
            <p:spPr>
              <a:xfrm>
                <a:off x="6429254" y="2450301"/>
                <a:ext cx="518933" cy="762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6553199" y="3212301"/>
                <a:ext cx="260914" cy="1706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 rot="19201588">
              <a:off x="10544735" y="2805444"/>
              <a:ext cx="178973" cy="1117373"/>
              <a:chOff x="8325665" y="3052687"/>
              <a:chExt cx="518933" cy="2468937"/>
            </a:xfrm>
            <a:solidFill>
              <a:srgbClr val="FF0000"/>
            </a:solidFill>
          </p:grpSpPr>
          <p:sp>
            <p:nvSpPr>
              <p:cNvPr id="122" name="Isosceles Triangle 121"/>
              <p:cNvSpPr/>
              <p:nvPr/>
            </p:nvSpPr>
            <p:spPr>
              <a:xfrm>
                <a:off x="8325665" y="3052687"/>
                <a:ext cx="518933" cy="762000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8449607" y="3814686"/>
                <a:ext cx="260915" cy="1706938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762000" y="6516672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Image created by Ken Dickson-Self. CC BY-SA 4.0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81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743204" cy="1143000"/>
          </a:xfrm>
        </p:spPr>
        <p:txBody>
          <a:bodyPr/>
          <a:lstStyle/>
          <a:p>
            <a:r>
              <a:rPr lang="en-US" dirty="0"/>
              <a:t>Step 2 - Measuring Line Voltage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478" y="2303988"/>
            <a:ext cx="4538719" cy="4554012"/>
          </a:xfrm>
        </p:spPr>
        <p:txBody>
          <a:bodyPr>
            <a:normAutofit/>
          </a:bodyPr>
          <a:lstStyle/>
          <a:p>
            <a:r>
              <a:rPr lang="en-US" sz="2400" dirty="0"/>
              <a:t>Our first step will be to ensure we have voltage on the line side of the panel.</a:t>
            </a:r>
          </a:p>
          <a:p>
            <a:pPr lvl="1"/>
            <a:r>
              <a:rPr lang="en-US" sz="2000" dirty="0"/>
              <a:t>First measure the voltage from L1 to L2</a:t>
            </a:r>
            <a:endParaRPr sz="2000" dirty="0"/>
          </a:p>
          <a:p>
            <a:pPr lvl="1"/>
            <a:r>
              <a:rPr lang="en-US" sz="2000" dirty="0"/>
              <a:t>Next, measure from L1 to L3</a:t>
            </a:r>
          </a:p>
          <a:p>
            <a:pPr lvl="1"/>
            <a:r>
              <a:rPr lang="en-US" sz="2000" dirty="0"/>
              <a:t>Last, measure from L2 to L3</a:t>
            </a:r>
          </a:p>
          <a:p>
            <a:pPr lvl="1"/>
            <a:endParaRPr lang="en-US" sz="2000" dirty="0"/>
          </a:p>
          <a:p>
            <a:r>
              <a:rPr lang="en-US" sz="2200" dirty="0"/>
              <a:t>If all three voltages are within the expected range, turn the fused disconnect ON to prepare for the next step.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grpSp>
        <p:nvGrpSpPr>
          <p:cNvPr id="35" name="Group 34" descr="3-phase fuse test - Line 2 to Line 3, line side"/>
          <p:cNvGrpSpPr/>
          <p:nvPr/>
        </p:nvGrpSpPr>
        <p:grpSpPr>
          <a:xfrm>
            <a:off x="4871602" y="2113487"/>
            <a:ext cx="4191000" cy="4651375"/>
            <a:chOff x="7359508" y="1663282"/>
            <a:chExt cx="4191000" cy="4651375"/>
          </a:xfrm>
        </p:grpSpPr>
        <p:sp>
          <p:nvSpPr>
            <p:cNvPr id="145" name="Rectangle 144"/>
            <p:cNvSpPr/>
            <p:nvPr/>
          </p:nvSpPr>
          <p:spPr>
            <a:xfrm>
              <a:off x="7359508" y="1663282"/>
              <a:ext cx="4191000" cy="465137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093015" y="1700390"/>
              <a:ext cx="2983833" cy="4484132"/>
              <a:chOff x="8093015" y="1700390"/>
              <a:chExt cx="2983833" cy="4484132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8492804" y="1700390"/>
                <a:ext cx="1571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Line Side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8504138" y="4780656"/>
                <a:ext cx="1571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Load Side</a:t>
                </a:r>
              </a:p>
            </p:txBody>
          </p:sp>
          <p:grpSp>
            <p:nvGrpSpPr>
              <p:cNvPr id="148" name="Group 147"/>
              <p:cNvGrpSpPr/>
              <p:nvPr/>
            </p:nvGrpSpPr>
            <p:grpSpPr>
              <a:xfrm>
                <a:off x="8108671" y="2222122"/>
                <a:ext cx="2195812" cy="2514600"/>
                <a:chOff x="7072133" y="2819400"/>
                <a:chExt cx="2195812" cy="2514600"/>
              </a:xfrm>
            </p:grpSpPr>
            <p:sp>
              <p:nvSpPr>
                <p:cNvPr id="159" name="Rectangle 158"/>
                <p:cNvSpPr/>
                <p:nvPr/>
              </p:nvSpPr>
              <p:spPr>
                <a:xfrm>
                  <a:off x="7467600" y="2819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7315200" y="3429000"/>
                  <a:ext cx="381000" cy="12954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7467600" y="4724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7315200" y="3581400"/>
                  <a:ext cx="3810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7315200" y="4572000"/>
                  <a:ext cx="3810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" name="Rectangle 163"/>
                <p:cNvSpPr/>
                <p:nvPr/>
              </p:nvSpPr>
              <p:spPr>
                <a:xfrm>
                  <a:off x="8242139" y="2819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8089739" y="3429000"/>
                  <a:ext cx="381000" cy="12954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8242139" y="4724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8089739" y="3581400"/>
                  <a:ext cx="381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8089739" y="4572000"/>
                  <a:ext cx="3810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9" name="Rectangle 168"/>
                <p:cNvSpPr/>
                <p:nvPr/>
              </p:nvSpPr>
              <p:spPr>
                <a:xfrm>
                  <a:off x="9039345" y="2819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8886945" y="3429000"/>
                  <a:ext cx="381000" cy="12954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9039345" y="4724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8886945" y="3581400"/>
                  <a:ext cx="381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8886945" y="4572000"/>
                  <a:ext cx="3810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TextBox 173"/>
                <p:cNvSpPr txBox="1"/>
                <p:nvPr/>
              </p:nvSpPr>
              <p:spPr>
                <a:xfrm>
                  <a:off x="7072133" y="2965858"/>
                  <a:ext cx="4258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L1</a:t>
                  </a:r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7815322" y="2968875"/>
                  <a:ext cx="4258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L2</a:t>
                  </a:r>
                </a:p>
              </p:txBody>
            </p:sp>
            <p:sp>
              <p:nvSpPr>
                <p:cNvPr id="176" name="TextBox 175"/>
                <p:cNvSpPr txBox="1"/>
                <p:nvPr/>
              </p:nvSpPr>
              <p:spPr>
                <a:xfrm>
                  <a:off x="8601195" y="2965858"/>
                  <a:ext cx="4258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L3</a:t>
                  </a:r>
                </a:p>
              </p:txBody>
            </p:sp>
          </p:grpSp>
          <p:sp>
            <p:nvSpPr>
              <p:cNvPr id="149" name="Rectangle 148"/>
              <p:cNvSpPr/>
              <p:nvPr/>
            </p:nvSpPr>
            <p:spPr>
              <a:xfrm>
                <a:off x="8851859" y="5305529"/>
                <a:ext cx="1005395" cy="878993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Meter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208 VAC</a:t>
                </a:r>
              </a:p>
            </p:txBody>
          </p:sp>
          <p:cxnSp>
            <p:nvCxnSpPr>
              <p:cNvPr id="150" name="Straight Connector 149"/>
              <p:cNvCxnSpPr/>
              <p:nvPr/>
            </p:nvCxnSpPr>
            <p:spPr>
              <a:xfrm>
                <a:off x="8851860" y="5651122"/>
                <a:ext cx="1005394" cy="192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Freeform 150"/>
              <p:cNvSpPr/>
              <p:nvPr/>
            </p:nvSpPr>
            <p:spPr>
              <a:xfrm>
                <a:off x="9845535" y="3390562"/>
                <a:ext cx="1231313" cy="2260559"/>
              </a:xfrm>
              <a:custGeom>
                <a:avLst/>
                <a:gdLst>
                  <a:gd name="connsiteX0" fmla="*/ 0 w 1072590"/>
                  <a:gd name="connsiteY0" fmla="*/ 2662177 h 2662177"/>
                  <a:gd name="connsiteX1" fmla="*/ 1006998 w 1072590"/>
                  <a:gd name="connsiteY1" fmla="*/ 1597306 h 2662177"/>
                  <a:gd name="connsiteX2" fmla="*/ 891251 w 1072590"/>
                  <a:gd name="connsiteY2" fmla="*/ 0 h 2662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590" h="2662177">
                    <a:moveTo>
                      <a:pt x="0" y="2662177"/>
                    </a:moveTo>
                    <a:cubicBezTo>
                      <a:pt x="429228" y="2351589"/>
                      <a:pt x="858456" y="2041002"/>
                      <a:pt x="1006998" y="1597306"/>
                    </a:cubicBezTo>
                    <a:cubicBezTo>
                      <a:pt x="1155540" y="1153610"/>
                      <a:pt x="1023395" y="576805"/>
                      <a:pt x="891251" y="0"/>
                    </a:cubicBezTo>
                  </a:path>
                </a:pathLst>
              </a:custGeom>
              <a:noFill/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52" name="Freeform 151"/>
              <p:cNvSpPr/>
              <p:nvPr/>
            </p:nvSpPr>
            <p:spPr>
              <a:xfrm rot="1163957" flipH="1">
                <a:off x="8093015" y="3695943"/>
                <a:ext cx="1088866" cy="1844971"/>
              </a:xfrm>
              <a:custGeom>
                <a:avLst/>
                <a:gdLst>
                  <a:gd name="connsiteX0" fmla="*/ 0 w 1072590"/>
                  <a:gd name="connsiteY0" fmla="*/ 2662177 h 2662177"/>
                  <a:gd name="connsiteX1" fmla="*/ 1006998 w 1072590"/>
                  <a:gd name="connsiteY1" fmla="*/ 1597306 h 2662177"/>
                  <a:gd name="connsiteX2" fmla="*/ 891251 w 1072590"/>
                  <a:gd name="connsiteY2" fmla="*/ 0 h 2662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590" h="2662177">
                    <a:moveTo>
                      <a:pt x="0" y="2662177"/>
                    </a:moveTo>
                    <a:cubicBezTo>
                      <a:pt x="429228" y="2351589"/>
                      <a:pt x="858456" y="2041002"/>
                      <a:pt x="1006998" y="1597306"/>
                    </a:cubicBezTo>
                    <a:cubicBezTo>
                      <a:pt x="1155540" y="1153610"/>
                      <a:pt x="1023395" y="576805"/>
                      <a:pt x="891251" y="0"/>
                    </a:cubicBezTo>
                  </a:path>
                </a:pathLst>
              </a:custGeom>
              <a:noFill/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grpSp>
            <p:nvGrpSpPr>
              <p:cNvPr id="153" name="Group 152"/>
              <p:cNvGrpSpPr/>
              <p:nvPr/>
            </p:nvGrpSpPr>
            <p:grpSpPr>
              <a:xfrm rot="2167738">
                <a:off x="8840942" y="2553401"/>
                <a:ext cx="170808" cy="1201120"/>
                <a:chOff x="6429254" y="2450301"/>
                <a:chExt cx="518933" cy="2468939"/>
              </a:xfrm>
            </p:grpSpPr>
            <p:sp>
              <p:nvSpPr>
                <p:cNvPr id="157" name="Isosceles Triangle 156"/>
                <p:cNvSpPr/>
                <p:nvPr/>
              </p:nvSpPr>
              <p:spPr>
                <a:xfrm>
                  <a:off x="6429254" y="2450301"/>
                  <a:ext cx="518933" cy="762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6553199" y="3212301"/>
                  <a:ext cx="260914" cy="17069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 rot="19201588">
                <a:off x="10417597" y="2406673"/>
                <a:ext cx="178973" cy="1117373"/>
                <a:chOff x="8325665" y="3052687"/>
                <a:chExt cx="518933" cy="2468937"/>
              </a:xfrm>
              <a:solidFill>
                <a:srgbClr val="FF0000"/>
              </a:solidFill>
            </p:grpSpPr>
            <p:sp>
              <p:nvSpPr>
                <p:cNvPr id="155" name="Isosceles Triangle 154"/>
                <p:cNvSpPr/>
                <p:nvPr/>
              </p:nvSpPr>
              <p:spPr>
                <a:xfrm>
                  <a:off x="8325665" y="3052687"/>
                  <a:ext cx="518933" cy="762000"/>
                </a:xfrm>
                <a:prstGeom prst="triangl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8449607" y="3814686"/>
                  <a:ext cx="260915" cy="1706938"/>
                </a:xfrm>
                <a:prstGeom prst="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8" name="TextBox 37"/>
          <p:cNvSpPr txBox="1"/>
          <p:nvPr/>
        </p:nvSpPr>
        <p:spPr>
          <a:xfrm>
            <a:off x="2640651" y="6529285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Image created by Ken Dickson-Self. CC BY-SA 4.0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78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743204" cy="1143000"/>
          </a:xfrm>
        </p:spPr>
        <p:txBody>
          <a:bodyPr/>
          <a:lstStyle/>
          <a:p>
            <a:r>
              <a:rPr lang="en-US" dirty="0"/>
              <a:t>Step 3 – Testing Fuses (Volts)</a:t>
            </a:r>
            <a:endParaRPr dirty="0"/>
          </a:p>
        </p:txBody>
      </p:sp>
      <p:grpSp>
        <p:nvGrpSpPr>
          <p:cNvPr id="5" name="Group 4" descr="3-phase fuse test - Line 1 (line side) to Line 2 (load side)">
            <a:extLst>
              <a:ext uri="{FF2B5EF4-FFF2-40B4-BE49-F238E27FC236}">
                <a16:creationId xmlns:a16="http://schemas.microsoft.com/office/drawing/2014/main" id="{53A407F5-2578-48B7-A66A-62314A4D5EFC}"/>
              </a:ext>
            </a:extLst>
          </p:cNvPr>
          <p:cNvGrpSpPr/>
          <p:nvPr/>
        </p:nvGrpSpPr>
        <p:grpSpPr>
          <a:xfrm>
            <a:off x="4871602" y="2113487"/>
            <a:ext cx="4191000" cy="4651375"/>
            <a:chOff x="4871602" y="2113487"/>
            <a:chExt cx="4191000" cy="4651375"/>
          </a:xfrm>
        </p:grpSpPr>
        <p:sp>
          <p:nvSpPr>
            <p:cNvPr id="40" name="TextBox 39"/>
            <p:cNvSpPr txBox="1"/>
            <p:nvPr/>
          </p:nvSpPr>
          <p:spPr>
            <a:xfrm>
              <a:off x="6143129" y="2242148"/>
              <a:ext cx="1571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Line Side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54463" y="5322414"/>
              <a:ext cx="1571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Load Side</a:t>
              </a:r>
            </a:p>
          </p:txBody>
        </p:sp>
        <p:grpSp>
          <p:nvGrpSpPr>
            <p:cNvPr id="3" name="Group 2" descr="3-phase fuse test - Line 1 (line side) to Line 2 (load side)">
              <a:extLst>
                <a:ext uri="{FF2B5EF4-FFF2-40B4-BE49-F238E27FC236}">
                  <a16:creationId xmlns:a16="http://schemas.microsoft.com/office/drawing/2014/main" id="{7B9BB864-12BF-461E-9E80-7A44BAB96871}"/>
                </a:ext>
              </a:extLst>
            </p:cNvPr>
            <p:cNvGrpSpPr/>
            <p:nvPr/>
          </p:nvGrpSpPr>
          <p:grpSpPr>
            <a:xfrm>
              <a:off x="4871602" y="2113487"/>
              <a:ext cx="4191000" cy="4651375"/>
              <a:chOff x="4871602" y="2113487"/>
              <a:chExt cx="4191000" cy="4651375"/>
            </a:xfrm>
          </p:grpSpPr>
          <p:sp>
            <p:nvSpPr>
              <p:cNvPr id="39" name="Rectangle 38" descr="3-phase fuse test - Line 1 (line side) to Line 2 (load side)"/>
              <p:cNvSpPr/>
              <p:nvPr/>
            </p:nvSpPr>
            <p:spPr>
              <a:xfrm>
                <a:off x="4871602" y="2113487"/>
                <a:ext cx="4191000" cy="46513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5758996" y="2763880"/>
                <a:ext cx="2195812" cy="2514600"/>
                <a:chOff x="7072133" y="2819400"/>
                <a:chExt cx="2195812" cy="2514600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7467600" y="2819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7315200" y="3429000"/>
                  <a:ext cx="381000" cy="12954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7467600" y="4724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7315200" y="3581400"/>
                  <a:ext cx="3810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7315200" y="4572000"/>
                  <a:ext cx="3810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Rectangle 57"/>
                <p:cNvSpPr/>
                <p:nvPr/>
              </p:nvSpPr>
              <p:spPr>
                <a:xfrm>
                  <a:off x="8242139" y="2819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8089739" y="3429000"/>
                  <a:ext cx="381000" cy="12954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8242139" y="4724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8089739" y="3581400"/>
                  <a:ext cx="381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8089739" y="4572000"/>
                  <a:ext cx="3810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Rectangle 62"/>
                <p:cNvSpPr/>
                <p:nvPr/>
              </p:nvSpPr>
              <p:spPr>
                <a:xfrm>
                  <a:off x="9039345" y="2819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8886945" y="3429000"/>
                  <a:ext cx="381000" cy="12954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9039345" y="4724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8886945" y="3581400"/>
                  <a:ext cx="381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8886945" y="4572000"/>
                  <a:ext cx="3810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7072133" y="2965858"/>
                  <a:ext cx="4258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L1</a:t>
                  </a: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7815322" y="2968875"/>
                  <a:ext cx="4258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L2</a:t>
                  </a: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8601195" y="2965858"/>
                  <a:ext cx="4258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L3</a:t>
                  </a:r>
                </a:p>
              </p:txBody>
            </p:sp>
          </p:grpSp>
        </p:grpSp>
        <p:sp>
          <p:nvSpPr>
            <p:cNvPr id="43" name="Rectangle 42"/>
            <p:cNvSpPr/>
            <p:nvPr/>
          </p:nvSpPr>
          <p:spPr>
            <a:xfrm>
              <a:off x="6502184" y="5847287"/>
              <a:ext cx="1005395" cy="87899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Meter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208 VAC</a:t>
              </a:r>
            </a:p>
          </p:txBody>
        </p:sp>
        <p:cxnSp>
          <p:nvCxnSpPr>
            <p:cNvPr id="44" name="Straight Connector 43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/>
          </p:nvCxnSpPr>
          <p:spPr>
            <a:xfrm>
              <a:off x="6502185" y="6192880"/>
              <a:ext cx="1005394" cy="192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/>
            <p:cNvSpPr/>
            <p:nvPr/>
          </p:nvSpPr>
          <p:spPr>
            <a:xfrm rot="20020389">
              <a:off x="7385296" y="5670020"/>
              <a:ext cx="539396" cy="425308"/>
            </a:xfrm>
            <a:custGeom>
              <a:avLst/>
              <a:gdLst>
                <a:gd name="connsiteX0" fmla="*/ 0 w 1072590"/>
                <a:gd name="connsiteY0" fmla="*/ 2662177 h 2662177"/>
                <a:gd name="connsiteX1" fmla="*/ 1006998 w 1072590"/>
                <a:gd name="connsiteY1" fmla="*/ 1597306 h 2662177"/>
                <a:gd name="connsiteX2" fmla="*/ 891251 w 1072590"/>
                <a:gd name="connsiteY2" fmla="*/ 0 h 266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590" h="2662177">
                  <a:moveTo>
                    <a:pt x="0" y="2662177"/>
                  </a:moveTo>
                  <a:cubicBezTo>
                    <a:pt x="429228" y="2351589"/>
                    <a:pt x="858456" y="2041002"/>
                    <a:pt x="1006998" y="1597306"/>
                  </a:cubicBezTo>
                  <a:cubicBezTo>
                    <a:pt x="1155540" y="1153610"/>
                    <a:pt x="1023395" y="576805"/>
                    <a:pt x="891251" y="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5875551" y="3896860"/>
              <a:ext cx="628080" cy="2296019"/>
            </a:xfrm>
            <a:custGeom>
              <a:avLst/>
              <a:gdLst>
                <a:gd name="connsiteX0" fmla="*/ 0 w 1072590"/>
                <a:gd name="connsiteY0" fmla="*/ 2662177 h 2662177"/>
                <a:gd name="connsiteX1" fmla="*/ 1006998 w 1072590"/>
                <a:gd name="connsiteY1" fmla="*/ 1597306 h 2662177"/>
                <a:gd name="connsiteX2" fmla="*/ 891251 w 1072590"/>
                <a:gd name="connsiteY2" fmla="*/ 0 h 266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590" h="2662177">
                  <a:moveTo>
                    <a:pt x="0" y="2662177"/>
                  </a:moveTo>
                  <a:cubicBezTo>
                    <a:pt x="429228" y="2351589"/>
                    <a:pt x="858456" y="2041002"/>
                    <a:pt x="1006998" y="1597306"/>
                  </a:cubicBezTo>
                  <a:cubicBezTo>
                    <a:pt x="1155540" y="1153610"/>
                    <a:pt x="1023395" y="576805"/>
                    <a:pt x="891251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 rot="675366">
              <a:off x="5956752" y="3053564"/>
              <a:ext cx="165795" cy="1246257"/>
              <a:chOff x="6429254" y="2450301"/>
              <a:chExt cx="518933" cy="2468939"/>
            </a:xfrm>
          </p:grpSpPr>
          <p:sp>
            <p:nvSpPr>
              <p:cNvPr id="51" name="Isosceles Triangle 50"/>
              <p:cNvSpPr/>
              <p:nvPr/>
            </p:nvSpPr>
            <p:spPr>
              <a:xfrm>
                <a:off x="6429254" y="2450301"/>
                <a:ext cx="518933" cy="762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53199" y="3212301"/>
                <a:ext cx="260914" cy="1706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 rot="19201588">
              <a:off x="7267992" y="4668004"/>
              <a:ext cx="178973" cy="1117373"/>
              <a:chOff x="8325665" y="3052687"/>
              <a:chExt cx="518933" cy="2468938"/>
            </a:xfrm>
            <a:solidFill>
              <a:srgbClr val="FF0000"/>
            </a:solidFill>
          </p:grpSpPr>
          <p:sp>
            <p:nvSpPr>
              <p:cNvPr id="49" name="Isosceles Triangle 48"/>
              <p:cNvSpPr/>
              <p:nvPr/>
            </p:nvSpPr>
            <p:spPr>
              <a:xfrm>
                <a:off x="8325665" y="3052687"/>
                <a:ext cx="518933" cy="762000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449607" y="3814686"/>
                <a:ext cx="260914" cy="1706939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</p:grpSp>
      <p:sp>
        <p:nvSpPr>
          <p:cNvPr id="37" name="Content Placeholder 2"/>
          <p:cNvSpPr>
            <a:spLocks noGrp="1"/>
          </p:cNvSpPr>
          <p:nvPr>
            <p:ph sz="half" idx="1"/>
          </p:nvPr>
        </p:nvSpPr>
        <p:spPr>
          <a:xfrm>
            <a:off x="92426" y="1883229"/>
            <a:ext cx="4657352" cy="4953000"/>
          </a:xfrm>
        </p:spPr>
        <p:txBody>
          <a:bodyPr/>
          <a:lstStyle/>
          <a:p>
            <a:r>
              <a:rPr lang="en-US" sz="2400" dirty="0"/>
              <a:t>First measure the voltage from the line side of L1 to the load side of L2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62000" y="6516672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Image created by Ken Dickson-Self. CC BY-SA 4.0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46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743204" cy="1143000"/>
          </a:xfrm>
        </p:spPr>
        <p:txBody>
          <a:bodyPr/>
          <a:lstStyle/>
          <a:p>
            <a:r>
              <a:rPr lang="en-US" dirty="0"/>
              <a:t>Step 3 – Testing Fuses (Volts)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26" y="1883229"/>
            <a:ext cx="4657352" cy="4953000"/>
          </a:xfrm>
        </p:spPr>
        <p:txBody>
          <a:bodyPr/>
          <a:lstStyle/>
          <a:p>
            <a:r>
              <a:rPr lang="en-US" sz="2400" dirty="0"/>
              <a:t>First measure the voltage from the line side of L1 to the load side of L2</a:t>
            </a:r>
          </a:p>
          <a:p>
            <a:r>
              <a:rPr lang="en-US" sz="2400" dirty="0"/>
              <a:t>Next, measure the voltage from the line side of L1 to the load side of L3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grpSp>
        <p:nvGrpSpPr>
          <p:cNvPr id="5" name="Group 4" descr="3-phase fuse test - Line 1 (line side) to Line 3 (load side)">
            <a:extLst>
              <a:ext uri="{FF2B5EF4-FFF2-40B4-BE49-F238E27FC236}">
                <a16:creationId xmlns:a16="http://schemas.microsoft.com/office/drawing/2014/main" id="{25CAA2BF-3247-4807-A263-8675583C6594}"/>
              </a:ext>
            </a:extLst>
          </p:cNvPr>
          <p:cNvGrpSpPr/>
          <p:nvPr/>
        </p:nvGrpSpPr>
        <p:grpSpPr>
          <a:xfrm>
            <a:off x="4871602" y="2113487"/>
            <a:ext cx="4191000" cy="4651375"/>
            <a:chOff x="4871602" y="2113487"/>
            <a:chExt cx="4191000" cy="4651375"/>
          </a:xfrm>
        </p:grpSpPr>
        <p:sp>
          <p:nvSpPr>
            <p:cNvPr id="40" name="TextBox 39"/>
            <p:cNvSpPr txBox="1"/>
            <p:nvPr/>
          </p:nvSpPr>
          <p:spPr>
            <a:xfrm>
              <a:off x="6143129" y="2242148"/>
              <a:ext cx="1571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Line Side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54463" y="5322414"/>
              <a:ext cx="1571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Load Side</a:t>
              </a:r>
            </a:p>
          </p:txBody>
        </p:sp>
        <p:grpSp>
          <p:nvGrpSpPr>
            <p:cNvPr id="4" name="Group 3" descr="3-phase fuse test - Line 1 (line side) to Line 3 (load side)">
              <a:extLst>
                <a:ext uri="{FF2B5EF4-FFF2-40B4-BE49-F238E27FC236}">
                  <a16:creationId xmlns:a16="http://schemas.microsoft.com/office/drawing/2014/main" id="{F949E28A-7819-4027-96C6-E71EADA7D103}"/>
                </a:ext>
              </a:extLst>
            </p:cNvPr>
            <p:cNvGrpSpPr/>
            <p:nvPr/>
          </p:nvGrpSpPr>
          <p:grpSpPr>
            <a:xfrm>
              <a:off x="4871602" y="2113487"/>
              <a:ext cx="4191000" cy="4651375"/>
              <a:chOff x="4871602" y="2113487"/>
              <a:chExt cx="4191000" cy="4651375"/>
            </a:xfrm>
          </p:grpSpPr>
          <p:sp>
            <p:nvSpPr>
              <p:cNvPr id="39" name="Rectangle 38" descr="3-phase fuse test - Line 1 (line side) to Line 3 (load side)"/>
              <p:cNvSpPr/>
              <p:nvPr/>
            </p:nvSpPr>
            <p:spPr>
              <a:xfrm>
                <a:off x="4871602" y="2113487"/>
                <a:ext cx="4191000" cy="46513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5758996" y="2763880"/>
                <a:ext cx="2195812" cy="2514600"/>
                <a:chOff x="7072133" y="2819400"/>
                <a:chExt cx="2195812" cy="2514600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7467600" y="2819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7315200" y="3429000"/>
                  <a:ext cx="381000" cy="12954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7467600" y="4724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7315200" y="3581400"/>
                  <a:ext cx="3810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7315200" y="4572000"/>
                  <a:ext cx="3810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Rectangle 57"/>
                <p:cNvSpPr/>
                <p:nvPr/>
              </p:nvSpPr>
              <p:spPr>
                <a:xfrm>
                  <a:off x="8242139" y="2819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8089739" y="3429000"/>
                  <a:ext cx="381000" cy="12954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8242139" y="4724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8089739" y="3581400"/>
                  <a:ext cx="381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8089739" y="4572000"/>
                  <a:ext cx="3810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Rectangle 62"/>
                <p:cNvSpPr/>
                <p:nvPr/>
              </p:nvSpPr>
              <p:spPr>
                <a:xfrm>
                  <a:off x="9039345" y="2819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8886945" y="3429000"/>
                  <a:ext cx="381000" cy="12954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9039345" y="4724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8886945" y="3581400"/>
                  <a:ext cx="381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8886945" y="4572000"/>
                  <a:ext cx="3810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7072133" y="2965858"/>
                  <a:ext cx="4258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L1</a:t>
                  </a: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7815322" y="2968875"/>
                  <a:ext cx="4258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L2</a:t>
                  </a: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8601195" y="2965858"/>
                  <a:ext cx="4258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L3</a:t>
                  </a:r>
                </a:p>
              </p:txBody>
            </p:sp>
          </p:grpSp>
        </p:grpSp>
        <p:sp>
          <p:nvSpPr>
            <p:cNvPr id="43" name="Rectangle 42"/>
            <p:cNvSpPr/>
            <p:nvPr/>
          </p:nvSpPr>
          <p:spPr>
            <a:xfrm>
              <a:off x="6502184" y="5847287"/>
              <a:ext cx="1005395" cy="87899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Meter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208 VAC</a:t>
              </a:r>
            </a:p>
          </p:txBody>
        </p:sp>
        <p:cxnSp>
          <p:nvCxnSpPr>
            <p:cNvPr id="44" name="Straight Connector 43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/>
          </p:nvCxnSpPr>
          <p:spPr>
            <a:xfrm>
              <a:off x="6502185" y="6192880"/>
              <a:ext cx="1005394" cy="192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/>
            <p:cNvSpPr/>
            <p:nvPr/>
          </p:nvSpPr>
          <p:spPr>
            <a:xfrm rot="21196455">
              <a:off x="7478471" y="5697515"/>
              <a:ext cx="1280121" cy="421854"/>
            </a:xfrm>
            <a:custGeom>
              <a:avLst/>
              <a:gdLst>
                <a:gd name="connsiteX0" fmla="*/ 0 w 1072590"/>
                <a:gd name="connsiteY0" fmla="*/ 2662177 h 2662177"/>
                <a:gd name="connsiteX1" fmla="*/ 1006998 w 1072590"/>
                <a:gd name="connsiteY1" fmla="*/ 1597306 h 2662177"/>
                <a:gd name="connsiteX2" fmla="*/ 891251 w 1072590"/>
                <a:gd name="connsiteY2" fmla="*/ 0 h 266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590" h="2662177">
                  <a:moveTo>
                    <a:pt x="0" y="2662177"/>
                  </a:moveTo>
                  <a:cubicBezTo>
                    <a:pt x="429228" y="2351589"/>
                    <a:pt x="858456" y="2041002"/>
                    <a:pt x="1006998" y="1597306"/>
                  </a:cubicBezTo>
                  <a:cubicBezTo>
                    <a:pt x="1155540" y="1153610"/>
                    <a:pt x="1023395" y="576805"/>
                    <a:pt x="891251" y="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5875551" y="3896860"/>
              <a:ext cx="628080" cy="2296019"/>
            </a:xfrm>
            <a:custGeom>
              <a:avLst/>
              <a:gdLst>
                <a:gd name="connsiteX0" fmla="*/ 0 w 1072590"/>
                <a:gd name="connsiteY0" fmla="*/ 2662177 h 2662177"/>
                <a:gd name="connsiteX1" fmla="*/ 1006998 w 1072590"/>
                <a:gd name="connsiteY1" fmla="*/ 1597306 h 2662177"/>
                <a:gd name="connsiteX2" fmla="*/ 891251 w 1072590"/>
                <a:gd name="connsiteY2" fmla="*/ 0 h 266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590" h="2662177">
                  <a:moveTo>
                    <a:pt x="0" y="2662177"/>
                  </a:moveTo>
                  <a:cubicBezTo>
                    <a:pt x="429228" y="2351589"/>
                    <a:pt x="858456" y="2041002"/>
                    <a:pt x="1006998" y="1597306"/>
                  </a:cubicBezTo>
                  <a:cubicBezTo>
                    <a:pt x="1155540" y="1153610"/>
                    <a:pt x="1023395" y="576805"/>
                    <a:pt x="891251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 rot="675366">
              <a:off x="5956752" y="3053564"/>
              <a:ext cx="165795" cy="1246257"/>
              <a:chOff x="6429254" y="2450301"/>
              <a:chExt cx="518933" cy="2468939"/>
            </a:xfrm>
          </p:grpSpPr>
          <p:sp>
            <p:nvSpPr>
              <p:cNvPr id="51" name="Isosceles Triangle 50"/>
              <p:cNvSpPr/>
              <p:nvPr/>
            </p:nvSpPr>
            <p:spPr>
              <a:xfrm>
                <a:off x="6429254" y="2450301"/>
                <a:ext cx="518933" cy="762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53199" y="3212301"/>
                <a:ext cx="260914" cy="1706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 rot="19201588">
              <a:off x="8118124" y="4668106"/>
              <a:ext cx="178973" cy="1117373"/>
              <a:chOff x="8325665" y="3052687"/>
              <a:chExt cx="518933" cy="2468938"/>
            </a:xfrm>
            <a:solidFill>
              <a:srgbClr val="FF0000"/>
            </a:solidFill>
          </p:grpSpPr>
          <p:sp>
            <p:nvSpPr>
              <p:cNvPr id="49" name="Isosceles Triangle 48"/>
              <p:cNvSpPr/>
              <p:nvPr/>
            </p:nvSpPr>
            <p:spPr>
              <a:xfrm>
                <a:off x="8325665" y="3052687"/>
                <a:ext cx="518933" cy="762000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449607" y="3814686"/>
                <a:ext cx="260914" cy="1706939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762000" y="6516672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Image created by Ken Dickson-Self. CC BY-SA 4.0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21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743204" cy="1143000"/>
          </a:xfrm>
        </p:spPr>
        <p:txBody>
          <a:bodyPr/>
          <a:lstStyle/>
          <a:p>
            <a:r>
              <a:rPr lang="en-US" dirty="0"/>
              <a:t>Step 3 – Testing Fuses (Volts)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26" y="1883229"/>
            <a:ext cx="4657352" cy="4953000"/>
          </a:xfrm>
        </p:spPr>
        <p:txBody>
          <a:bodyPr/>
          <a:lstStyle/>
          <a:p>
            <a:r>
              <a:rPr lang="en-US" sz="2400" dirty="0"/>
              <a:t>First measure from the line side of L1 to the load side of L2</a:t>
            </a:r>
          </a:p>
          <a:p>
            <a:r>
              <a:rPr lang="en-US" sz="2400" dirty="0"/>
              <a:t>Next, measure from the line side of L1 to the load side of L3</a:t>
            </a:r>
          </a:p>
          <a:p>
            <a:r>
              <a:rPr lang="en-US" sz="2400" dirty="0"/>
              <a:t>Last, measure from the line side of L3 to the load side of L1</a:t>
            </a:r>
          </a:p>
          <a:p>
            <a:endParaRPr lang="en-US" sz="2400" dirty="0"/>
          </a:p>
          <a:p>
            <a:r>
              <a:rPr lang="en-US" sz="2400" dirty="0"/>
              <a:t>If the fuses are all good, the voltages should match what you measured on the line side measurements in Step 2.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grpSp>
        <p:nvGrpSpPr>
          <p:cNvPr id="4" name="Group 3" descr="3-phase fuse test - Line 3 (line side) to Line 1 (load side)">
            <a:extLst>
              <a:ext uri="{FF2B5EF4-FFF2-40B4-BE49-F238E27FC236}">
                <a16:creationId xmlns:a16="http://schemas.microsoft.com/office/drawing/2014/main" id="{961971C0-FC92-4340-A363-0DD8FAC3EC97}"/>
              </a:ext>
            </a:extLst>
          </p:cNvPr>
          <p:cNvGrpSpPr/>
          <p:nvPr/>
        </p:nvGrpSpPr>
        <p:grpSpPr>
          <a:xfrm>
            <a:off x="4824640" y="2099239"/>
            <a:ext cx="4191000" cy="4651375"/>
            <a:chOff x="4824640" y="2099239"/>
            <a:chExt cx="4191000" cy="4651375"/>
          </a:xfrm>
        </p:grpSpPr>
        <p:sp>
          <p:nvSpPr>
            <p:cNvPr id="40" name="TextBox 39"/>
            <p:cNvSpPr txBox="1"/>
            <p:nvPr/>
          </p:nvSpPr>
          <p:spPr>
            <a:xfrm>
              <a:off x="6143129" y="2242148"/>
              <a:ext cx="1571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Line Side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54463" y="5322414"/>
              <a:ext cx="1571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Load Side</a:t>
              </a:r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5875551" y="3896860"/>
              <a:ext cx="628080" cy="2296019"/>
            </a:xfrm>
            <a:custGeom>
              <a:avLst/>
              <a:gdLst>
                <a:gd name="connsiteX0" fmla="*/ 0 w 1072590"/>
                <a:gd name="connsiteY0" fmla="*/ 2662177 h 2662177"/>
                <a:gd name="connsiteX1" fmla="*/ 1006998 w 1072590"/>
                <a:gd name="connsiteY1" fmla="*/ 1597306 h 2662177"/>
                <a:gd name="connsiteX2" fmla="*/ 891251 w 1072590"/>
                <a:gd name="connsiteY2" fmla="*/ 0 h 266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590" h="2662177">
                  <a:moveTo>
                    <a:pt x="0" y="2662177"/>
                  </a:moveTo>
                  <a:cubicBezTo>
                    <a:pt x="429228" y="2351589"/>
                    <a:pt x="858456" y="2041002"/>
                    <a:pt x="1006998" y="1597306"/>
                  </a:cubicBezTo>
                  <a:cubicBezTo>
                    <a:pt x="1155540" y="1153610"/>
                    <a:pt x="1023395" y="576805"/>
                    <a:pt x="891251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 rot="675366">
              <a:off x="5956752" y="3053564"/>
              <a:ext cx="165795" cy="1246257"/>
              <a:chOff x="6429254" y="2450301"/>
              <a:chExt cx="518933" cy="2468939"/>
            </a:xfrm>
          </p:grpSpPr>
          <p:sp>
            <p:nvSpPr>
              <p:cNvPr id="51" name="Isosceles Triangle 50"/>
              <p:cNvSpPr/>
              <p:nvPr/>
            </p:nvSpPr>
            <p:spPr>
              <a:xfrm>
                <a:off x="6429254" y="2450301"/>
                <a:ext cx="518933" cy="762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53199" y="3212301"/>
                <a:ext cx="260914" cy="1706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sp>
          <p:nvSpPr>
            <p:cNvPr id="37" name="Rectangle 36" descr="3-phase fuse test - Line 3 (line side) to Line 1 (load side)"/>
            <p:cNvSpPr/>
            <p:nvPr/>
          </p:nvSpPr>
          <p:spPr>
            <a:xfrm>
              <a:off x="4824640" y="2099239"/>
              <a:ext cx="4191000" cy="465137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004898" y="2150595"/>
              <a:ext cx="1571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Line Side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016232" y="5230861"/>
              <a:ext cx="1571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Load Side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5620765" y="2672327"/>
              <a:ext cx="2195812" cy="2514600"/>
              <a:chOff x="7072133" y="2819400"/>
              <a:chExt cx="2195812" cy="2514600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7467600" y="2819400"/>
                <a:ext cx="76200" cy="6096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315200" y="3429000"/>
                <a:ext cx="381000" cy="12954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467600" y="4724400"/>
                <a:ext cx="76200" cy="6096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>
                <a:off x="7315200" y="3581400"/>
                <a:ext cx="38100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7315200" y="4572000"/>
                <a:ext cx="38100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angle 88"/>
              <p:cNvSpPr/>
              <p:nvPr/>
            </p:nvSpPr>
            <p:spPr>
              <a:xfrm>
                <a:off x="8242139" y="2819400"/>
                <a:ext cx="76200" cy="6096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8089739" y="3429000"/>
                <a:ext cx="381000" cy="12954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8242139" y="4724400"/>
                <a:ext cx="76200" cy="6096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8089739" y="3581400"/>
                <a:ext cx="381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8089739" y="4572000"/>
                <a:ext cx="38100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Rectangle 93"/>
              <p:cNvSpPr/>
              <p:nvPr/>
            </p:nvSpPr>
            <p:spPr>
              <a:xfrm>
                <a:off x="9039345" y="2819400"/>
                <a:ext cx="76200" cy="6096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8886945" y="3429000"/>
                <a:ext cx="381000" cy="12954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9039345" y="4724400"/>
                <a:ext cx="76200" cy="6096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8886945" y="3581400"/>
                <a:ext cx="381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8886945" y="4572000"/>
                <a:ext cx="38100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7072133" y="2965858"/>
                <a:ext cx="4258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L1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815322" y="2968875"/>
                <a:ext cx="4258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L2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601195" y="2965858"/>
                <a:ext cx="4258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L3</a:t>
                </a:r>
              </a:p>
            </p:txBody>
          </p:sp>
        </p:grpSp>
        <p:sp>
          <p:nvSpPr>
            <p:cNvPr id="74" name="Rectangle 73"/>
            <p:cNvSpPr/>
            <p:nvPr/>
          </p:nvSpPr>
          <p:spPr>
            <a:xfrm>
              <a:off x="6363953" y="5755734"/>
              <a:ext cx="1005395" cy="87899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Meter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rPr>
                <a:t>208 VAC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6363954" y="6101327"/>
              <a:ext cx="1005394" cy="192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reeform 75"/>
            <p:cNvSpPr/>
            <p:nvPr/>
          </p:nvSpPr>
          <p:spPr>
            <a:xfrm>
              <a:off x="7357629" y="3840767"/>
              <a:ext cx="1231313" cy="2260559"/>
            </a:xfrm>
            <a:custGeom>
              <a:avLst/>
              <a:gdLst>
                <a:gd name="connsiteX0" fmla="*/ 0 w 1072590"/>
                <a:gd name="connsiteY0" fmla="*/ 2662177 h 2662177"/>
                <a:gd name="connsiteX1" fmla="*/ 1006998 w 1072590"/>
                <a:gd name="connsiteY1" fmla="*/ 1597306 h 2662177"/>
                <a:gd name="connsiteX2" fmla="*/ 891251 w 1072590"/>
                <a:gd name="connsiteY2" fmla="*/ 0 h 266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590" h="2662177">
                  <a:moveTo>
                    <a:pt x="0" y="2662177"/>
                  </a:moveTo>
                  <a:cubicBezTo>
                    <a:pt x="429228" y="2351589"/>
                    <a:pt x="858456" y="2041002"/>
                    <a:pt x="1006998" y="1597306"/>
                  </a:cubicBezTo>
                  <a:cubicBezTo>
                    <a:pt x="1155540" y="1153610"/>
                    <a:pt x="1023395" y="576805"/>
                    <a:pt x="891251" y="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 rot="21201976" flipH="1">
              <a:off x="5177160" y="5547495"/>
              <a:ext cx="1146702" cy="634343"/>
            </a:xfrm>
            <a:custGeom>
              <a:avLst/>
              <a:gdLst>
                <a:gd name="connsiteX0" fmla="*/ 0 w 1072590"/>
                <a:gd name="connsiteY0" fmla="*/ 2662177 h 2662177"/>
                <a:gd name="connsiteX1" fmla="*/ 1006998 w 1072590"/>
                <a:gd name="connsiteY1" fmla="*/ 1597306 h 2662177"/>
                <a:gd name="connsiteX2" fmla="*/ 891251 w 1072590"/>
                <a:gd name="connsiteY2" fmla="*/ 0 h 266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590" h="2662177">
                  <a:moveTo>
                    <a:pt x="0" y="2662177"/>
                  </a:moveTo>
                  <a:cubicBezTo>
                    <a:pt x="429228" y="2351589"/>
                    <a:pt x="858456" y="2041002"/>
                    <a:pt x="1006998" y="1597306"/>
                  </a:cubicBezTo>
                  <a:cubicBezTo>
                    <a:pt x="1155540" y="1153610"/>
                    <a:pt x="1023395" y="576805"/>
                    <a:pt x="891251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 rot="2167738">
              <a:off x="5576871" y="4560116"/>
              <a:ext cx="170808" cy="1201120"/>
              <a:chOff x="6429254" y="2450301"/>
              <a:chExt cx="518933" cy="2468939"/>
            </a:xfrm>
          </p:grpSpPr>
          <p:sp>
            <p:nvSpPr>
              <p:cNvPr id="82" name="Isosceles Triangle 81"/>
              <p:cNvSpPr/>
              <p:nvPr/>
            </p:nvSpPr>
            <p:spPr>
              <a:xfrm>
                <a:off x="6429254" y="2450301"/>
                <a:ext cx="518933" cy="762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6553199" y="3212301"/>
                <a:ext cx="260914" cy="1706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 rot="19201588">
              <a:off x="7929691" y="2856878"/>
              <a:ext cx="178973" cy="1117373"/>
              <a:chOff x="8325665" y="3052687"/>
              <a:chExt cx="518933" cy="2468937"/>
            </a:xfrm>
            <a:solidFill>
              <a:srgbClr val="FF0000"/>
            </a:solidFill>
          </p:grpSpPr>
          <p:sp>
            <p:nvSpPr>
              <p:cNvPr id="80" name="Isosceles Triangle 79"/>
              <p:cNvSpPr/>
              <p:nvPr/>
            </p:nvSpPr>
            <p:spPr>
              <a:xfrm>
                <a:off x="8325665" y="3052687"/>
                <a:ext cx="518933" cy="762000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449607" y="3814686"/>
                <a:ext cx="260915" cy="1706938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1701975" y="6510322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Image created by Ken Dickson-Self. CC BY-SA 4.0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1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743204" cy="1143000"/>
          </a:xfrm>
        </p:spPr>
        <p:txBody>
          <a:bodyPr/>
          <a:lstStyle/>
          <a:p>
            <a:r>
              <a:rPr lang="en-US" dirty="0"/>
              <a:t>Step 3 – Testing Fuses (Volts)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26" y="1883229"/>
            <a:ext cx="4657352" cy="4953000"/>
          </a:xfrm>
        </p:spPr>
        <p:txBody>
          <a:bodyPr/>
          <a:lstStyle/>
          <a:p>
            <a:r>
              <a:rPr lang="en-US" sz="2200" dirty="0"/>
              <a:t>Measure the voltage from L1 to L2</a:t>
            </a:r>
          </a:p>
          <a:p>
            <a:pPr lvl="1"/>
            <a:r>
              <a:rPr lang="en-US" sz="2000" dirty="0"/>
              <a:t>This tests Fuse B</a:t>
            </a:r>
            <a:endParaRPr sz="2000" dirty="0"/>
          </a:p>
          <a:p>
            <a:r>
              <a:rPr lang="en-US" sz="2200" dirty="0"/>
              <a:t>Measure from L1 to L3</a:t>
            </a:r>
          </a:p>
          <a:p>
            <a:pPr lvl="1"/>
            <a:r>
              <a:rPr lang="en-US" sz="2000" dirty="0"/>
              <a:t>This tests Fuse C</a:t>
            </a:r>
          </a:p>
          <a:p>
            <a:r>
              <a:rPr lang="en-US" sz="2200" dirty="0"/>
              <a:t>Last, measure from L3 to L1</a:t>
            </a:r>
          </a:p>
          <a:p>
            <a:pPr lvl="1"/>
            <a:r>
              <a:rPr lang="en-US" sz="2000" dirty="0"/>
              <a:t>This tests Fuse A</a:t>
            </a:r>
          </a:p>
          <a:p>
            <a:pPr marL="365760" lvl="1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** A bad/blown fuse will cause sensitive DMMs to measure an unexpected (non-zero or “ghost”) voltage. Older DMMs may register 0V.</a:t>
            </a:r>
            <a:endParaRPr sz="2000" dirty="0">
              <a:solidFill>
                <a:srgbClr val="FF0000"/>
              </a:solidFill>
            </a:endParaRPr>
          </a:p>
        </p:txBody>
      </p:sp>
      <p:grpSp>
        <p:nvGrpSpPr>
          <p:cNvPr id="4" name="Group 3" descr="3-phase fuse test - When one fuse is blown or missing, expect to see a &quot;ghost&quot; voltage on the DMM">
            <a:extLst>
              <a:ext uri="{FF2B5EF4-FFF2-40B4-BE49-F238E27FC236}">
                <a16:creationId xmlns:a16="http://schemas.microsoft.com/office/drawing/2014/main" id="{47EEF2D7-827A-480A-9D00-88C9B31EB071}"/>
              </a:ext>
            </a:extLst>
          </p:cNvPr>
          <p:cNvGrpSpPr/>
          <p:nvPr/>
        </p:nvGrpSpPr>
        <p:grpSpPr>
          <a:xfrm>
            <a:off x="4953000" y="2206625"/>
            <a:ext cx="4191000" cy="4651375"/>
            <a:chOff x="4953000" y="2206625"/>
            <a:chExt cx="4191000" cy="4651375"/>
          </a:xfrm>
        </p:grpSpPr>
        <p:grpSp>
          <p:nvGrpSpPr>
            <p:cNvPr id="178" name="Group 177"/>
            <p:cNvGrpSpPr/>
            <p:nvPr/>
          </p:nvGrpSpPr>
          <p:grpSpPr>
            <a:xfrm>
              <a:off x="4953000" y="2206625"/>
              <a:ext cx="4191000" cy="4651375"/>
              <a:chOff x="5791200" y="1155825"/>
              <a:chExt cx="4191000" cy="4651375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5791200" y="1155825"/>
                <a:ext cx="4191000" cy="46513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6924496" y="1192933"/>
                <a:ext cx="1571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Line Side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6935830" y="4273199"/>
                <a:ext cx="1571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Load Side</a:t>
                </a:r>
              </a:p>
            </p:txBody>
          </p:sp>
          <p:grpSp>
            <p:nvGrpSpPr>
              <p:cNvPr id="148" name="Group 147"/>
              <p:cNvGrpSpPr/>
              <p:nvPr/>
            </p:nvGrpSpPr>
            <p:grpSpPr>
              <a:xfrm>
                <a:off x="6540363" y="1714665"/>
                <a:ext cx="2195812" cy="2514600"/>
                <a:chOff x="7072133" y="2819400"/>
                <a:chExt cx="2195812" cy="2514600"/>
              </a:xfrm>
            </p:grpSpPr>
            <p:sp>
              <p:nvSpPr>
                <p:cNvPr id="159" name="Rectangle 158"/>
                <p:cNvSpPr/>
                <p:nvPr/>
              </p:nvSpPr>
              <p:spPr>
                <a:xfrm>
                  <a:off x="7467600" y="2819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7315200" y="3429000"/>
                  <a:ext cx="381000" cy="12954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7467600" y="4724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7315200" y="3581400"/>
                  <a:ext cx="3810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7315200" y="4572000"/>
                  <a:ext cx="3810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" name="Rectangle 163"/>
                <p:cNvSpPr/>
                <p:nvPr/>
              </p:nvSpPr>
              <p:spPr>
                <a:xfrm>
                  <a:off x="8242139" y="2819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8089739" y="3429000"/>
                  <a:ext cx="381000" cy="12954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8242139" y="4724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8089739" y="3581400"/>
                  <a:ext cx="381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8089739" y="4572000"/>
                  <a:ext cx="3810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9" name="Rectangle 168"/>
                <p:cNvSpPr/>
                <p:nvPr/>
              </p:nvSpPr>
              <p:spPr>
                <a:xfrm>
                  <a:off x="9039345" y="2819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8886945" y="3429000"/>
                  <a:ext cx="381000" cy="12954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9039345" y="4724400"/>
                  <a:ext cx="76200" cy="609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8886945" y="3581400"/>
                  <a:ext cx="381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8886945" y="4572000"/>
                  <a:ext cx="3810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TextBox 173"/>
                <p:cNvSpPr txBox="1"/>
                <p:nvPr/>
              </p:nvSpPr>
              <p:spPr>
                <a:xfrm>
                  <a:off x="7072133" y="2965858"/>
                  <a:ext cx="4258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L1</a:t>
                  </a:r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7815322" y="2968875"/>
                  <a:ext cx="4258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L2</a:t>
                  </a:r>
                </a:p>
              </p:txBody>
            </p:sp>
            <p:sp>
              <p:nvSpPr>
                <p:cNvPr id="176" name="TextBox 175"/>
                <p:cNvSpPr txBox="1"/>
                <p:nvPr/>
              </p:nvSpPr>
              <p:spPr>
                <a:xfrm>
                  <a:off x="8601195" y="2965858"/>
                  <a:ext cx="4258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+mn-ea"/>
                      <a:cs typeface="+mn-cs"/>
                    </a:rPr>
                    <a:t>L3</a:t>
                  </a:r>
                </a:p>
              </p:txBody>
            </p:sp>
          </p:grpSp>
          <p:sp>
            <p:nvSpPr>
              <p:cNvPr id="149" name="Rectangle 148"/>
              <p:cNvSpPr/>
              <p:nvPr/>
            </p:nvSpPr>
            <p:spPr>
              <a:xfrm>
                <a:off x="7283551" y="4798072"/>
                <a:ext cx="1071624" cy="878993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Meter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34.7 VAC</a:t>
                </a:r>
              </a:p>
            </p:txBody>
          </p:sp>
          <p:cxnSp>
            <p:nvCxnSpPr>
              <p:cNvPr id="150" name="Straight Connector 149"/>
              <p:cNvCxnSpPr>
                <a:endCxn id="151" idx="0"/>
              </p:cNvCxnSpPr>
              <p:nvPr/>
            </p:nvCxnSpPr>
            <p:spPr>
              <a:xfrm flipV="1">
                <a:off x="7283552" y="5121399"/>
                <a:ext cx="1071623" cy="2226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Freeform 150"/>
              <p:cNvSpPr/>
              <p:nvPr/>
            </p:nvSpPr>
            <p:spPr>
              <a:xfrm>
                <a:off x="8355175" y="2883104"/>
                <a:ext cx="1153366" cy="2238295"/>
              </a:xfrm>
              <a:custGeom>
                <a:avLst/>
                <a:gdLst>
                  <a:gd name="connsiteX0" fmla="*/ 0 w 1072590"/>
                  <a:gd name="connsiteY0" fmla="*/ 2662177 h 2662177"/>
                  <a:gd name="connsiteX1" fmla="*/ 1006998 w 1072590"/>
                  <a:gd name="connsiteY1" fmla="*/ 1597306 h 2662177"/>
                  <a:gd name="connsiteX2" fmla="*/ 891251 w 1072590"/>
                  <a:gd name="connsiteY2" fmla="*/ 0 h 2662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590" h="2662177">
                    <a:moveTo>
                      <a:pt x="0" y="2662177"/>
                    </a:moveTo>
                    <a:cubicBezTo>
                      <a:pt x="429228" y="2351589"/>
                      <a:pt x="858456" y="2041002"/>
                      <a:pt x="1006998" y="1597306"/>
                    </a:cubicBezTo>
                    <a:cubicBezTo>
                      <a:pt x="1155540" y="1153610"/>
                      <a:pt x="1023395" y="576805"/>
                      <a:pt x="891251" y="0"/>
                    </a:cubicBezTo>
                  </a:path>
                </a:pathLst>
              </a:custGeom>
              <a:noFill/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52" name="Freeform 151"/>
              <p:cNvSpPr/>
              <p:nvPr/>
            </p:nvSpPr>
            <p:spPr>
              <a:xfrm rot="18767125" flipH="1">
                <a:off x="6521407" y="4405579"/>
                <a:ext cx="439570" cy="1071173"/>
              </a:xfrm>
              <a:custGeom>
                <a:avLst/>
                <a:gdLst>
                  <a:gd name="connsiteX0" fmla="*/ 0 w 1072590"/>
                  <a:gd name="connsiteY0" fmla="*/ 2662177 h 2662177"/>
                  <a:gd name="connsiteX1" fmla="*/ 1006998 w 1072590"/>
                  <a:gd name="connsiteY1" fmla="*/ 1597306 h 2662177"/>
                  <a:gd name="connsiteX2" fmla="*/ 891251 w 1072590"/>
                  <a:gd name="connsiteY2" fmla="*/ 0 h 2662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590" h="2662177">
                    <a:moveTo>
                      <a:pt x="0" y="2662177"/>
                    </a:moveTo>
                    <a:cubicBezTo>
                      <a:pt x="429228" y="2351589"/>
                      <a:pt x="858456" y="2041002"/>
                      <a:pt x="1006998" y="1597306"/>
                    </a:cubicBezTo>
                    <a:cubicBezTo>
                      <a:pt x="1155540" y="1153610"/>
                      <a:pt x="1023395" y="576805"/>
                      <a:pt x="891251" y="0"/>
                    </a:cubicBezTo>
                  </a:path>
                </a:pathLst>
              </a:custGeom>
              <a:noFill/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grpSp>
            <p:nvGrpSpPr>
              <p:cNvPr id="153" name="Group 152"/>
              <p:cNvGrpSpPr/>
              <p:nvPr/>
            </p:nvGrpSpPr>
            <p:grpSpPr>
              <a:xfrm rot="2167738">
                <a:off x="6503553" y="3628705"/>
                <a:ext cx="170808" cy="1201120"/>
                <a:chOff x="6429254" y="2450301"/>
                <a:chExt cx="518933" cy="2468939"/>
              </a:xfrm>
            </p:grpSpPr>
            <p:sp>
              <p:nvSpPr>
                <p:cNvPr id="157" name="Isosceles Triangle 156"/>
                <p:cNvSpPr/>
                <p:nvPr/>
              </p:nvSpPr>
              <p:spPr>
                <a:xfrm>
                  <a:off x="6429254" y="2450301"/>
                  <a:ext cx="518933" cy="7620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6553199" y="3212301"/>
                  <a:ext cx="260914" cy="17069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 rot="19201588">
                <a:off x="8849289" y="1899216"/>
                <a:ext cx="178973" cy="1117373"/>
                <a:chOff x="8325665" y="3052687"/>
                <a:chExt cx="518933" cy="2468937"/>
              </a:xfrm>
              <a:solidFill>
                <a:srgbClr val="FF0000"/>
              </a:solidFill>
            </p:grpSpPr>
            <p:sp>
              <p:nvSpPr>
                <p:cNvPr id="155" name="Isosceles Triangle 154"/>
                <p:cNvSpPr/>
                <p:nvPr/>
              </p:nvSpPr>
              <p:spPr>
                <a:xfrm>
                  <a:off x="8325665" y="3052687"/>
                  <a:ext cx="518933" cy="762000"/>
                </a:xfrm>
                <a:prstGeom prst="triangl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8449607" y="3814686"/>
                  <a:ext cx="260915" cy="1706938"/>
                </a:xfrm>
                <a:prstGeom prst="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&quot;No&quot; Symbol 11"/>
            <p:cNvSpPr/>
            <p:nvPr/>
          </p:nvSpPr>
          <p:spPr>
            <a:xfrm>
              <a:off x="5619211" y="3500738"/>
              <a:ext cx="1017606" cy="1016040"/>
            </a:xfrm>
            <a:prstGeom prst="noSmoking">
              <a:avLst>
                <a:gd name="adj" fmla="val 1284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295399" y="6482911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Image created by Ken Dickson-Self. CC BY-SA 4.0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67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10645-440F-40C1-927B-4E86C32B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add something about gauge and </a:t>
            </a:r>
            <a:r>
              <a:rPr lang="en-US"/>
              <a:t>wire sizes</a:t>
            </a:r>
          </a:p>
        </p:txBody>
      </p:sp>
    </p:spTree>
    <p:extLst>
      <p:ext uri="{BB962C8B-B14F-4D97-AF65-F5344CB8AC3E}">
        <p14:creationId xmlns:p14="http://schemas.microsoft.com/office/powerpoint/2010/main" val="68559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82133" y="0"/>
            <a:ext cx="7704667" cy="1676400"/>
          </a:xfrm>
        </p:spPr>
        <p:txBody>
          <a:bodyPr/>
          <a:lstStyle/>
          <a:p>
            <a:r>
              <a:rPr lang="en-US" altLang="en-US" dirty="0">
                <a:ln>
                  <a:noFill/>
                </a:ln>
              </a:rPr>
              <a:t>Voltage, Current and Resistance</a:t>
            </a:r>
          </a:p>
        </p:txBody>
      </p:sp>
      <p:graphicFrame>
        <p:nvGraphicFramePr>
          <p:cNvPr id="4" name="Content Placeholder 3" descr="Table showing symbol, unit of measure and unit abbreviation for Current, Voltage and resistance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810455"/>
              </p:ext>
            </p:extLst>
          </p:nvPr>
        </p:nvGraphicFramePr>
        <p:xfrm>
          <a:off x="982663" y="2667000"/>
          <a:ext cx="7704137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Quantity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Unit of Measure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Unit Abbreviation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Current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Ampere (Amp)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Voltage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 (or V)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Volt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Resistance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Ohm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Ω</a:t>
                      </a: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414" name="Picture 4" descr="Relationship of voltage (E) being equal to current (I) multiplied by resistance (R)" title="Ohm's Law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78325"/>
            <a:ext cx="22447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5249217"/>
            <a:ext cx="5791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Figuring out Power is as easy as PIE (P = IE)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Lab 1</a:t>
            </a:r>
          </a:p>
        </p:txBody>
      </p:sp>
    </p:spTree>
    <p:extLst>
      <p:ext uri="{BB962C8B-B14F-4D97-AF65-F5344CB8AC3E}">
        <p14:creationId xmlns:p14="http://schemas.microsoft.com/office/powerpoint/2010/main" val="151790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762000"/>
          </a:xfrm>
        </p:spPr>
        <p:txBody>
          <a:bodyPr/>
          <a:lstStyle/>
          <a:p>
            <a:r>
              <a:rPr lang="en-US" altLang="en-US">
                <a:ln>
                  <a:noFill/>
                </a:ln>
              </a:rPr>
              <a:t>Scientific Notation and Prefixes</a:t>
            </a:r>
          </a:p>
        </p:txBody>
      </p:sp>
      <p:graphicFrame>
        <p:nvGraphicFramePr>
          <p:cNvPr id="5" name="Content Placeholder 4" descr="Table showing prefix and symbol for numerous values in scientific not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06005"/>
              </p:ext>
            </p:extLst>
          </p:nvPr>
        </p:nvGraphicFramePr>
        <p:xfrm>
          <a:off x="982663" y="1524000"/>
          <a:ext cx="7704137" cy="4876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5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334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Multiple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Multiple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800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yotta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800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800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zetta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800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centi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800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000" b="1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800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peta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0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0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0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0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giga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0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0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800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femto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0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800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-18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atto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800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hecto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800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-21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zepto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800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deka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800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-24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yocto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74642" y="-5787"/>
            <a:ext cx="7704137" cy="1219200"/>
          </a:xfrm>
        </p:spPr>
        <p:txBody>
          <a:bodyPr/>
          <a:lstStyle/>
          <a:p>
            <a:r>
              <a:rPr lang="en-US" altLang="en-US" dirty="0">
                <a:ln>
                  <a:noFill/>
                </a:ln>
              </a:rPr>
              <a:t>The “Check-off” Method</a:t>
            </a:r>
          </a:p>
        </p:txBody>
      </p:sp>
      <p:sp>
        <p:nvSpPr>
          <p:cNvPr id="2" name="Rectangle 1"/>
          <p:cNvSpPr/>
          <p:nvPr/>
        </p:nvSpPr>
        <p:spPr>
          <a:xfrm>
            <a:off x="2255178" y="6421785"/>
            <a:ext cx="6200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Images: </a:t>
            </a:r>
            <a:r>
              <a:rPr lang="en-US" sz="1200" dirty="0" smtClean="0"/>
              <a:t>Tony </a:t>
            </a:r>
            <a:r>
              <a:rPr lang="en-US" sz="1200" dirty="0" err="1"/>
              <a:t>Kuphaldt</a:t>
            </a:r>
            <a:r>
              <a:rPr lang="en-US" sz="1200" dirty="0"/>
              <a:t> via allaboutcircuits.com, used under the </a:t>
            </a:r>
            <a:r>
              <a:rPr lang="en-US" sz="1200" dirty="0">
                <a:hlinkClick r:id="rId2"/>
              </a:rPr>
              <a:t>Direct Science License</a:t>
            </a:r>
            <a:r>
              <a:rPr lang="en-US" sz="1200" dirty="0"/>
              <a:t>.</a:t>
            </a:r>
            <a:endParaRPr lang="en-US" sz="1200" dirty="0"/>
          </a:p>
        </p:txBody>
      </p:sp>
      <p:pic>
        <p:nvPicPr>
          <p:cNvPr id="3" name="Picture 2" descr="Simple schematic of lamp, switch and battery">
            <a:extLst>
              <a:ext uri="{FF2B5EF4-FFF2-40B4-BE49-F238E27FC236}">
                <a16:creationId xmlns:a16="http://schemas.microsoft.com/office/drawing/2014/main" id="{2292F637-F953-40CD-A65A-B8279E11C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745" y="1745289"/>
            <a:ext cx="4429125" cy="1600200"/>
          </a:xfrm>
          <a:prstGeom prst="rect">
            <a:avLst/>
          </a:prstGeom>
        </p:spPr>
      </p:pic>
      <p:pic>
        <p:nvPicPr>
          <p:cNvPr id="4" name="Picture 3" descr="Physical lamp, switch and battery that need to be wired correctly.">
            <a:extLst>
              <a:ext uri="{FF2B5EF4-FFF2-40B4-BE49-F238E27FC236}">
                <a16:creationId xmlns:a16="http://schemas.microsoft.com/office/drawing/2014/main" id="{127208ED-0A3D-4345-8382-81EC113E3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178" y="4012133"/>
            <a:ext cx="6200681" cy="23812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C8EAE8-189D-46F0-85F4-F292BF5ED972}"/>
              </a:ext>
            </a:extLst>
          </p:cNvPr>
          <p:cNvSpPr/>
          <p:nvPr/>
        </p:nvSpPr>
        <p:spPr>
          <a:xfrm>
            <a:off x="838200" y="1444574"/>
            <a:ext cx="31925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Given the following schematic diagram, show how the given components might be connected together with wires to form the circuit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n>
                  <a:noFill/>
                </a:ln>
              </a:rPr>
              <a:t>Intro to DMM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108" y="114300"/>
            <a:ext cx="7317492" cy="1143000"/>
          </a:xfrm>
        </p:spPr>
        <p:txBody>
          <a:bodyPr/>
          <a:lstStyle/>
          <a:p>
            <a:pPr algn="l"/>
            <a:r>
              <a:rPr lang="en-US" dirty="0"/>
              <a:t>Testing Fuses in a 3-Phase System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2000" y="1424940"/>
            <a:ext cx="4304982" cy="3048000"/>
          </a:xfrm>
        </p:spPr>
        <p:txBody>
          <a:bodyPr/>
          <a:lstStyle/>
          <a:p>
            <a:r>
              <a:rPr lang="en-US" dirty="0"/>
              <a:t>The Fused Disconnect Box</a:t>
            </a:r>
          </a:p>
          <a:p>
            <a:r>
              <a:rPr lang="en-US" dirty="0"/>
              <a:t>Measuring Line Voltage</a:t>
            </a:r>
          </a:p>
          <a:p>
            <a:r>
              <a:rPr lang="en-US" dirty="0"/>
              <a:t>Testing Fuses (Volts)</a:t>
            </a:r>
          </a:p>
          <a:p>
            <a:r>
              <a:rPr lang="en-US" dirty="0"/>
              <a:t>Testing Fuses (Ohms)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is a fuse?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700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0803"/>
            <a:ext cx="7704667" cy="1752599"/>
          </a:xfrm>
        </p:spPr>
        <p:txBody>
          <a:bodyPr/>
          <a:lstStyle/>
          <a:p>
            <a:r>
              <a:rPr lang="en-US" dirty="0"/>
              <a:t>Testing Fuses (Ohms)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7467600" cy="1600200"/>
          </a:xfrm>
        </p:spPr>
        <p:txBody>
          <a:bodyPr>
            <a:normAutofit/>
          </a:bodyPr>
          <a:lstStyle/>
          <a:p>
            <a:r>
              <a:rPr lang="en-US" sz="2000" dirty="0"/>
              <a:t>To test the resistance of a fuse, it must first be removed from the system using a </a:t>
            </a:r>
            <a:r>
              <a:rPr lang="en-US" sz="2000" u="sng" dirty="0"/>
              <a:t>fuse puller</a:t>
            </a:r>
            <a:r>
              <a:rPr lang="en-US" sz="2000" dirty="0"/>
              <a:t>.</a:t>
            </a:r>
          </a:p>
          <a:p>
            <a:r>
              <a:rPr lang="en-US" sz="2000" dirty="0"/>
              <a:t>A good fuse will have very little resistance</a:t>
            </a:r>
          </a:p>
          <a:p>
            <a:r>
              <a:rPr lang="en-US" sz="2000" dirty="0"/>
              <a:t>A bad fuse will have very high (or infinite) resistance</a:t>
            </a:r>
          </a:p>
        </p:txBody>
      </p:sp>
    </p:spTree>
    <p:extLst>
      <p:ext uri="{BB962C8B-B14F-4D97-AF65-F5344CB8AC3E}">
        <p14:creationId xmlns:p14="http://schemas.microsoft.com/office/powerpoint/2010/main" val="223153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Fuses In a 3-Phase System</a:t>
            </a:r>
          </a:p>
        </p:txBody>
      </p:sp>
    </p:spTree>
    <p:extLst>
      <p:ext uri="{BB962C8B-B14F-4D97-AF65-F5344CB8AC3E}">
        <p14:creationId xmlns:p14="http://schemas.microsoft.com/office/powerpoint/2010/main" val="3768310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/>
          <a:lstStyle/>
          <a:p>
            <a:r>
              <a:rPr lang="en-US" sz="2800" dirty="0"/>
              <a:t>Step 1 – The 3-phase Fused Disconnect Box</a:t>
            </a:r>
            <a:r>
              <a:rPr lang="en-US" dirty="0"/>
              <a:t>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63880" y="2209801"/>
            <a:ext cx="5684520" cy="2133600"/>
          </a:xfrm>
        </p:spPr>
        <p:txBody>
          <a:bodyPr>
            <a:normAutofit/>
          </a:bodyPr>
          <a:lstStyle/>
          <a:p>
            <a:r>
              <a:rPr lang="en-US" sz="2400" dirty="0"/>
              <a:t>Typical source for branch circuits in a facility or building</a:t>
            </a:r>
          </a:p>
          <a:p>
            <a:r>
              <a:rPr lang="en-US" sz="2400" dirty="0"/>
              <a:t>Before starting: don proper PPE</a:t>
            </a:r>
          </a:p>
          <a:p>
            <a:r>
              <a:rPr lang="en-US" sz="2400" dirty="0"/>
              <a:t>Inspect box for damage prior to opening</a:t>
            </a:r>
          </a:p>
        </p:txBody>
      </p:sp>
    </p:spTree>
    <p:extLst>
      <p:ext uri="{BB962C8B-B14F-4D97-AF65-F5344CB8AC3E}">
        <p14:creationId xmlns:p14="http://schemas.microsoft.com/office/powerpoint/2010/main" val="16044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</TotalTime>
  <Pages>4</Pages>
  <Words>1306</Words>
  <Application>Microsoft Office PowerPoint</Application>
  <PresentationFormat>Letter Paper (8.5x11 in)</PresentationFormat>
  <Paragraphs>290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Candara</vt:lpstr>
      <vt:lpstr>Consolas</vt:lpstr>
      <vt:lpstr>Corbel</vt:lpstr>
      <vt:lpstr>Times New Roman</vt:lpstr>
      <vt:lpstr>Tech Computer 16x9</vt:lpstr>
      <vt:lpstr>Parallax</vt:lpstr>
      <vt:lpstr>Electrical Troubleshooting</vt:lpstr>
      <vt:lpstr>Voltage, Current and Resistance</vt:lpstr>
      <vt:lpstr>Scientific Notation and Prefixes</vt:lpstr>
      <vt:lpstr>The “Check-off” Method</vt:lpstr>
      <vt:lpstr>Intro to DMM</vt:lpstr>
      <vt:lpstr>Testing Fuses in a 3-Phase System</vt:lpstr>
      <vt:lpstr>Testing Fuses (Ohms)</vt:lpstr>
      <vt:lpstr>Testing Fuses In a 3-Phase System</vt:lpstr>
      <vt:lpstr>Step 1 – The 3-phase Fused Disconnect Box </vt:lpstr>
      <vt:lpstr>Step 1 – The 3-phase Fused Disconnect Box </vt:lpstr>
      <vt:lpstr>Step 2 - Measuring Line Voltage</vt:lpstr>
      <vt:lpstr>Step 2 - Measuring Line Voltage</vt:lpstr>
      <vt:lpstr>Step 2 - Measuring Line Voltage</vt:lpstr>
      <vt:lpstr>Step 2 - Measuring Line Voltage</vt:lpstr>
      <vt:lpstr>Step 3 – Testing Fuses (Volts)</vt:lpstr>
      <vt:lpstr>Step 3 – Testing Fuses (Volts)</vt:lpstr>
      <vt:lpstr>Step 3 – Testing Fuses (Volts)</vt:lpstr>
      <vt:lpstr>Step 3 – Testing Fuses (Volts)</vt:lpstr>
      <vt:lpstr>Need to add something about gauge and wire sizes</vt:lpstr>
      <vt:lpstr>Begin Lab 1</vt:lpstr>
    </vt:vector>
  </TitlesOfParts>
  <Company>Linn-Benton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electrical troubleshooting and safety</dc:title>
  <dc:subject>Electrical Troubleshooting</dc:subject>
  <dc:creator>Ken Dickson-Self</dc:creator>
  <cp:keywords/>
  <dc:description/>
  <cp:lastModifiedBy>Michaela Willi Hooper</cp:lastModifiedBy>
  <cp:revision>97</cp:revision>
  <cp:lastPrinted>2016-09-22T22:57:45Z</cp:lastPrinted>
  <dcterms:created xsi:type="dcterms:W3CDTF">1995-10-24T14:40:04Z</dcterms:created>
  <dcterms:modified xsi:type="dcterms:W3CDTF">2018-09-24T22:38:12Z</dcterms:modified>
</cp:coreProperties>
</file>