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8" r:id="rId3"/>
    <p:sldId id="257" r:id="rId4"/>
    <p:sldId id="259" r:id="rId5"/>
    <p:sldId id="260" r:id="rId6"/>
    <p:sldId id="264" r:id="rId7"/>
    <p:sldId id="261" r:id="rId8"/>
    <p:sldId id="263" r:id="rId9"/>
    <p:sldId id="262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 varScale="1">
        <p:scale>
          <a:sx n="86" d="100"/>
          <a:sy n="86" d="100"/>
        </p:scale>
        <p:origin x="654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242851"/>
            <a:ext cx="8968084" cy="275942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1716" y="4243845"/>
            <a:ext cx="3077108" cy="27694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 bwMode="ltGray">
          <a:xfrm>
            <a:off x="0" y="2590078"/>
            <a:ext cx="8968085" cy="1660332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9111715" y="2590078"/>
            <a:ext cx="3077109" cy="16603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0322" y="2733709"/>
            <a:ext cx="8144134" cy="1373070"/>
          </a:xfrm>
        </p:spPr>
        <p:txBody>
          <a:bodyPr anchor="b">
            <a:noAutofit/>
          </a:bodyPr>
          <a:lstStyle>
            <a:lvl1pPr algn="r"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0322" y="4394039"/>
            <a:ext cx="8144134" cy="1117687"/>
          </a:xfrm>
        </p:spPr>
        <p:txBody>
          <a:bodyPr>
            <a:normAutofit/>
          </a:bodyPr>
          <a:lstStyle>
            <a:lvl1pPr marL="0" indent="0" algn="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ABE3C1-DBE1-495D-B57B-2849774B866A}" type="datetimeFigureOut">
              <a:rPr lang="en-US" dirty="0"/>
              <a:t>2/7/2019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255346" y="2750337"/>
            <a:ext cx="1171888" cy="1356442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4711616"/>
            <a:ext cx="9613859" cy="453051"/>
          </a:xfrm>
        </p:spPr>
        <p:txBody>
          <a:bodyPr anchor="b">
            <a:normAutofit/>
          </a:bodyPr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0322" y="609597"/>
            <a:ext cx="9613859" cy="3589575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19" y="5169583"/>
            <a:ext cx="9613862" cy="62297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6C117F-5CCF-4837-BE5F-2B92066CAFAF}" type="datetimeFigureOut">
              <a:rPr lang="en-US" dirty="0"/>
              <a:t>2/7/2019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309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609597"/>
            <a:ext cx="9613858" cy="3592750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EB90BD-B6CE-46B7-997F-7313B992CCDC}" type="datetimeFigureOut">
              <a:rPr lang="en-US" dirty="0"/>
              <a:t>2/7/2019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61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3" name="Picture 12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 bwMode="ltGray"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7856" y="609598"/>
            <a:ext cx="8718877" cy="3036061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402288" y="3653379"/>
            <a:ext cx="815657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B9D11F-B188-461D-B23F-39381795C052}" type="datetimeFigureOut">
              <a:rPr lang="en-US" dirty="0"/>
              <a:t>2/7/2019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583572" y="74811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9662809" y="30335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0" name="Picture 9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 bwMode="ltGray"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Rectangle 11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4711615"/>
            <a:ext cx="9613862" cy="5885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0" y="5300149"/>
            <a:ext cx="9613862" cy="50225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E6D8D9-55A2-4063-B0F3-121F44549695}" type="datetimeFigureOut">
              <a:rPr lang="en-US" dirty="0"/>
              <a:t>2/7/2019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4" name="Picture 13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" name="Rectangle 16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69222" y="753228"/>
            <a:ext cx="9624960" cy="108093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60946" y="2336873"/>
            <a:ext cx="307003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0322" y="3022673"/>
            <a:ext cx="3049702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56025" y="233687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945470" y="3022673"/>
            <a:ext cx="306324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24156" y="2336873"/>
            <a:ext cx="30700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224156" y="3022673"/>
            <a:ext cx="3070025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B24536-994D-4021-A283-9F449C0DB509}" type="datetimeFigureOut">
              <a:rPr lang="en-US" dirty="0"/>
              <a:t>2/7/2019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0322" y="753228"/>
            <a:ext cx="9613860" cy="108093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0318" y="4297503"/>
            <a:ext cx="30497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0318" y="2336873"/>
            <a:ext cx="30497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0318" y="4873765"/>
            <a:ext cx="3049705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45471" y="429750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945470" y="2336873"/>
            <a:ext cx="3063240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944117" y="4873764"/>
            <a:ext cx="3067297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30678" y="4297503"/>
            <a:ext cx="30635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230677" y="2336873"/>
            <a:ext cx="30635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230553" y="4873762"/>
            <a:ext cx="3067563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BBB78-C96F-47B7-AB17-D852CA960AC9}" type="datetimeFigureOut">
              <a:rPr lang="en-US" dirty="0"/>
              <a:t>2/7/2019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3F48C-C7C6-4055-9F49-3777875E72AE}" type="datetimeFigureOut">
              <a:rPr lang="en-US" dirty="0"/>
              <a:t>2/7/2019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ltGray">
          <a:xfrm rot="5400000">
            <a:off x="8116207" y="1869395"/>
            <a:ext cx="5106988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 rot="5400000">
            <a:off x="9868202" y="5372403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129231" y="609597"/>
            <a:ext cx="1073802" cy="435376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0322" y="609597"/>
            <a:ext cx="8870004" cy="5326589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07126" y="5936187"/>
            <a:ext cx="2743200" cy="365125"/>
          </a:xfrm>
        </p:spPr>
        <p:txBody>
          <a:bodyPr/>
          <a:lstStyle/>
          <a:p>
            <a:fld id="{6178E61D-D431-422C-9764-11DAFE33AB63}" type="datetimeFigureOut">
              <a:rPr lang="en-US" dirty="0"/>
              <a:t>2/7/2019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0321" y="5936188"/>
            <a:ext cx="6126805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097550" y="5398633"/>
            <a:ext cx="1154151" cy="1090789"/>
          </a:xfrm>
        </p:spPr>
        <p:txBody>
          <a:bodyPr anchor="t"/>
          <a:lstStyle>
            <a:lvl1pPr algn="ctr">
              <a:defRPr/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E42F4-6EEF-4EF7-8ED4-2208F0F89A08}" type="datetimeFigureOut">
              <a:rPr lang="en-US" dirty="0"/>
              <a:t>2/7/2019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4086907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4" y="4087901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 bwMode="ltGray">
          <a:xfrm>
            <a:off x="-2" y="2726267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5" y="2726267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2869895"/>
            <a:ext cx="9613860" cy="1090788"/>
          </a:xfrm>
        </p:spPr>
        <p:txBody>
          <a:bodyPr anchor="ctr">
            <a:normAutofit/>
          </a:bodyPr>
          <a:lstStyle>
            <a:lvl1pPr algn="r"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2" y="4232171"/>
            <a:ext cx="9613860" cy="1704017"/>
          </a:xfrm>
        </p:spPr>
        <p:txBody>
          <a:bodyPr>
            <a:normAutofit/>
          </a:bodyPr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78ACC-22D6-47C1-A373-4FD133E34F3C}" type="datetimeFigureOut">
              <a:rPr lang="en-US" dirty="0"/>
              <a:t>2/7/2019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729455" y="286989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0320" y="2336873"/>
            <a:ext cx="4698358" cy="359931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94123" y="2336873"/>
            <a:ext cx="4700058" cy="359931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A6C69-6797-4E8A-BF37-F2C3751466E9}" type="datetimeFigureOut">
              <a:rPr lang="en-US" dirty="0"/>
              <a:t>2/7/2019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1" name="Picture 10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Rectangle 12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753229"/>
            <a:ext cx="9613863" cy="108093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6350" y="2336873"/>
            <a:ext cx="4472327" cy="69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0322" y="3030008"/>
            <a:ext cx="4698355" cy="290617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820154" y="2336873"/>
            <a:ext cx="4474028" cy="69207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94123" y="3030008"/>
            <a:ext cx="4700059" cy="290617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014A1-A632-4878-A0D3-F52BA7563730}" type="datetimeFigureOut">
              <a:rPr lang="en-US" dirty="0"/>
              <a:t>2/7/2019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7" name="Picture 6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9F462-093F-4566-844B-4C71F2739DA5}" type="datetimeFigureOut">
              <a:rPr lang="en-US" dirty="0"/>
              <a:t>2/7/2019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D-ShadowShor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4A7AC-904D-4781-85BA-7D10C17ED021}" type="datetimeFigureOut">
              <a:rPr lang="en-US" dirty="0"/>
              <a:t>2/7/2019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1" y="753227"/>
            <a:ext cx="9613859" cy="108094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85846" y="2336873"/>
            <a:ext cx="5608336" cy="359931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2336872"/>
            <a:ext cx="3790078" cy="359931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31444B-B92B-4E27-8C94-BB93EAF5CB18}" type="datetimeFigureOut">
              <a:rPr lang="en-US" dirty="0"/>
              <a:t>2/7/2019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3" y="753228"/>
            <a:ext cx="9613857" cy="1080938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68333" y="2336874"/>
            <a:ext cx="5425849" cy="3599312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3" y="2336873"/>
            <a:ext cx="3876256" cy="3599315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3EFA5E-FA76-400D-B3DC-F0BA90E6D107}" type="datetimeFigureOut">
              <a:rPr lang="en-US" dirty="0"/>
              <a:t>2/7/2019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ashOverlay-FullResolve.png"/>
          <p:cNvPicPr>
            <a:picLocks noChangeAspect="1"/>
          </p:cNvPicPr>
          <p:nvPr/>
        </p:nvPicPr>
        <p:blipFill>
          <a:blip r:embed="rId19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0321" y="753228"/>
            <a:ext cx="9613861" cy="1080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1" y="2336873"/>
            <a:ext cx="9613861" cy="35993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0981" y="593618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6E9DEC-419B-4CC5-A080-3B06BD5A8291}" type="datetimeFigureOut">
              <a:rPr lang="en-US" dirty="0"/>
              <a:t>2/7/2019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0321" y="5936188"/>
            <a:ext cx="68706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29455" y="753227"/>
            <a:ext cx="1154151" cy="10907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1CC09A-632E-411B-A918-B1BE34D9D97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Playwrights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3A59AA7-85D0-4756-B845-05D3F29D50D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44634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D10BBC-40FA-4289-814F-12E5FA8FCB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Aristotle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1399CD3-313F-4E0C-BFFA-93028246AD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0320" y="2152186"/>
            <a:ext cx="11028459" cy="4427034"/>
          </a:xfrm>
        </p:spPr>
        <p:txBody>
          <a:bodyPr>
            <a:noAutofit/>
          </a:bodyPr>
          <a:lstStyle/>
          <a:p>
            <a:r>
              <a:rPr lang="en-US" sz="2800" dirty="0"/>
              <a:t>Greek Philosopher and Scientist</a:t>
            </a:r>
          </a:p>
          <a:p>
            <a:pPr lvl="1"/>
            <a:r>
              <a:rPr lang="en-US" sz="2800" dirty="0"/>
              <a:t>Along with Plato, he is considered the "Father of Western Philosophy".</a:t>
            </a:r>
          </a:p>
          <a:p>
            <a:pPr lvl="2"/>
            <a:r>
              <a:rPr lang="en-US" sz="2800" dirty="0"/>
              <a:t>Set foundation for politics, ethics, science and psychology</a:t>
            </a:r>
          </a:p>
          <a:p>
            <a:pPr lvl="1"/>
            <a:r>
              <a:rPr lang="en-US" sz="2800" dirty="0"/>
              <a:t>Tutored Alexander the Great</a:t>
            </a:r>
          </a:p>
          <a:p>
            <a:pPr lvl="1"/>
            <a:r>
              <a:rPr lang="en-US" sz="2800" i="1" dirty="0"/>
              <a:t>Poetics</a:t>
            </a:r>
            <a:r>
              <a:rPr lang="en-US" sz="2800" dirty="0"/>
              <a:t> is a scientific study of writing and poetry where Aristotle observes, analyzes and defines mostly tragedy and epic poetry.</a:t>
            </a:r>
          </a:p>
          <a:p>
            <a:pPr lvl="1"/>
            <a:r>
              <a:rPr lang="en-US" sz="2800" dirty="0"/>
              <a:t>Empiricism:  the idea that in order to understand the Universe you must observe and measure it – the bases for the modern scientific method.</a:t>
            </a:r>
          </a:p>
        </p:txBody>
      </p:sp>
    </p:spTree>
    <p:extLst>
      <p:ext uri="{BB962C8B-B14F-4D97-AF65-F5344CB8AC3E}">
        <p14:creationId xmlns:p14="http://schemas.microsoft.com/office/powerpoint/2010/main" val="13555931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DAE129-83AF-4EEB-AD70-2CD76C123D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Aristotle Poetics</a:t>
            </a:r>
            <a:br>
              <a:rPr lang="en-US" dirty="0"/>
            </a:br>
            <a:r>
              <a:rPr lang="en-US" sz="2400" dirty="0"/>
              <a:t>6 Components of Tragedy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133938F-E107-4756-AC85-B59281DF263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0321" y="2074127"/>
            <a:ext cx="11117669" cy="4427034"/>
          </a:xfrm>
        </p:spPr>
        <p:txBody>
          <a:bodyPr>
            <a:normAutofit/>
          </a:bodyPr>
          <a:lstStyle/>
          <a:p>
            <a:pPr marL="0" indent="0" fontAlgn="base">
              <a:buNone/>
            </a:pPr>
            <a:r>
              <a:rPr lang="en-US" dirty="0"/>
              <a:t>(in order of importance)</a:t>
            </a:r>
          </a:p>
          <a:p>
            <a:pPr marL="0" indent="0" fontAlgn="base">
              <a:buNone/>
            </a:pPr>
            <a:endParaRPr lang="en-US" b="1" dirty="0"/>
          </a:p>
          <a:p>
            <a:pPr fontAlgn="base"/>
            <a:r>
              <a:rPr lang="en-US" sz="2800" b="1" u="sng" dirty="0"/>
              <a:t>Plot: </a:t>
            </a:r>
            <a:r>
              <a:rPr lang="en-US" sz="2800" dirty="0"/>
              <a:t>Beginning, middle, and end. No cliffhangers and it needs to be a crisis.</a:t>
            </a:r>
          </a:p>
          <a:p>
            <a:r>
              <a:rPr lang="en-US" sz="2800" b="1" u="sng" dirty="0"/>
              <a:t>Character: </a:t>
            </a:r>
            <a:r>
              <a:rPr lang="en-US" sz="2800" dirty="0"/>
              <a:t>Consistent, goodness, not perfect, high status, likeable </a:t>
            </a:r>
          </a:p>
          <a:p>
            <a:r>
              <a:rPr lang="en-US" sz="2800" b="1" u="sng" dirty="0"/>
              <a:t>Thought: </a:t>
            </a:r>
            <a:r>
              <a:rPr lang="en-US" sz="2800" dirty="0"/>
              <a:t>Idea or important question. “Spine”</a:t>
            </a:r>
          </a:p>
          <a:p>
            <a:r>
              <a:rPr lang="en-US" sz="2800" b="1" u="sng" dirty="0"/>
              <a:t>Diction: </a:t>
            </a:r>
            <a:r>
              <a:rPr lang="en-US" sz="2800" dirty="0"/>
              <a:t>Language, rhythm, rhyme, slang.</a:t>
            </a:r>
          </a:p>
          <a:p>
            <a:r>
              <a:rPr lang="en-US" sz="2800" b="1" u="sng" dirty="0"/>
              <a:t>Melody: </a:t>
            </a:r>
            <a:r>
              <a:rPr lang="en-US" sz="2800" dirty="0"/>
              <a:t>Music, collective sound, rhythm of dialogue.</a:t>
            </a:r>
          </a:p>
          <a:p>
            <a:r>
              <a:rPr lang="en-US" sz="2800" b="1" u="sng" dirty="0"/>
              <a:t>Spectacle: </a:t>
            </a:r>
            <a:r>
              <a:rPr lang="en-US" sz="2800" dirty="0"/>
              <a:t>Visual elements, set, lighting, movement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28646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B74848-0BF2-4475-91B4-A384339137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Other terms in The Poetics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8707EBA-2345-452B-87A5-264537A869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0321" y="2336872"/>
            <a:ext cx="10102908" cy="4175439"/>
          </a:xfrm>
        </p:spPr>
        <p:txBody>
          <a:bodyPr/>
          <a:lstStyle/>
          <a:p>
            <a:r>
              <a:rPr lang="en-US" sz="3200" dirty="0"/>
              <a:t>Catharsis:  purging of emotions</a:t>
            </a:r>
          </a:p>
          <a:p>
            <a:r>
              <a:rPr lang="en-US" sz="3200" dirty="0" err="1"/>
              <a:t>Humartia</a:t>
            </a:r>
            <a:r>
              <a:rPr lang="en-US" sz="3200" dirty="0"/>
              <a:t>:  a character’s mistake or miscalculation (tragic flaw)</a:t>
            </a:r>
          </a:p>
          <a:p>
            <a:r>
              <a:rPr lang="en-US" sz="3200" dirty="0"/>
              <a:t>3 Unities:</a:t>
            </a:r>
          </a:p>
          <a:p>
            <a:pPr lvl="1"/>
            <a:r>
              <a:rPr lang="en-US" sz="3200" dirty="0"/>
              <a:t>Time:  takes place within 24 hours</a:t>
            </a:r>
          </a:p>
          <a:p>
            <a:pPr lvl="1"/>
            <a:r>
              <a:rPr lang="en-US" sz="3200" dirty="0"/>
              <a:t>Action: one plot</a:t>
            </a:r>
          </a:p>
          <a:p>
            <a:pPr lvl="1"/>
            <a:r>
              <a:rPr lang="en-US" sz="3200" dirty="0"/>
              <a:t>Place:  takes place in one location</a:t>
            </a:r>
          </a:p>
          <a:p>
            <a:pPr marL="457200" lvl="1" indent="0">
              <a:buNone/>
            </a:pPr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83544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2936A7-6BE5-4091-BF2C-F6D93B227A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Tragic Hero</a:t>
            </a:r>
            <a:br>
              <a:rPr lang="en-US" dirty="0"/>
            </a:br>
            <a:r>
              <a:rPr lang="en-US" sz="2800" dirty="0"/>
              <a:t>According to Aristotle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4F8611E-E879-443E-A650-D2639866E99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9257" r="3167" b="12865"/>
          <a:stretch/>
        </p:blipFill>
        <p:spPr>
          <a:xfrm>
            <a:off x="1215483" y="2114550"/>
            <a:ext cx="8017727" cy="45315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08141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BD5D83-CDB8-4948-A9FE-04541019B9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Joseph Campbell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1B7329-912A-47EE-B168-22713865D20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Monomyth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b="1" dirty="0"/>
              <a:t>Campbell's</a:t>
            </a:r>
            <a:r>
              <a:rPr lang="en-US" dirty="0"/>
              <a:t> concept of monomyth (one myth) refers to the </a:t>
            </a:r>
            <a:r>
              <a:rPr lang="en-US" b="1" dirty="0"/>
              <a:t>theory</a:t>
            </a:r>
            <a:r>
              <a:rPr lang="en-US" dirty="0"/>
              <a:t> that sees all mythic narratives as variations of a single great story. The </a:t>
            </a:r>
            <a:r>
              <a:rPr lang="en-US" b="1" dirty="0"/>
              <a:t>theory</a:t>
            </a:r>
            <a:r>
              <a:rPr lang="en-US" dirty="0"/>
              <a:t> is based on the observation that a common pattern exists beneath the narrative elements of most great myths, regardless of their origin or time of creation.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312318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E9CFD1-6516-4112-B4C1-382B074730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Monomyth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21ECF3-F8AC-4BE4-AE26-D6F8E023C21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0321" y="2336872"/>
            <a:ext cx="9613861" cy="4231195"/>
          </a:xfrm>
        </p:spPr>
        <p:txBody>
          <a:bodyPr>
            <a:normAutofit/>
          </a:bodyPr>
          <a:lstStyle/>
          <a:p>
            <a:pPr lvl="0" fontAlgn="base"/>
            <a:r>
              <a:rPr lang="en-US" sz="2800" dirty="0"/>
              <a:t>3 Basic Parts:</a:t>
            </a:r>
          </a:p>
          <a:p>
            <a:pPr lvl="0" fontAlgn="base"/>
            <a:endParaRPr lang="en-US" sz="2800" dirty="0"/>
          </a:p>
          <a:p>
            <a:pPr lvl="1" fontAlgn="base"/>
            <a:r>
              <a:rPr lang="en-US" sz="2800" u="sng" dirty="0"/>
              <a:t>Separation/departure: </a:t>
            </a:r>
            <a:r>
              <a:rPr lang="en-US" sz="2800" dirty="0"/>
              <a:t>The hero leaves his/her normal world.</a:t>
            </a:r>
          </a:p>
          <a:p>
            <a:pPr lvl="1" fontAlgn="base"/>
            <a:r>
              <a:rPr lang="en-US" sz="2800" u="sng" dirty="0"/>
              <a:t>Initiation:</a:t>
            </a:r>
            <a:r>
              <a:rPr lang="en-US" sz="2800" dirty="0"/>
              <a:t> Main part of story when the hero, emerges through trials and battles.</a:t>
            </a:r>
          </a:p>
          <a:p>
            <a:pPr lvl="1"/>
            <a:r>
              <a:rPr lang="en-US" sz="2800" u="sng" dirty="0"/>
              <a:t>Return: </a:t>
            </a:r>
            <a:r>
              <a:rPr lang="en-US" sz="2800" dirty="0"/>
              <a:t>The hero returns to his/her world but it’s not quite the same because of the experiences through the story</a:t>
            </a:r>
          </a:p>
        </p:txBody>
      </p:sp>
    </p:spTree>
    <p:extLst>
      <p:ext uri="{BB962C8B-B14F-4D97-AF65-F5344CB8AC3E}">
        <p14:creationId xmlns:p14="http://schemas.microsoft.com/office/powerpoint/2010/main" val="84558319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72210C-8490-426F-9D79-6DE41D9809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Hero’s Journey – the monomyth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897474B-75F8-40C7-ACB0-061451CE106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0321" y="2336873"/>
            <a:ext cx="9613861" cy="4365010"/>
          </a:xfrm>
        </p:spPr>
        <p:txBody>
          <a:bodyPr/>
          <a:lstStyle/>
          <a:p>
            <a:r>
              <a:rPr lang="en-US" dirty="0"/>
              <a:t>8 character types found in the Monomyth</a:t>
            </a:r>
          </a:p>
          <a:p>
            <a:endParaRPr lang="en-US" dirty="0"/>
          </a:p>
          <a:p>
            <a:pPr lvl="1"/>
            <a:r>
              <a:rPr lang="en-US" sz="2400" dirty="0"/>
              <a:t>The Hero</a:t>
            </a:r>
          </a:p>
          <a:p>
            <a:pPr lvl="1"/>
            <a:r>
              <a:rPr lang="en-US" sz="2400" dirty="0"/>
              <a:t>Mentor</a:t>
            </a:r>
          </a:p>
          <a:p>
            <a:pPr lvl="1"/>
            <a:r>
              <a:rPr lang="en-US" sz="2400" dirty="0"/>
              <a:t>Herold</a:t>
            </a:r>
          </a:p>
          <a:p>
            <a:pPr lvl="1"/>
            <a:r>
              <a:rPr lang="en-US" sz="2400" dirty="0"/>
              <a:t>Ally</a:t>
            </a:r>
          </a:p>
          <a:p>
            <a:pPr lvl="1"/>
            <a:r>
              <a:rPr lang="en-US" sz="2400" dirty="0"/>
              <a:t>Trickster</a:t>
            </a:r>
          </a:p>
          <a:p>
            <a:pPr lvl="1"/>
            <a:r>
              <a:rPr lang="en-US" sz="2400" dirty="0"/>
              <a:t>Shapeshifter</a:t>
            </a:r>
          </a:p>
          <a:p>
            <a:pPr lvl="1"/>
            <a:r>
              <a:rPr lang="en-US" sz="2400" dirty="0"/>
              <a:t>Guardian</a:t>
            </a:r>
          </a:p>
          <a:p>
            <a:pPr lvl="1"/>
            <a:r>
              <a:rPr lang="en-US" sz="2400" dirty="0"/>
              <a:t>Shadow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142550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926670-B3B3-428D-BF24-D20CC8F54E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Climatic Structure of a Play</a:t>
            </a:r>
          </a:p>
        </p:txBody>
      </p:sp>
      <p:pic>
        <p:nvPicPr>
          <p:cNvPr id="13" name="Content Placeholder 12">
            <a:extLst>
              <a:ext uri="{FF2B5EF4-FFF2-40B4-BE49-F238E27FC236}">
                <a16:creationId xmlns:a16="http://schemas.microsoft.com/office/drawing/2014/main" id="{B10A2B3C-FCDC-4DB6-8D41-095375F3C1C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354263" y="2436019"/>
            <a:ext cx="7692986" cy="41738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6620080"/>
      </p:ext>
    </p:extLst>
  </p:cSld>
  <p:clrMapOvr>
    <a:masterClrMapping/>
  </p:clrMapOvr>
</p:sld>
</file>

<file path=ppt/theme/theme1.xml><?xml version="1.0" encoding="utf-8"?>
<a:theme xmlns:a="http://schemas.openxmlformats.org/drawingml/2006/main" name="Berlin">
  <a:themeElements>
    <a:clrScheme name="Berlin">
      <a:dk1>
        <a:sysClr val="windowText" lastClr="000000"/>
      </a:dk1>
      <a:lt1>
        <a:sysClr val="window" lastClr="FFFFFF"/>
      </a:lt1>
      <a:dk2>
        <a:srgbClr val="9D360E"/>
      </a:dk2>
      <a:lt2>
        <a:srgbClr val="E7E6E6"/>
      </a:lt2>
      <a:accent1>
        <a:srgbClr val="F09415"/>
      </a:accent1>
      <a:accent2>
        <a:srgbClr val="C1B56B"/>
      </a:accent2>
      <a:accent3>
        <a:srgbClr val="4BAF73"/>
      </a:accent3>
      <a:accent4>
        <a:srgbClr val="5AA6C0"/>
      </a:accent4>
      <a:accent5>
        <a:srgbClr val="D17DF9"/>
      </a:accent5>
      <a:accent6>
        <a:srgbClr val="FA7E5C"/>
      </a:accent6>
      <a:hlink>
        <a:srgbClr val="FFAE3E"/>
      </a:hlink>
      <a:folHlink>
        <a:srgbClr val="FCC77E"/>
      </a:folHlink>
    </a:clrScheme>
    <a:fontScheme name="Berlin">
      <a:maj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erli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0000"/>
                <a:lumMod val="11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6000"/>
                <a:shade val="100000"/>
                <a:hueMod val="270000"/>
                <a:satMod val="200000"/>
                <a:lumMod val="128000"/>
              </a:schemeClr>
            </a:gs>
            <a:gs pos="50000">
              <a:schemeClr val="phClr">
                <a:shade val="100000"/>
                <a:hueMod val="100000"/>
                <a:satMod val="110000"/>
                <a:lumMod val="130000"/>
              </a:schemeClr>
            </a:gs>
            <a:gs pos="100000">
              <a:schemeClr val="phClr">
                <a:shade val="78000"/>
                <a:hueMod val="44000"/>
                <a:satMod val="200000"/>
                <a:lumMod val="69000"/>
              </a:schemeClr>
            </a:gs>
          </a:gsLst>
          <a:lin ang="252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erlin" id="{7B5DBA9E-B069-418E-9360-A61BDD0615A4}" vid="{C0CBE056-4EF4-4D92-969E-947779DA7AA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TM04033917[[fn=Berlin]]</Template>
  <TotalTime>49</TotalTime>
  <Words>352</Words>
  <Application>Microsoft Office PowerPoint</Application>
  <PresentationFormat>Widescreen</PresentationFormat>
  <Paragraphs>48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2" baseType="lpstr">
      <vt:lpstr>Arial</vt:lpstr>
      <vt:lpstr>Trebuchet MS</vt:lpstr>
      <vt:lpstr>Berlin</vt:lpstr>
      <vt:lpstr>Playwrights</vt:lpstr>
      <vt:lpstr>Aristotle</vt:lpstr>
      <vt:lpstr>Aristotle Poetics 6 Components of Tragedy </vt:lpstr>
      <vt:lpstr>Other terms in The Poetics</vt:lpstr>
      <vt:lpstr>The Tragic Hero According to Aristotle</vt:lpstr>
      <vt:lpstr>Joseph Campbell</vt:lpstr>
      <vt:lpstr>The Monomyth</vt:lpstr>
      <vt:lpstr>The Hero’s Journey – the monomyth</vt:lpstr>
      <vt:lpstr>Climatic Structure of a Play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Tinamarie</dc:creator>
  <cp:lastModifiedBy>Tinamarie</cp:lastModifiedBy>
  <cp:revision>9</cp:revision>
  <dcterms:created xsi:type="dcterms:W3CDTF">2019-02-07T20:05:35Z</dcterms:created>
  <dcterms:modified xsi:type="dcterms:W3CDTF">2019-02-07T20:55:10Z</dcterms:modified>
</cp:coreProperties>
</file>