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60" r:id="rId5"/>
    <p:sldId id="259" r:id="rId6"/>
    <p:sldId id="261" r:id="rId7"/>
    <p:sldId id="262" r:id="rId8"/>
    <p:sldId id="263" r:id="rId9"/>
    <p:sldId id="264"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54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541A00D-C759-4122-8202-1C5B61699FC5}"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99261A-6B06-40CB-9C88-B478ECDD76A0}" type="slidenum">
              <a:rPr lang="en-US" smtClean="0"/>
              <a:t>‹#›</a:t>
            </a:fld>
            <a:endParaRPr lang="en-US"/>
          </a:p>
        </p:txBody>
      </p:sp>
    </p:spTree>
    <p:extLst>
      <p:ext uri="{BB962C8B-B14F-4D97-AF65-F5344CB8AC3E}">
        <p14:creationId xmlns:p14="http://schemas.microsoft.com/office/powerpoint/2010/main" val="6854491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541A00D-C759-4122-8202-1C5B61699FC5}"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99261A-6B06-40CB-9C88-B478ECDD76A0}" type="slidenum">
              <a:rPr lang="en-US" smtClean="0"/>
              <a:t>‹#›</a:t>
            </a:fld>
            <a:endParaRPr lang="en-US"/>
          </a:p>
        </p:txBody>
      </p:sp>
    </p:spTree>
    <p:extLst>
      <p:ext uri="{BB962C8B-B14F-4D97-AF65-F5344CB8AC3E}">
        <p14:creationId xmlns:p14="http://schemas.microsoft.com/office/powerpoint/2010/main" val="429478758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541A00D-C759-4122-8202-1C5B61699FC5}"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99261A-6B06-40CB-9C88-B478ECDD76A0}" type="slidenum">
              <a:rPr lang="en-US" smtClean="0"/>
              <a:t>‹#›</a:t>
            </a:fld>
            <a:endParaRPr lang="en-US"/>
          </a:p>
        </p:txBody>
      </p:sp>
    </p:spTree>
    <p:extLst>
      <p:ext uri="{BB962C8B-B14F-4D97-AF65-F5344CB8AC3E}">
        <p14:creationId xmlns:p14="http://schemas.microsoft.com/office/powerpoint/2010/main" val="15502471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541A00D-C759-4122-8202-1C5B61699FC5}"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99261A-6B06-40CB-9C88-B478ECDD76A0}" type="slidenum">
              <a:rPr lang="en-US" smtClean="0"/>
              <a:t>‹#›</a:t>
            </a:fld>
            <a:endParaRPr lang="en-US"/>
          </a:p>
        </p:txBody>
      </p:sp>
    </p:spTree>
    <p:extLst>
      <p:ext uri="{BB962C8B-B14F-4D97-AF65-F5344CB8AC3E}">
        <p14:creationId xmlns:p14="http://schemas.microsoft.com/office/powerpoint/2010/main" val="18154912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541A00D-C759-4122-8202-1C5B61699FC5}" type="datetimeFigureOut">
              <a:rPr lang="en-US" smtClean="0"/>
              <a:t>7/31/2013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C99261A-6B06-40CB-9C88-B478ECDD76A0}" type="slidenum">
              <a:rPr lang="en-US" smtClean="0"/>
              <a:t>‹#›</a:t>
            </a:fld>
            <a:endParaRPr lang="en-US"/>
          </a:p>
        </p:txBody>
      </p:sp>
    </p:spTree>
    <p:extLst>
      <p:ext uri="{BB962C8B-B14F-4D97-AF65-F5344CB8AC3E}">
        <p14:creationId xmlns:p14="http://schemas.microsoft.com/office/powerpoint/2010/main" val="10850756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541A00D-C759-4122-8202-1C5B61699FC5}"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99261A-6B06-40CB-9C88-B478ECDD76A0}" type="slidenum">
              <a:rPr lang="en-US" smtClean="0"/>
              <a:t>‹#›</a:t>
            </a:fld>
            <a:endParaRPr lang="en-US"/>
          </a:p>
        </p:txBody>
      </p:sp>
    </p:spTree>
    <p:extLst>
      <p:ext uri="{BB962C8B-B14F-4D97-AF65-F5344CB8AC3E}">
        <p14:creationId xmlns:p14="http://schemas.microsoft.com/office/powerpoint/2010/main" val="84899530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541A00D-C759-4122-8202-1C5B61699FC5}" type="datetimeFigureOut">
              <a:rPr lang="en-US" smtClean="0"/>
              <a:t>7/31/2013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C99261A-6B06-40CB-9C88-B478ECDD76A0}" type="slidenum">
              <a:rPr lang="en-US" smtClean="0"/>
              <a:t>‹#›</a:t>
            </a:fld>
            <a:endParaRPr lang="en-US"/>
          </a:p>
        </p:txBody>
      </p:sp>
    </p:spTree>
    <p:extLst>
      <p:ext uri="{BB962C8B-B14F-4D97-AF65-F5344CB8AC3E}">
        <p14:creationId xmlns:p14="http://schemas.microsoft.com/office/powerpoint/2010/main" val="157388173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541A00D-C759-4122-8202-1C5B61699FC5}" type="datetimeFigureOut">
              <a:rPr lang="en-US" smtClean="0"/>
              <a:t>7/31/2013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3C99261A-6B06-40CB-9C88-B478ECDD76A0}" type="slidenum">
              <a:rPr lang="en-US" smtClean="0"/>
              <a:t>‹#›</a:t>
            </a:fld>
            <a:endParaRPr lang="en-US"/>
          </a:p>
        </p:txBody>
      </p:sp>
    </p:spTree>
    <p:extLst>
      <p:ext uri="{BB962C8B-B14F-4D97-AF65-F5344CB8AC3E}">
        <p14:creationId xmlns:p14="http://schemas.microsoft.com/office/powerpoint/2010/main" val="110089403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541A00D-C759-4122-8202-1C5B61699FC5}" type="datetimeFigureOut">
              <a:rPr lang="en-US" smtClean="0"/>
              <a:t>7/31/2013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3C99261A-6B06-40CB-9C88-B478ECDD76A0}" type="slidenum">
              <a:rPr lang="en-US" smtClean="0"/>
              <a:t>‹#›</a:t>
            </a:fld>
            <a:endParaRPr lang="en-US"/>
          </a:p>
        </p:txBody>
      </p:sp>
    </p:spTree>
    <p:extLst>
      <p:ext uri="{BB962C8B-B14F-4D97-AF65-F5344CB8AC3E}">
        <p14:creationId xmlns:p14="http://schemas.microsoft.com/office/powerpoint/2010/main" val="19295228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541A00D-C759-4122-8202-1C5B61699FC5}"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99261A-6B06-40CB-9C88-B478ECDD76A0}" type="slidenum">
              <a:rPr lang="en-US" smtClean="0"/>
              <a:t>‹#›</a:t>
            </a:fld>
            <a:endParaRPr lang="en-US"/>
          </a:p>
        </p:txBody>
      </p:sp>
    </p:spTree>
    <p:extLst>
      <p:ext uri="{BB962C8B-B14F-4D97-AF65-F5344CB8AC3E}">
        <p14:creationId xmlns:p14="http://schemas.microsoft.com/office/powerpoint/2010/main" val="4913133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541A00D-C759-4122-8202-1C5B61699FC5}" type="datetimeFigureOut">
              <a:rPr lang="en-US" smtClean="0"/>
              <a:t>7/31/2013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C99261A-6B06-40CB-9C88-B478ECDD76A0}" type="slidenum">
              <a:rPr lang="en-US" smtClean="0"/>
              <a:t>‹#›</a:t>
            </a:fld>
            <a:endParaRPr lang="en-US"/>
          </a:p>
        </p:txBody>
      </p:sp>
    </p:spTree>
    <p:extLst>
      <p:ext uri="{BB962C8B-B14F-4D97-AF65-F5344CB8AC3E}">
        <p14:creationId xmlns:p14="http://schemas.microsoft.com/office/powerpoint/2010/main" val="51121070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2">
            <a:lumMod val="60000"/>
            <a:lumOff val="40000"/>
            <a:alpha val="69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541A00D-C759-4122-8202-1C5B61699FC5}" type="datetimeFigureOut">
              <a:rPr lang="en-US" smtClean="0"/>
              <a:t>7/31/2013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C99261A-6B06-40CB-9C88-B478ECDD76A0}" type="slidenum">
              <a:rPr lang="en-US" smtClean="0"/>
              <a:t>‹#›</a:t>
            </a:fld>
            <a:endParaRPr lang="en-US"/>
          </a:p>
        </p:txBody>
      </p:sp>
    </p:spTree>
    <p:extLst>
      <p:ext uri="{BB962C8B-B14F-4D97-AF65-F5344CB8AC3E}">
        <p14:creationId xmlns:p14="http://schemas.microsoft.com/office/powerpoint/2010/main" val="3010315450"/>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797175"/>
            <a:ext cx="7772400" cy="1470025"/>
          </a:xfrm>
        </p:spPr>
        <p:style>
          <a:lnRef idx="2">
            <a:schemeClr val="accent2"/>
          </a:lnRef>
          <a:fillRef idx="1">
            <a:schemeClr val="lt1"/>
          </a:fillRef>
          <a:effectRef idx="0">
            <a:schemeClr val="accent2"/>
          </a:effectRef>
          <a:fontRef idx="minor">
            <a:schemeClr val="dk1"/>
          </a:fontRef>
        </p:style>
        <p:txBody>
          <a:bodyPr/>
          <a:lstStyle/>
          <a:p>
            <a:r>
              <a:rPr lang="en-US" dirty="0" smtClean="0">
                <a:solidFill>
                  <a:schemeClr val="accent2">
                    <a:lumMod val="50000"/>
                  </a:schemeClr>
                </a:solidFill>
              </a:rPr>
              <a:t>Demonstrate Respect for Diversity</a:t>
            </a:r>
            <a:endParaRPr lang="en-US" dirty="0">
              <a:solidFill>
                <a:schemeClr val="accent2">
                  <a:lumMod val="50000"/>
                </a:schemeClr>
              </a:solidFill>
            </a:endParaRPr>
          </a:p>
        </p:txBody>
      </p:sp>
    </p:spTree>
    <p:extLst>
      <p:ext uri="{BB962C8B-B14F-4D97-AF65-F5344CB8AC3E}">
        <p14:creationId xmlns:p14="http://schemas.microsoft.com/office/powerpoint/2010/main" val="388814130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lstStyle/>
          <a:p>
            <a:r>
              <a:rPr lang="en-US" dirty="0" smtClean="0">
                <a:solidFill>
                  <a:schemeClr val="accent2">
                    <a:lumMod val="50000"/>
                  </a:schemeClr>
                </a:solidFill>
              </a:rPr>
              <a:t>Introduction</a:t>
            </a:r>
            <a:endParaRPr lang="en-US" dirty="0">
              <a:solidFill>
                <a:schemeClr val="accent2">
                  <a:lumMod val="50000"/>
                </a:schemeClr>
              </a:solidFill>
            </a:endParaRPr>
          </a:p>
        </p:txBody>
      </p:sp>
      <p:sp>
        <p:nvSpPr>
          <p:cNvPr id="3" name="Content Placeholder 2"/>
          <p:cNvSpPr>
            <a:spLocks noGrp="1"/>
          </p:cNvSpPr>
          <p:nvPr>
            <p:ph idx="1"/>
          </p:nvPr>
        </p:nvSpPr>
        <p:spPr/>
        <p:txBody>
          <a:bodyPr>
            <a:normAutofit fontScale="92500" lnSpcReduction="10000"/>
          </a:bodyPr>
          <a:lstStyle/>
          <a:p>
            <a:r>
              <a:rPr lang="en-US" dirty="0" smtClean="0">
                <a:solidFill>
                  <a:schemeClr val="accent2">
                    <a:lumMod val="50000"/>
                  </a:schemeClr>
                </a:solidFill>
              </a:rPr>
              <a:t>In other lessons, we touch on cultural diversity and the ways that it affects different aspects of communication and situations in our lives.  In this lesson, however, we are going to focus on demonstrating respect for diversity. You can’t demonstrate adequate respect for something that you aren’t familiar with. Therefore, in order to demonstrate such respect, it is important to be aware of certain cultural differences and biases that affect our ability to do so.</a:t>
            </a:r>
            <a:endParaRPr lang="en-US" dirty="0">
              <a:solidFill>
                <a:schemeClr val="accent2">
                  <a:lumMod val="50000"/>
                </a:schemeClr>
              </a:solidFill>
            </a:endParaRPr>
          </a:p>
        </p:txBody>
      </p:sp>
    </p:spTree>
    <p:extLst>
      <p:ext uri="{BB962C8B-B14F-4D97-AF65-F5344CB8AC3E}">
        <p14:creationId xmlns:p14="http://schemas.microsoft.com/office/powerpoint/2010/main" val="139853023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lstStyle/>
          <a:p>
            <a:r>
              <a:rPr lang="en-US" dirty="0" smtClean="0">
                <a:solidFill>
                  <a:schemeClr val="accent2">
                    <a:lumMod val="50000"/>
                  </a:schemeClr>
                </a:solidFill>
              </a:rPr>
              <a:t>Cultural Difference</a:t>
            </a:r>
            <a:endParaRPr lang="en-US" dirty="0">
              <a:solidFill>
                <a:schemeClr val="accent2">
                  <a:lumMod val="50000"/>
                </a:schemeClr>
              </a:solidFill>
            </a:endParaRPr>
          </a:p>
        </p:txBody>
      </p:sp>
      <p:sp>
        <p:nvSpPr>
          <p:cNvPr id="3" name="Content Placeholder 2"/>
          <p:cNvSpPr>
            <a:spLocks noGrp="1"/>
          </p:cNvSpPr>
          <p:nvPr>
            <p:ph idx="1"/>
          </p:nvPr>
        </p:nvSpPr>
        <p:spPr/>
        <p:txBody>
          <a:bodyPr>
            <a:normAutofit fontScale="92500" lnSpcReduction="10000"/>
          </a:bodyPr>
          <a:lstStyle/>
          <a:p>
            <a:r>
              <a:rPr lang="en-US" dirty="0" smtClean="0">
                <a:solidFill>
                  <a:schemeClr val="accent2">
                    <a:lumMod val="50000"/>
                  </a:schemeClr>
                </a:solidFill>
              </a:rPr>
              <a:t>Being aware of  cultural differences is the only way that we can truly demonstrate respect for diversity. But there obviously isn’t any possible way to list--and certainly not to learn--all of the cultural differences. Therefore, by being aware that such differences exist, observing others from different cultures, and educating ourselves, we will have a foundation that we can work from. Nevertheless, the next slide has some of the more well known differences to watch out for.</a:t>
            </a:r>
            <a:endParaRPr lang="en-US" dirty="0">
              <a:solidFill>
                <a:schemeClr val="accent2">
                  <a:lumMod val="50000"/>
                </a:schemeClr>
              </a:solidFill>
            </a:endParaRPr>
          </a:p>
        </p:txBody>
      </p:sp>
    </p:spTree>
    <p:extLst>
      <p:ext uri="{BB962C8B-B14F-4D97-AF65-F5344CB8AC3E}">
        <p14:creationId xmlns:p14="http://schemas.microsoft.com/office/powerpoint/2010/main" val="82373897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lstStyle/>
          <a:p>
            <a:r>
              <a:rPr lang="en-US" dirty="0" smtClean="0">
                <a:solidFill>
                  <a:schemeClr val="accent2">
                    <a:lumMod val="50000"/>
                  </a:schemeClr>
                </a:solidFill>
              </a:rPr>
              <a:t>Cultural Differences cont.</a:t>
            </a:r>
            <a:endParaRPr lang="en-US" dirty="0">
              <a:solidFill>
                <a:schemeClr val="accent2">
                  <a:lumMod val="50000"/>
                </a:schemeClr>
              </a:solidFill>
            </a:endParaRPr>
          </a:p>
        </p:txBody>
      </p:sp>
      <p:sp>
        <p:nvSpPr>
          <p:cNvPr id="3" name="Content Placeholder 2"/>
          <p:cNvSpPr>
            <a:spLocks noGrp="1"/>
          </p:cNvSpPr>
          <p:nvPr>
            <p:ph idx="1"/>
          </p:nvPr>
        </p:nvSpPr>
        <p:spPr>
          <a:xfrm>
            <a:off x="457200" y="1447800"/>
            <a:ext cx="8229600" cy="5257800"/>
          </a:xfrm>
        </p:spPr>
        <p:txBody>
          <a:bodyPr>
            <a:normAutofit fontScale="77500" lnSpcReduction="20000"/>
          </a:bodyPr>
          <a:lstStyle/>
          <a:p>
            <a:r>
              <a:rPr lang="en-US" dirty="0" smtClean="0">
                <a:solidFill>
                  <a:schemeClr val="accent2">
                    <a:lumMod val="50000"/>
                  </a:schemeClr>
                </a:solidFill>
              </a:rPr>
              <a:t>Some Americans and Europeans will facially express disgust at the sight of unpleasant pictures, while Japanese will avoid facially expressing disgust.</a:t>
            </a:r>
          </a:p>
          <a:p>
            <a:r>
              <a:rPr lang="en-US" dirty="0" smtClean="0">
                <a:solidFill>
                  <a:schemeClr val="accent2">
                    <a:lumMod val="50000"/>
                  </a:schemeClr>
                </a:solidFill>
              </a:rPr>
              <a:t>Americans consider direct eye contact an expression of honesty, while the Japanese view it as a lack of respect and will rarely glance at the other person’s face.</a:t>
            </a:r>
          </a:p>
          <a:p>
            <a:r>
              <a:rPr lang="en-US" dirty="0" smtClean="0">
                <a:solidFill>
                  <a:schemeClr val="accent2">
                    <a:lumMod val="50000"/>
                  </a:schemeClr>
                </a:solidFill>
              </a:rPr>
              <a:t>Crossing your arms over your chest is considered disrespectful in Fiji.</a:t>
            </a:r>
          </a:p>
          <a:p>
            <a:r>
              <a:rPr lang="en-US" dirty="0" smtClean="0">
                <a:solidFill>
                  <a:schemeClr val="accent2">
                    <a:lumMod val="50000"/>
                  </a:schemeClr>
                </a:solidFill>
              </a:rPr>
              <a:t>Pointing with your index finger is considered impolite in many Middle Eastern countries.</a:t>
            </a:r>
          </a:p>
          <a:p>
            <a:r>
              <a:rPr lang="en-US" dirty="0" smtClean="0">
                <a:solidFill>
                  <a:schemeClr val="accent2">
                    <a:lumMod val="50000"/>
                  </a:schemeClr>
                </a:solidFill>
              </a:rPr>
              <a:t>Waving your hand is insulting in Greece and Nigeria.</a:t>
            </a:r>
          </a:p>
          <a:p>
            <a:r>
              <a:rPr lang="en-US" dirty="0" smtClean="0">
                <a:solidFill>
                  <a:schemeClr val="accent2">
                    <a:lumMod val="50000"/>
                  </a:schemeClr>
                </a:solidFill>
              </a:rPr>
              <a:t>Japanese don’t consider neighbors close friends just because they live next door to one another.</a:t>
            </a:r>
          </a:p>
          <a:p>
            <a:r>
              <a:rPr lang="en-US" dirty="0" smtClean="0">
                <a:solidFill>
                  <a:schemeClr val="accent2">
                    <a:lumMod val="50000"/>
                  </a:schemeClr>
                </a:solidFill>
              </a:rPr>
              <a:t>Japanese have a strong taboo against touching between strangers.</a:t>
            </a:r>
            <a:endParaRPr lang="en-US" dirty="0">
              <a:solidFill>
                <a:schemeClr val="accent2">
                  <a:lumMod val="50000"/>
                </a:schemeClr>
              </a:solidFill>
            </a:endParaRPr>
          </a:p>
        </p:txBody>
      </p:sp>
    </p:spTree>
    <p:extLst>
      <p:ext uri="{BB962C8B-B14F-4D97-AF65-F5344CB8AC3E}">
        <p14:creationId xmlns:p14="http://schemas.microsoft.com/office/powerpoint/2010/main" val="263860806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lstStyle/>
          <a:p>
            <a:r>
              <a:rPr lang="en-US" dirty="0" smtClean="0">
                <a:solidFill>
                  <a:schemeClr val="accent2">
                    <a:lumMod val="50000"/>
                  </a:schemeClr>
                </a:solidFill>
              </a:rPr>
              <a:t>Cultural Differences cont.</a:t>
            </a:r>
            <a:endParaRPr lang="en-US" dirty="0">
              <a:solidFill>
                <a:schemeClr val="accent2">
                  <a:lumMod val="50000"/>
                </a:schemeClr>
              </a:solidFill>
            </a:endParaRPr>
          </a:p>
        </p:txBody>
      </p:sp>
      <p:sp>
        <p:nvSpPr>
          <p:cNvPr id="3" name="Content Placeholder 2"/>
          <p:cNvSpPr>
            <a:spLocks noGrp="1"/>
          </p:cNvSpPr>
          <p:nvPr>
            <p:ph idx="1"/>
          </p:nvPr>
        </p:nvSpPr>
        <p:spPr>
          <a:xfrm>
            <a:off x="457200" y="1600200"/>
            <a:ext cx="8229600" cy="5029200"/>
          </a:xfrm>
        </p:spPr>
        <p:txBody>
          <a:bodyPr>
            <a:normAutofit fontScale="85000" lnSpcReduction="20000"/>
          </a:bodyPr>
          <a:lstStyle/>
          <a:p>
            <a:r>
              <a:rPr lang="en-US" dirty="0" smtClean="0">
                <a:solidFill>
                  <a:schemeClr val="accent2">
                    <a:lumMod val="50000"/>
                  </a:schemeClr>
                </a:solidFill>
              </a:rPr>
              <a:t>Apache value silence and don’t feel the need to introduce strangers who may be working in the same area or on the same project. The strangers may remain silent for several days.  Silence during courtship is a sign of modesty.</a:t>
            </a:r>
          </a:p>
          <a:p>
            <a:r>
              <a:rPr lang="en-US" dirty="0" smtClean="0">
                <a:solidFill>
                  <a:schemeClr val="accent2">
                    <a:lumMod val="50000"/>
                  </a:schemeClr>
                </a:solidFill>
              </a:rPr>
              <a:t>Iranians have an expression, </a:t>
            </a:r>
            <a:r>
              <a:rPr lang="en-US" dirty="0" err="1" smtClean="0">
                <a:solidFill>
                  <a:schemeClr val="accent2">
                    <a:lumMod val="50000"/>
                  </a:schemeClr>
                </a:solidFill>
              </a:rPr>
              <a:t>qahr</a:t>
            </a:r>
            <a:r>
              <a:rPr lang="en-US" dirty="0" smtClean="0">
                <a:solidFill>
                  <a:schemeClr val="accent2">
                    <a:lumMod val="50000"/>
                  </a:schemeClr>
                </a:solidFill>
              </a:rPr>
              <a:t>, which means giving someone the silent treatment.  With adults, </a:t>
            </a:r>
            <a:r>
              <a:rPr lang="en-US" dirty="0" err="1" smtClean="0">
                <a:solidFill>
                  <a:schemeClr val="accent2">
                    <a:lumMod val="50000"/>
                  </a:schemeClr>
                </a:solidFill>
              </a:rPr>
              <a:t>qahr</a:t>
            </a:r>
            <a:r>
              <a:rPr lang="en-US" dirty="0" smtClean="0">
                <a:solidFill>
                  <a:schemeClr val="accent2">
                    <a:lumMod val="50000"/>
                  </a:schemeClr>
                </a:solidFill>
              </a:rPr>
              <a:t> may be instituted when one person insults another. After a cooling-off period, </a:t>
            </a:r>
            <a:r>
              <a:rPr lang="en-US" dirty="0" err="1" smtClean="0">
                <a:solidFill>
                  <a:schemeClr val="accent2">
                    <a:lumMod val="50000"/>
                  </a:schemeClr>
                </a:solidFill>
              </a:rPr>
              <a:t>ashti</a:t>
            </a:r>
            <a:r>
              <a:rPr lang="en-US" dirty="0" smtClean="0">
                <a:solidFill>
                  <a:schemeClr val="accent2">
                    <a:lumMod val="50000"/>
                  </a:schemeClr>
                </a:solidFill>
              </a:rPr>
              <a:t> (making up after </a:t>
            </a:r>
            <a:r>
              <a:rPr lang="en-US" dirty="0" err="1" smtClean="0">
                <a:solidFill>
                  <a:schemeClr val="accent2">
                    <a:lumMod val="50000"/>
                  </a:schemeClr>
                </a:solidFill>
              </a:rPr>
              <a:t>qahr</a:t>
            </a:r>
            <a:r>
              <a:rPr lang="en-US" dirty="0" smtClean="0">
                <a:solidFill>
                  <a:schemeClr val="accent2">
                    <a:lumMod val="50000"/>
                  </a:schemeClr>
                </a:solidFill>
              </a:rPr>
              <a:t>) may be initiated.</a:t>
            </a:r>
          </a:p>
          <a:p>
            <a:r>
              <a:rPr lang="en-US" dirty="0" smtClean="0">
                <a:solidFill>
                  <a:schemeClr val="accent2">
                    <a:lumMod val="50000"/>
                  </a:schemeClr>
                </a:solidFill>
              </a:rPr>
              <a:t>Americans place great emphasis on expressing personal opinion, while Japanese don’t.</a:t>
            </a:r>
          </a:p>
          <a:p>
            <a:r>
              <a:rPr lang="en-US" dirty="0" smtClean="0">
                <a:solidFill>
                  <a:schemeClr val="accent2">
                    <a:lumMod val="50000"/>
                  </a:schemeClr>
                </a:solidFill>
              </a:rPr>
              <a:t>Mexico and the Middle East place a lot of value on hierarchy.</a:t>
            </a:r>
            <a:endParaRPr lang="en-US" dirty="0">
              <a:solidFill>
                <a:schemeClr val="accent2">
                  <a:lumMod val="50000"/>
                </a:schemeClr>
              </a:solidFill>
            </a:endParaRPr>
          </a:p>
        </p:txBody>
      </p:sp>
    </p:spTree>
    <p:extLst>
      <p:ext uri="{BB962C8B-B14F-4D97-AF65-F5344CB8AC3E}">
        <p14:creationId xmlns:p14="http://schemas.microsoft.com/office/powerpoint/2010/main" val="426740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lstStyle/>
          <a:p>
            <a:r>
              <a:rPr lang="en-US" dirty="0" smtClean="0">
                <a:solidFill>
                  <a:schemeClr val="accent2">
                    <a:lumMod val="50000"/>
                  </a:schemeClr>
                </a:solidFill>
              </a:rPr>
              <a:t>Biases and Perception</a:t>
            </a:r>
            <a:endParaRPr lang="en-US" dirty="0">
              <a:solidFill>
                <a:schemeClr val="accent2">
                  <a:lumMod val="50000"/>
                </a:schemeClr>
              </a:solidFill>
            </a:endParaRPr>
          </a:p>
        </p:txBody>
      </p:sp>
      <p:sp>
        <p:nvSpPr>
          <p:cNvPr id="3" name="Content Placeholder 2"/>
          <p:cNvSpPr>
            <a:spLocks noGrp="1"/>
          </p:cNvSpPr>
          <p:nvPr>
            <p:ph idx="1"/>
          </p:nvPr>
        </p:nvSpPr>
        <p:spPr>
          <a:xfrm>
            <a:off x="533400" y="1524000"/>
            <a:ext cx="8229600" cy="4953000"/>
          </a:xfrm>
        </p:spPr>
        <p:txBody>
          <a:bodyPr>
            <a:normAutofit lnSpcReduction="10000"/>
          </a:bodyPr>
          <a:lstStyle/>
          <a:p>
            <a:r>
              <a:rPr lang="en-US" dirty="0" smtClean="0">
                <a:solidFill>
                  <a:schemeClr val="accent2">
                    <a:lumMod val="50000"/>
                  </a:schemeClr>
                </a:solidFill>
              </a:rPr>
              <a:t>Based on experiences and values, we make assumptions. The ways people see and interpret reality are known as perceptions. Perception begins when people pay attention to a message or other stimulus. However, biases occur even at this early stage of the perception process. Biases include gender, race, religion, age, economic status, etc. Biases can hinder our ability to demonstrate respect for diversity.</a:t>
            </a:r>
            <a:endParaRPr lang="en-US" dirty="0">
              <a:solidFill>
                <a:schemeClr val="accent2">
                  <a:lumMod val="50000"/>
                </a:schemeClr>
              </a:solidFill>
            </a:endParaRPr>
          </a:p>
        </p:txBody>
      </p:sp>
    </p:spTree>
    <p:extLst>
      <p:ext uri="{BB962C8B-B14F-4D97-AF65-F5344CB8AC3E}">
        <p14:creationId xmlns:p14="http://schemas.microsoft.com/office/powerpoint/2010/main" val="398106683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lstStyle/>
          <a:p>
            <a:r>
              <a:rPr lang="en-US" dirty="0" smtClean="0">
                <a:solidFill>
                  <a:schemeClr val="accent2">
                    <a:lumMod val="50000"/>
                  </a:schemeClr>
                </a:solidFill>
              </a:rPr>
              <a:t>Diversity and Communication</a:t>
            </a:r>
            <a:endParaRPr lang="en-US" dirty="0">
              <a:solidFill>
                <a:schemeClr val="accent2">
                  <a:lumMod val="50000"/>
                </a:schemeClr>
              </a:solidFill>
            </a:endParaRPr>
          </a:p>
        </p:txBody>
      </p:sp>
      <p:sp>
        <p:nvSpPr>
          <p:cNvPr id="3" name="Content Placeholder 2"/>
          <p:cNvSpPr>
            <a:spLocks noGrp="1"/>
          </p:cNvSpPr>
          <p:nvPr>
            <p:ph idx="1"/>
          </p:nvPr>
        </p:nvSpPr>
        <p:spPr>
          <a:xfrm>
            <a:off x="457200" y="1600200"/>
            <a:ext cx="8229600" cy="5029200"/>
          </a:xfrm>
        </p:spPr>
        <p:txBody>
          <a:bodyPr>
            <a:normAutofit fontScale="77500" lnSpcReduction="20000"/>
          </a:bodyPr>
          <a:lstStyle/>
          <a:p>
            <a:r>
              <a:rPr lang="en-US" dirty="0" smtClean="0">
                <a:solidFill>
                  <a:schemeClr val="accent2">
                    <a:lumMod val="50000"/>
                  </a:schemeClr>
                </a:solidFill>
              </a:rPr>
              <a:t>Not surprisingly, communication--especially nonverbal communication--is heavily influenced by cultural diversity. Even if we don’t know everything there is to know about a certain culture, we can at least follow the basic guidelines below to communicate with people and learn what we need to know to demonstrate respect for their culture:</a:t>
            </a:r>
          </a:p>
          <a:p>
            <a:pPr lvl="1"/>
            <a:r>
              <a:rPr lang="en-US" dirty="0" smtClean="0">
                <a:solidFill>
                  <a:schemeClr val="accent2">
                    <a:lumMod val="50000"/>
                  </a:schemeClr>
                </a:solidFill>
              </a:rPr>
              <a:t>Stick to simple, basic words.</a:t>
            </a:r>
          </a:p>
          <a:p>
            <a:pPr lvl="1"/>
            <a:r>
              <a:rPr lang="en-US" dirty="0" smtClean="0">
                <a:solidFill>
                  <a:schemeClr val="accent2">
                    <a:lumMod val="50000"/>
                  </a:schemeClr>
                </a:solidFill>
              </a:rPr>
              <a:t>Use the literal meanings of words. Every culture has its own slang.  People from other cultures, especially who speak another language, may not be familiar with your slang.</a:t>
            </a:r>
          </a:p>
          <a:p>
            <a:pPr lvl="1"/>
            <a:r>
              <a:rPr lang="en-US" dirty="0" smtClean="0">
                <a:solidFill>
                  <a:schemeClr val="accent2">
                    <a:lumMod val="50000"/>
                  </a:schemeClr>
                </a:solidFill>
              </a:rPr>
              <a:t>Avoid using jargon.</a:t>
            </a:r>
          </a:p>
          <a:p>
            <a:pPr lvl="1"/>
            <a:r>
              <a:rPr lang="en-US" dirty="0" smtClean="0">
                <a:solidFill>
                  <a:schemeClr val="accent2">
                    <a:lumMod val="50000"/>
                  </a:schemeClr>
                </a:solidFill>
              </a:rPr>
              <a:t>When speaking, talk slowly and pronounce words carefully.</a:t>
            </a:r>
          </a:p>
          <a:p>
            <a:pPr lvl="1"/>
            <a:r>
              <a:rPr lang="en-US" dirty="0" smtClean="0">
                <a:solidFill>
                  <a:schemeClr val="accent2">
                    <a:lumMod val="50000"/>
                  </a:schemeClr>
                </a:solidFill>
              </a:rPr>
              <a:t>Seek feedback, but do not ask, “Do you understand?”. </a:t>
            </a:r>
          </a:p>
          <a:p>
            <a:pPr lvl="1"/>
            <a:r>
              <a:rPr lang="en-US" dirty="0" smtClean="0">
                <a:solidFill>
                  <a:schemeClr val="accent2">
                    <a:lumMod val="50000"/>
                  </a:schemeClr>
                </a:solidFill>
              </a:rPr>
              <a:t>Learn about the communication styles used by people from different cultures, and try to match them when appropriate.</a:t>
            </a:r>
            <a:endParaRPr lang="en-US" dirty="0">
              <a:solidFill>
                <a:schemeClr val="accent2">
                  <a:lumMod val="50000"/>
                </a:schemeClr>
              </a:solidFill>
            </a:endParaRPr>
          </a:p>
        </p:txBody>
      </p:sp>
    </p:spTree>
    <p:extLst>
      <p:ext uri="{BB962C8B-B14F-4D97-AF65-F5344CB8AC3E}">
        <p14:creationId xmlns:p14="http://schemas.microsoft.com/office/powerpoint/2010/main" val="331814349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fontScale="90000"/>
          </a:bodyPr>
          <a:lstStyle/>
          <a:p>
            <a:r>
              <a:rPr lang="en-US" dirty="0" smtClean="0">
                <a:solidFill>
                  <a:schemeClr val="accent2">
                    <a:lumMod val="50000"/>
                  </a:schemeClr>
                </a:solidFill>
              </a:rPr>
              <a:t>Combating Biases and Showing Respect for Diversity</a:t>
            </a:r>
            <a:endParaRPr lang="en-US" dirty="0">
              <a:solidFill>
                <a:schemeClr val="accent2">
                  <a:lumMod val="50000"/>
                </a:schemeClr>
              </a:solidFill>
            </a:endParaRPr>
          </a:p>
        </p:txBody>
      </p:sp>
      <p:sp>
        <p:nvSpPr>
          <p:cNvPr id="3" name="Content Placeholder 2"/>
          <p:cNvSpPr>
            <a:spLocks noGrp="1"/>
          </p:cNvSpPr>
          <p:nvPr>
            <p:ph idx="1"/>
          </p:nvPr>
        </p:nvSpPr>
        <p:spPr/>
        <p:txBody>
          <a:bodyPr>
            <a:normAutofit lnSpcReduction="10000"/>
          </a:bodyPr>
          <a:lstStyle/>
          <a:p>
            <a:r>
              <a:rPr lang="en-US" dirty="0" smtClean="0">
                <a:solidFill>
                  <a:schemeClr val="accent2">
                    <a:lumMod val="50000"/>
                  </a:schemeClr>
                </a:solidFill>
              </a:rPr>
              <a:t>With all of that said, how do you combat biases and demonstrate respect for diversity?  People tend to pay more attention to and have more respect for those that serve their own self-interests. They also are more apt to hear messages that fit their existing viewpoints and discount messages that contradict those viewpoints. AWARENESS enables us to focus on understanding rather than assuming. </a:t>
            </a:r>
            <a:endParaRPr lang="en-US" dirty="0">
              <a:solidFill>
                <a:schemeClr val="accent2">
                  <a:lumMod val="50000"/>
                </a:schemeClr>
              </a:solidFill>
            </a:endParaRPr>
          </a:p>
        </p:txBody>
      </p:sp>
    </p:spTree>
    <p:extLst>
      <p:ext uri="{BB962C8B-B14F-4D97-AF65-F5344CB8AC3E}">
        <p14:creationId xmlns:p14="http://schemas.microsoft.com/office/powerpoint/2010/main" val="211394988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524000"/>
            <a:ext cx="8229600" cy="5257800"/>
          </a:xfrm>
        </p:spPr>
        <p:txBody>
          <a:bodyPr>
            <a:normAutofit fontScale="92500" lnSpcReduction="20000"/>
          </a:bodyPr>
          <a:lstStyle/>
          <a:p>
            <a:r>
              <a:rPr lang="en-US" dirty="0" smtClean="0">
                <a:solidFill>
                  <a:schemeClr val="accent2">
                    <a:lumMod val="50000"/>
                  </a:schemeClr>
                </a:solidFill>
              </a:rPr>
              <a:t>We can combat biases by being aware of them, by phrasing messages carefully to appeal to the receiver, and by asking ourselves:</a:t>
            </a:r>
          </a:p>
          <a:p>
            <a:pPr lvl="1"/>
            <a:r>
              <a:rPr lang="en-US" dirty="0" smtClean="0">
                <a:solidFill>
                  <a:schemeClr val="accent2">
                    <a:lumMod val="50000"/>
                  </a:schemeClr>
                </a:solidFill>
              </a:rPr>
              <a:t>Are we responding to what a person is saying or to what they are wearing? </a:t>
            </a:r>
          </a:p>
          <a:p>
            <a:pPr lvl="1"/>
            <a:r>
              <a:rPr lang="en-US" dirty="0" smtClean="0">
                <a:solidFill>
                  <a:schemeClr val="accent2">
                    <a:lumMod val="50000"/>
                  </a:schemeClr>
                </a:solidFill>
              </a:rPr>
              <a:t>Are we responding to the message or to the speaker’s accent? </a:t>
            </a:r>
          </a:p>
          <a:p>
            <a:pPr lvl="1"/>
            <a:r>
              <a:rPr lang="en-US" dirty="0" smtClean="0">
                <a:solidFill>
                  <a:schemeClr val="accent2">
                    <a:lumMod val="50000"/>
                  </a:schemeClr>
                </a:solidFill>
              </a:rPr>
              <a:t>Are we responding to the words or to our beliefs about the person’s race? </a:t>
            </a:r>
          </a:p>
          <a:p>
            <a:r>
              <a:rPr lang="en-US" dirty="0" smtClean="0">
                <a:solidFill>
                  <a:schemeClr val="accent2">
                    <a:lumMod val="50000"/>
                  </a:schemeClr>
                </a:solidFill>
              </a:rPr>
              <a:t>Awareness and a conscious effort make it possible for us to demonstrate respect for diversity.  As we close, keep this in mind, "You cannot change what you don't acknowledge." -Dr. Phil</a:t>
            </a:r>
            <a:endParaRPr lang="en-US" dirty="0">
              <a:solidFill>
                <a:schemeClr val="accent2">
                  <a:lumMod val="50000"/>
                </a:schemeClr>
              </a:solidFill>
            </a:endParaRPr>
          </a:p>
        </p:txBody>
      </p:sp>
      <p:sp>
        <p:nvSpPr>
          <p:cNvPr id="5" name="Title 1"/>
          <p:cNvSpPr>
            <a:spLocks noGrp="1"/>
          </p:cNvSpPr>
          <p:nvPr>
            <p:ph type="title"/>
          </p:nvPr>
        </p:nvSpPr>
        <p:spPr/>
        <p:style>
          <a:lnRef idx="2">
            <a:schemeClr val="accent2"/>
          </a:lnRef>
          <a:fillRef idx="1">
            <a:schemeClr val="lt1"/>
          </a:fillRef>
          <a:effectRef idx="0">
            <a:schemeClr val="accent2"/>
          </a:effectRef>
          <a:fontRef idx="minor">
            <a:schemeClr val="dk1"/>
          </a:fontRef>
        </p:style>
        <p:txBody>
          <a:bodyPr>
            <a:normAutofit fontScale="90000"/>
          </a:bodyPr>
          <a:lstStyle/>
          <a:p>
            <a:r>
              <a:rPr lang="en-US" dirty="0" smtClean="0">
                <a:solidFill>
                  <a:schemeClr val="accent2">
                    <a:lumMod val="50000"/>
                  </a:schemeClr>
                </a:solidFill>
              </a:rPr>
              <a:t>Combating Biases and Showing Respect for Diversity cont.</a:t>
            </a:r>
            <a:endParaRPr lang="en-US" dirty="0">
              <a:solidFill>
                <a:schemeClr val="accent2">
                  <a:lumMod val="50000"/>
                </a:schemeClr>
              </a:solidFill>
            </a:endParaRPr>
          </a:p>
        </p:txBody>
      </p:sp>
    </p:spTree>
    <p:extLst>
      <p:ext uri="{BB962C8B-B14F-4D97-AF65-F5344CB8AC3E}">
        <p14:creationId xmlns:p14="http://schemas.microsoft.com/office/powerpoint/2010/main" val="3129566898"/>
      </p:ext>
    </p:extLst>
  </p:cSld>
  <p:clrMapOvr>
    <a:masterClrMapping/>
  </p:clrMapOvr>
</p:sld>
</file>

<file path=ppt/theme/theme1.xml><?xml version="1.0" encoding="utf-8"?>
<a:theme xmlns:a="http://schemas.openxmlformats.org/drawingml/2006/main" name="Office Theme">
  <a:themeElements>
    <a:clrScheme name="Technic">
      <a:dk1>
        <a:sysClr val="windowText" lastClr="000000"/>
      </a:dk1>
      <a:lt1>
        <a:sysClr val="window" lastClr="FFFFFF"/>
      </a:lt1>
      <a:dk2>
        <a:srgbClr val="3B3B3B"/>
      </a:dk2>
      <a:lt2>
        <a:srgbClr val="D4D2D0"/>
      </a:lt2>
      <a:accent1>
        <a:srgbClr val="6EA0B0"/>
      </a:accent1>
      <a:accent2>
        <a:srgbClr val="CCAF0A"/>
      </a:accent2>
      <a:accent3>
        <a:srgbClr val="8D89A4"/>
      </a:accent3>
      <a:accent4>
        <a:srgbClr val="748560"/>
      </a:accent4>
      <a:accent5>
        <a:srgbClr val="9E9273"/>
      </a:accent5>
      <a:accent6>
        <a:srgbClr val="7E848D"/>
      </a:accent6>
      <a:hlink>
        <a:srgbClr val="00C8C3"/>
      </a:hlink>
      <a:folHlink>
        <a:srgbClr val="A116E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TotalTime>
  <Words>832</Words>
  <Application>Microsoft Office PowerPoint</Application>
  <PresentationFormat>On-screen Show (4:3)</PresentationFormat>
  <Paragraphs>36</Paragraphs>
  <Slides>9</Slides>
  <Notes>0</Notes>
  <HiddenSlides>0</HiddenSlides>
  <MMClips>0</MMClips>
  <ScaleCrop>false</ScaleCrop>
  <HeadingPairs>
    <vt:vector size="4" baseType="variant">
      <vt:variant>
        <vt:lpstr>Theme</vt:lpstr>
      </vt:variant>
      <vt:variant>
        <vt:i4>1</vt:i4>
      </vt:variant>
      <vt:variant>
        <vt:lpstr>Slide Titles</vt:lpstr>
      </vt:variant>
      <vt:variant>
        <vt:i4>9</vt:i4>
      </vt:variant>
    </vt:vector>
  </HeadingPairs>
  <TitlesOfParts>
    <vt:vector size="10" baseType="lpstr">
      <vt:lpstr>Office Theme</vt:lpstr>
      <vt:lpstr>Demonstrate Respect for Diversity</vt:lpstr>
      <vt:lpstr>Introduction</vt:lpstr>
      <vt:lpstr>Cultural Difference</vt:lpstr>
      <vt:lpstr>Cultural Differences cont.</vt:lpstr>
      <vt:lpstr>Cultural Differences cont.</vt:lpstr>
      <vt:lpstr>Biases and Perception</vt:lpstr>
      <vt:lpstr>Diversity and Communication</vt:lpstr>
      <vt:lpstr>Combating Biases and Showing Respect for Diversity</vt:lpstr>
      <vt:lpstr>Combating Biases and Showing Respect for Diversity cont.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Demonstrate Respect for Diversity</dc:title>
  <dc:creator>Windows User</dc:creator>
  <cp:lastModifiedBy>Windows User</cp:lastModifiedBy>
  <cp:revision>2</cp:revision>
  <dcterms:created xsi:type="dcterms:W3CDTF">2013-07-31T20:49:07Z</dcterms:created>
  <dcterms:modified xsi:type="dcterms:W3CDTF">2013-07-31T21:00:55Z</dcterms:modified>
</cp:coreProperties>
</file>

<file path=docProps/thumbnail.jpeg>
</file>