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5"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7" d="100"/>
          <a:sy n="107" d="100"/>
        </p:scale>
        <p:origin x="-84" y="-12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E26D140-6EB5-43C8-977F-774B4DC84FF4}"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4575702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E26D140-6EB5-43C8-977F-774B4DC84FF4}"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40071272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E26D140-6EB5-43C8-977F-774B4DC84FF4}"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408508322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E26D140-6EB5-43C8-977F-774B4DC84FF4}"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3175926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E26D140-6EB5-43C8-977F-774B4DC84FF4}" type="datetimeFigureOut">
              <a:rPr lang="en-US" smtClean="0"/>
              <a:t>11/14/2014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234156072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E26D140-6EB5-43C8-977F-774B4DC84FF4}" type="datetimeFigureOut">
              <a:rPr lang="en-US" smtClean="0"/>
              <a:t>11/14/2014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40099928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E26D140-6EB5-43C8-977F-774B4DC84FF4}" type="datetimeFigureOut">
              <a:rPr lang="en-US" smtClean="0"/>
              <a:t>11/14/2014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2701100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E26D140-6EB5-43C8-977F-774B4DC84FF4}" type="datetimeFigureOut">
              <a:rPr lang="en-US" smtClean="0"/>
              <a:t>11/14/2014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7390560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E26D140-6EB5-43C8-977F-774B4DC84FF4}" type="datetimeFigureOut">
              <a:rPr lang="en-US" smtClean="0"/>
              <a:t>11/14/2014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66151089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E26D140-6EB5-43C8-977F-774B4DC84FF4}" type="datetimeFigureOut">
              <a:rPr lang="en-US" smtClean="0"/>
              <a:t>11/14/2014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5579214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E26D140-6EB5-43C8-977F-774B4DC84FF4}" type="datetimeFigureOut">
              <a:rPr lang="en-US" smtClean="0"/>
              <a:t>11/14/2014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E3E9D87-259A-4D76-8E26-98E18170F845}" type="slidenum">
              <a:rPr lang="en-US" smtClean="0"/>
              <a:t>‹#›</a:t>
            </a:fld>
            <a:endParaRPr lang="en-US"/>
          </a:p>
        </p:txBody>
      </p:sp>
    </p:spTree>
    <p:extLst>
      <p:ext uri="{BB962C8B-B14F-4D97-AF65-F5344CB8AC3E}">
        <p14:creationId xmlns:p14="http://schemas.microsoft.com/office/powerpoint/2010/main" val="36922409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2">
            <a:lumMod val="20000"/>
            <a:lumOff val="8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E26D140-6EB5-43C8-977F-774B4DC84FF4}" type="datetimeFigureOut">
              <a:rPr lang="en-US" smtClean="0"/>
              <a:t>11/14/2014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E3E9D87-259A-4D76-8E26-98E18170F845}" type="slidenum">
              <a:rPr lang="en-US" smtClean="0"/>
              <a:t>‹#›</a:t>
            </a:fld>
            <a:endParaRPr lang="en-US"/>
          </a:p>
        </p:txBody>
      </p:sp>
    </p:spTree>
    <p:extLst>
      <p:ext uri="{BB962C8B-B14F-4D97-AF65-F5344CB8AC3E}">
        <p14:creationId xmlns:p14="http://schemas.microsoft.com/office/powerpoint/2010/main" val="91466306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www.dummies.com/how-to/content/define-your-fashion-style-with-a-quick-quiz.html" TargetMode="External"/><Relationship Id="rId2" Type="http://schemas.openxmlformats.org/officeDocument/2006/relationships/hyperlink" Target="http://visual-therapy.com/blog/style-type-quiz/" TargetMode="External"/><Relationship Id="rId1" Type="http://schemas.openxmlformats.org/officeDocument/2006/relationships/slideLayout" Target="../slideLayouts/slideLayout2.xml"/><Relationship Id="rId4" Type="http://schemas.openxmlformats.org/officeDocument/2006/relationships/hyperlink" Target="http://www.sheknows.com/beauty-and-style/quizzes/what-does-your-hair-say-about-you"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a:xfrm>
            <a:off x="685800" y="2693988"/>
            <a:ext cx="7772400" cy="1470025"/>
          </a:xfrm>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bg2">
                    <a:lumMod val="50000"/>
                  </a:schemeClr>
                </a:solidFill>
                <a:effectLst/>
              </a:rPr>
              <a:t>How Personal Appearance Affects Anticipated Responses.</a:t>
            </a:r>
            <a:endParaRPr lang="en-US" dirty="0">
              <a:solidFill>
                <a:schemeClr val="bg2">
                  <a:lumMod val="50000"/>
                </a:schemeClr>
              </a:solidFill>
              <a:effectLst/>
            </a:endParaRPr>
          </a:p>
        </p:txBody>
      </p:sp>
    </p:spTree>
    <p:extLst>
      <p:ext uri="{BB962C8B-B14F-4D97-AF65-F5344CB8AC3E}">
        <p14:creationId xmlns:p14="http://schemas.microsoft.com/office/powerpoint/2010/main" val="9481737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p:txBody>
          <a:bodyPr/>
          <a:lstStyle/>
          <a:p>
            <a:r>
              <a:rPr lang="en-US" dirty="0" smtClean="0">
                <a:solidFill>
                  <a:schemeClr val="bg2">
                    <a:lumMod val="50000"/>
                  </a:schemeClr>
                </a:solidFill>
              </a:rPr>
              <a:t>Like it or not, personal appearance is a part of nonverbal communication and needs to be considered during communication.  Our choice of colors, our clothing style, hairstyle, and body type evoke reactions and judgments that affect communication. Let's discuss how personal appearance affects communication  in greater detail.</a:t>
            </a:r>
            <a:endParaRPr lang="en-US" dirty="0">
              <a:solidFill>
                <a:schemeClr val="bg2">
                  <a:lumMod val="50000"/>
                </a:schemeClr>
              </a:solidFill>
            </a:endParaRPr>
          </a:p>
        </p:txBody>
      </p:sp>
    </p:spTree>
    <p:extLst>
      <p:ext uri="{BB962C8B-B14F-4D97-AF65-F5344CB8AC3E}">
        <p14:creationId xmlns:p14="http://schemas.microsoft.com/office/powerpoint/2010/main" val="8859521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p:txBody>
          <a:bodyPr>
            <a:normAutofit fontScale="77500" lnSpcReduction="20000"/>
          </a:bodyPr>
          <a:lstStyle/>
          <a:p>
            <a:r>
              <a:rPr lang="en-US" dirty="0" smtClean="0">
                <a:solidFill>
                  <a:schemeClr val="bg2">
                    <a:lumMod val="50000"/>
                  </a:schemeClr>
                </a:solidFill>
              </a:rPr>
              <a:t>Detail 1: Color Choice</a:t>
            </a:r>
          </a:p>
          <a:p>
            <a:pPr lvl="1"/>
            <a:r>
              <a:rPr lang="en-US" dirty="0" smtClean="0">
                <a:solidFill>
                  <a:schemeClr val="bg2">
                    <a:lumMod val="50000"/>
                  </a:schemeClr>
                </a:solidFill>
              </a:rPr>
              <a:t>Color is a powerful force in our lives, including our communication, that we don't always take into consideration. The colors that we wear play a part not only in the overall impression that we give, but also in the responses that we receive from others. Research on color psychology demonstrates that different colors can evoke different moods. While perceptions of color are somewhat subjective and can vary from culture to culture, there are some color effects that are universal. Colors in the red family (reds, oranges, and yellows) are known as warm colors that evoke warmth, comfort, optimism, energy, anger, and hostility. Colors in the blue family (blues, purples, and greens) are known as cool colors that evoke calmness, sadness, or indifference. The following slide lists the responses that each color evokes:</a:t>
            </a:r>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a:xfrm>
            <a:off x="457200" y="1600200"/>
            <a:ext cx="8229600" cy="5257800"/>
          </a:xfrm>
        </p:spPr>
        <p:txBody>
          <a:bodyPr>
            <a:normAutofit fontScale="70000" lnSpcReduction="20000"/>
          </a:bodyPr>
          <a:lstStyle/>
          <a:p>
            <a:r>
              <a:rPr lang="en-US" dirty="0" smtClean="0">
                <a:solidFill>
                  <a:schemeClr val="bg2">
                    <a:lumMod val="50000"/>
                  </a:schemeClr>
                </a:solidFill>
              </a:rPr>
              <a:t>Red: triggers opposing emotions, often associated with passion, love, anger, and danger. Can increase a person’s heart rate and make them excited.</a:t>
            </a:r>
          </a:p>
          <a:p>
            <a:r>
              <a:rPr lang="en-US" dirty="0" smtClean="0">
                <a:solidFill>
                  <a:schemeClr val="bg2">
                    <a:lumMod val="50000"/>
                  </a:schemeClr>
                </a:solidFill>
              </a:rPr>
              <a:t>Orange: triggers a feeling of vitality and happiness. Draws attention and shows movement but is not as overpowering: aggressive, but balanced. Portrays energy yet can be inviting and friendly.</a:t>
            </a:r>
          </a:p>
          <a:p>
            <a:r>
              <a:rPr lang="en-US" dirty="0" smtClean="0">
                <a:solidFill>
                  <a:schemeClr val="bg2">
                    <a:lumMod val="50000"/>
                  </a:schemeClr>
                </a:solidFill>
              </a:rPr>
              <a:t>Yellow: evokes laughter, hope, and sunshine. Tends to reflect more light and can irritate a person’s eyes. Can be overwhelming.</a:t>
            </a:r>
          </a:p>
          <a:p>
            <a:r>
              <a:rPr lang="en-US" dirty="0" smtClean="0">
                <a:solidFill>
                  <a:schemeClr val="bg2">
                    <a:lumMod val="50000"/>
                  </a:schemeClr>
                </a:solidFill>
              </a:rPr>
              <a:t>Green: symbolizes health, new beginnings, and wealth. Is the easiest on the eyes. Should be used to relax and create balance.</a:t>
            </a:r>
          </a:p>
          <a:p>
            <a:r>
              <a:rPr lang="en-US" dirty="0" smtClean="0">
                <a:solidFill>
                  <a:schemeClr val="bg2">
                    <a:lumMod val="50000"/>
                  </a:schemeClr>
                </a:solidFill>
              </a:rPr>
              <a:t>Blue: triggers a feeling of calmness, spirituality, security, and trust. Causes the body to create chemicals that are calming.</a:t>
            </a:r>
          </a:p>
          <a:p>
            <a:r>
              <a:rPr lang="en-US" dirty="0" smtClean="0">
                <a:solidFill>
                  <a:schemeClr val="bg2">
                    <a:lumMod val="50000"/>
                  </a:schemeClr>
                </a:solidFill>
              </a:rPr>
              <a:t>Purple: is associated with creativity, royalty, and wealth. Often used to soothe or calm.</a:t>
            </a:r>
          </a:p>
          <a:p>
            <a:r>
              <a:rPr lang="en-US" dirty="0" smtClean="0">
                <a:solidFill>
                  <a:schemeClr val="bg2">
                    <a:lumMod val="50000"/>
                  </a:schemeClr>
                </a:solidFill>
              </a:rPr>
              <a:t>Neutral colors (black, gray, white, tan, and brown): great background colors to complement non-neutral colors.</a:t>
            </a:r>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a:xfrm>
            <a:off x="457200" y="1600200"/>
            <a:ext cx="8229600" cy="5257800"/>
          </a:xfrm>
        </p:spPr>
        <p:txBody>
          <a:bodyPr>
            <a:normAutofit fontScale="77500" lnSpcReduction="20000"/>
          </a:bodyPr>
          <a:lstStyle/>
          <a:p>
            <a:r>
              <a:rPr lang="en-US" dirty="0" smtClean="0">
                <a:solidFill>
                  <a:schemeClr val="bg2">
                    <a:lumMod val="50000"/>
                  </a:schemeClr>
                </a:solidFill>
              </a:rPr>
              <a:t>Detail 2: Style Choice</a:t>
            </a:r>
          </a:p>
          <a:p>
            <a:pPr lvl="1"/>
            <a:r>
              <a:rPr lang="en-US" dirty="0" smtClean="0">
                <a:solidFill>
                  <a:schemeClr val="bg2">
                    <a:lumMod val="50000"/>
                  </a:schemeClr>
                </a:solidFill>
              </a:rPr>
              <a:t>Personal style, whether it be clothing, hair, etc., says a lot about personality and evokes a response during communication because style sends a message. It can communicate our occupation, an occasion, status, values, character, and attitude. For example, you can look at the way someone is dressed and tell if neatness is important to them.</a:t>
            </a:r>
          </a:p>
          <a:p>
            <a:pPr lvl="1"/>
            <a:r>
              <a:rPr lang="en-US" dirty="0" smtClean="0">
                <a:solidFill>
                  <a:schemeClr val="bg2">
                    <a:lumMod val="50000"/>
                  </a:schemeClr>
                </a:solidFill>
              </a:rPr>
              <a:t>What does your style say about you? Take the fun quizzes below to see (guys, adapt answers to make it masculine).</a:t>
            </a:r>
          </a:p>
          <a:p>
            <a:pPr lvl="2"/>
            <a:r>
              <a:rPr lang="en-US" dirty="0" smtClean="0">
                <a:solidFill>
                  <a:schemeClr val="bg2">
                    <a:lumMod val="50000"/>
                  </a:schemeClr>
                </a:solidFill>
                <a:hlinkClick r:id="rId2"/>
              </a:rPr>
              <a:t>http://visual-therapy.com/blog/style-type-quiz/</a:t>
            </a:r>
            <a:endParaRPr lang="en-US" dirty="0" smtClean="0">
              <a:solidFill>
                <a:schemeClr val="bg2">
                  <a:lumMod val="50000"/>
                </a:schemeClr>
              </a:solidFill>
            </a:endParaRPr>
          </a:p>
          <a:p>
            <a:pPr lvl="2"/>
            <a:r>
              <a:rPr lang="en-US" dirty="0" smtClean="0">
                <a:solidFill>
                  <a:schemeClr val="bg2">
                    <a:lumMod val="50000"/>
                  </a:schemeClr>
                </a:solidFill>
                <a:hlinkClick r:id="rId3"/>
              </a:rPr>
              <a:t>http://www.dummies.com/how-to/content/define-your-fashion-style-with-a-quick-quiz.html</a:t>
            </a:r>
            <a:endParaRPr lang="en-US" dirty="0" smtClean="0">
              <a:solidFill>
                <a:schemeClr val="bg2">
                  <a:lumMod val="50000"/>
                </a:schemeClr>
              </a:solidFill>
            </a:endParaRPr>
          </a:p>
          <a:p>
            <a:pPr lvl="2"/>
            <a:r>
              <a:rPr lang="en-US" dirty="0" smtClean="0">
                <a:solidFill>
                  <a:schemeClr val="bg2">
                    <a:lumMod val="50000"/>
                  </a:schemeClr>
                </a:solidFill>
                <a:hlinkClick r:id="rId4"/>
              </a:rPr>
              <a:t>http://www.sheknows.com/beauty-and-style/quizzes/what-does-your-hair-say-about-you</a:t>
            </a:r>
            <a:endParaRPr lang="en-US" dirty="0" smtClean="0">
              <a:solidFill>
                <a:schemeClr val="bg2">
                  <a:lumMod val="50000"/>
                </a:schemeClr>
              </a:solidFill>
            </a:endParaRPr>
          </a:p>
          <a:p>
            <a:pPr lvl="1"/>
            <a:r>
              <a:rPr lang="en-US" dirty="0" smtClean="0">
                <a:solidFill>
                  <a:schemeClr val="bg2">
                    <a:lumMod val="50000"/>
                  </a:schemeClr>
                </a:solidFill>
              </a:rPr>
              <a:t>The results of these quizzes may not be concrete, but they do get you thinking about what your personal style communicates to others.</a:t>
            </a:r>
          </a:p>
          <a:p>
            <a:pPr lvl="1"/>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a:xfrm>
            <a:off x="457200" y="1600200"/>
            <a:ext cx="8229600" cy="5257800"/>
          </a:xfrm>
        </p:spPr>
        <p:txBody>
          <a:bodyPr>
            <a:normAutofit fontScale="92500"/>
          </a:bodyPr>
          <a:lstStyle/>
          <a:p>
            <a:r>
              <a:rPr lang="en-US" dirty="0" smtClean="0">
                <a:solidFill>
                  <a:schemeClr val="bg2">
                    <a:lumMod val="50000"/>
                  </a:schemeClr>
                </a:solidFill>
              </a:rPr>
              <a:t>Detail 3: Body Type</a:t>
            </a:r>
          </a:p>
          <a:p>
            <a:pPr lvl="1"/>
            <a:r>
              <a:rPr lang="en-US" dirty="0" smtClean="0">
                <a:solidFill>
                  <a:schemeClr val="bg2">
                    <a:lumMod val="50000"/>
                  </a:schemeClr>
                </a:solidFill>
              </a:rPr>
              <a:t>Like color and style, body type also communicates certain messages.  There are 3 main categories of body type.  These include:</a:t>
            </a:r>
          </a:p>
          <a:p>
            <a:pPr lvl="2"/>
            <a:r>
              <a:rPr lang="en-US" dirty="0" smtClean="0">
                <a:solidFill>
                  <a:schemeClr val="bg2">
                    <a:lumMod val="50000"/>
                  </a:schemeClr>
                </a:solidFill>
              </a:rPr>
              <a:t>Endomorphic: round, oval, heavy, </a:t>
            </a:r>
            <a:r>
              <a:rPr lang="en-US" dirty="0" smtClean="0">
                <a:solidFill>
                  <a:schemeClr val="bg2">
                    <a:lumMod val="50000"/>
                  </a:schemeClr>
                </a:solidFill>
              </a:rPr>
              <a:t>pear-shaped communicates</a:t>
            </a:r>
            <a:r>
              <a:rPr lang="en-US" dirty="0" smtClean="0">
                <a:solidFill>
                  <a:schemeClr val="bg2">
                    <a:lumMod val="50000"/>
                  </a:schemeClr>
                </a:solidFill>
              </a:rPr>
              <a:t>: slow, relaxed, sociable, forgiving</a:t>
            </a:r>
          </a:p>
          <a:p>
            <a:pPr lvl="2"/>
            <a:r>
              <a:rPr lang="en-US" dirty="0" err="1" smtClean="0">
                <a:solidFill>
                  <a:schemeClr val="bg2">
                    <a:lumMod val="50000"/>
                  </a:schemeClr>
                </a:solidFill>
              </a:rPr>
              <a:t>Mesomorphic</a:t>
            </a:r>
            <a:r>
              <a:rPr lang="en-US" dirty="0" smtClean="0">
                <a:solidFill>
                  <a:schemeClr val="bg2">
                    <a:lumMod val="50000"/>
                  </a:schemeClr>
                </a:solidFill>
              </a:rPr>
              <a:t>: muscular, firm, curved, inverted pear, triangle shape (most socially acceptable)communicates: confident, hot-tempered, dominant, enterprising</a:t>
            </a:r>
          </a:p>
          <a:p>
            <a:pPr lvl="2"/>
            <a:r>
              <a:rPr lang="en-US" dirty="0" err="1" smtClean="0">
                <a:solidFill>
                  <a:schemeClr val="bg2">
                    <a:lumMod val="50000"/>
                  </a:schemeClr>
                </a:solidFill>
              </a:rPr>
              <a:t>Ectomorphic</a:t>
            </a:r>
            <a:r>
              <a:rPr lang="en-US" dirty="0" smtClean="0">
                <a:solidFill>
                  <a:schemeClr val="bg2">
                    <a:lumMod val="50000"/>
                  </a:schemeClr>
                </a:solidFill>
              </a:rPr>
              <a:t>: thin, fragile-looking, </a:t>
            </a:r>
            <a:r>
              <a:rPr lang="en-US" dirty="0" smtClean="0">
                <a:solidFill>
                  <a:schemeClr val="bg2">
                    <a:lumMod val="50000"/>
                  </a:schemeClr>
                </a:solidFill>
              </a:rPr>
              <a:t>underdeveloped c </a:t>
            </a:r>
            <a:r>
              <a:rPr lang="en-US" dirty="0" err="1" smtClean="0">
                <a:solidFill>
                  <a:schemeClr val="bg2">
                    <a:lumMod val="50000"/>
                  </a:schemeClr>
                </a:solidFill>
              </a:rPr>
              <a:t>ommunicates</a:t>
            </a:r>
            <a:r>
              <a:rPr lang="en-US" dirty="0" smtClean="0">
                <a:solidFill>
                  <a:schemeClr val="bg2">
                    <a:lumMod val="50000"/>
                  </a:schemeClr>
                </a:solidFill>
              </a:rPr>
              <a:t>: awkward</a:t>
            </a:r>
            <a:r>
              <a:rPr lang="en-US" dirty="0" smtClean="0">
                <a:solidFill>
                  <a:schemeClr val="bg2">
                    <a:lumMod val="50000"/>
                  </a:schemeClr>
                </a:solidFill>
              </a:rPr>
              <a:t>, tactful, tense, detached, meticulous</a:t>
            </a:r>
          </a:p>
          <a:p>
            <a:pPr lvl="1"/>
            <a:r>
              <a:rPr lang="en-US" dirty="0" smtClean="0">
                <a:solidFill>
                  <a:schemeClr val="bg2">
                    <a:lumMod val="50000"/>
                  </a:schemeClr>
                </a:solidFill>
              </a:rPr>
              <a:t>Like it or not, body type is a form of nonverbal communication that affects how others respond.</a:t>
            </a:r>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Personal Appearance</a:t>
            </a:r>
            <a:endParaRPr lang="en-US" dirty="0">
              <a:solidFill>
                <a:schemeClr val="bg2">
                  <a:lumMod val="50000"/>
                </a:schemeClr>
              </a:solidFill>
            </a:endParaRPr>
          </a:p>
        </p:txBody>
      </p:sp>
      <p:sp>
        <p:nvSpPr>
          <p:cNvPr id="3" name="Content Placeholder 2"/>
          <p:cNvSpPr>
            <a:spLocks noGrp="1"/>
          </p:cNvSpPr>
          <p:nvPr>
            <p:ph idx="1"/>
          </p:nvPr>
        </p:nvSpPr>
        <p:spPr>
          <a:xfrm>
            <a:off x="457200" y="1600200"/>
            <a:ext cx="8229600" cy="5029200"/>
          </a:xfrm>
        </p:spPr>
        <p:txBody>
          <a:bodyPr>
            <a:normAutofit fontScale="85000" lnSpcReduction="10000"/>
          </a:bodyPr>
          <a:lstStyle/>
          <a:p>
            <a:r>
              <a:rPr lang="en-US" dirty="0" smtClean="0">
                <a:solidFill>
                  <a:schemeClr val="bg2">
                    <a:lumMod val="50000"/>
                  </a:schemeClr>
                </a:solidFill>
              </a:rPr>
              <a:t>Through appearance, including color, style, and body type, people draw conclusions about a particular person without any form of verbal communication being used. It plays an important part in the first impression that one gives. Impressions regarding occupation, age, nationality, social and economic level, job status, and judgment are all affected by personal appearance.  It may not be right, or the right conclusion or message, but it happens nonetheless, Therefore, the response that you get from someone else may be affected by appearance and may not be what you anticipated.  It is an important part of the communication puzzle to keep in mind.</a:t>
            </a:r>
            <a:endParaRPr lang="en-US" dirty="0">
              <a:solidFill>
                <a:schemeClr val="bg2">
                  <a:lumMod val="50000"/>
                </a:schemeClr>
              </a:solidFill>
            </a:endParaRPr>
          </a:p>
        </p:txBody>
      </p:sp>
    </p:spTree>
    <p:extLst>
      <p:ext uri="{BB962C8B-B14F-4D97-AF65-F5344CB8AC3E}">
        <p14:creationId xmlns:p14="http://schemas.microsoft.com/office/powerpoint/2010/main" val="418492584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accent2"/>
          </a:lnRef>
          <a:fillRef idx="1">
            <a:schemeClr val="lt1"/>
          </a:fillRef>
          <a:effectRef idx="0">
            <a:schemeClr val="accent2"/>
          </a:effectRef>
          <a:fontRef idx="minor">
            <a:schemeClr val="dk1"/>
          </a:fontRef>
        </p:style>
        <p:txBody>
          <a:bodyPr>
            <a:normAutofit/>
          </a:bodyPr>
          <a:lstStyle/>
          <a:p>
            <a:r>
              <a:rPr lang="en-US" dirty="0" smtClean="0">
                <a:solidFill>
                  <a:schemeClr val="bg2">
                    <a:lumMod val="50000"/>
                  </a:schemeClr>
                </a:solidFill>
              </a:rPr>
              <a:t>END OF </a:t>
            </a:r>
            <a:endParaRPr lang="en-US" dirty="0">
              <a:solidFill>
                <a:schemeClr val="bg2">
                  <a:lumMod val="50000"/>
                </a:schemeClr>
              </a:solidFill>
            </a:endParaRPr>
          </a:p>
        </p:txBody>
      </p:sp>
      <p:sp>
        <p:nvSpPr>
          <p:cNvPr id="4" name="Subtitle 3"/>
          <p:cNvSpPr>
            <a:spLocks noGrp="1"/>
          </p:cNvSpPr>
          <p:nvPr>
            <p:ph type="subTitle" idx="1"/>
          </p:nvPr>
        </p:nvSpPr>
        <p:spPr/>
        <p:txBody>
          <a:bodyPr/>
          <a:lstStyle/>
          <a:p>
            <a:r>
              <a:rPr lang="en-US" dirty="0" smtClean="0"/>
              <a:t>How Personal Appearance Affects Anticipated Responses </a:t>
            </a:r>
            <a:endParaRPr lang="en-US" dirty="0"/>
          </a:p>
        </p:txBody>
      </p:sp>
    </p:spTree>
    <p:extLst>
      <p:ext uri="{BB962C8B-B14F-4D97-AF65-F5344CB8AC3E}">
        <p14:creationId xmlns:p14="http://schemas.microsoft.com/office/powerpoint/2010/main" val="4184925840"/>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rigin">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TotalTime>
  <Words>791</Words>
  <Application>Microsoft Office PowerPoint</Application>
  <PresentationFormat>On-screen Show (4:3)</PresentationFormat>
  <Paragraphs>33</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How Personal Appearance Affects Anticipated Responses.</vt:lpstr>
      <vt:lpstr>Personal Appearance</vt:lpstr>
      <vt:lpstr>Personal Appearance</vt:lpstr>
      <vt:lpstr>Personal Appearance</vt:lpstr>
      <vt:lpstr>Personal Appearance</vt:lpstr>
      <vt:lpstr>Personal Appearance</vt:lpstr>
      <vt:lpstr>Personal Appearance</vt:lpstr>
      <vt:lpstr>END OF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How Personal Appearance Affects Anticipated Responses.</dc:title>
  <dc:creator>Windows User</dc:creator>
  <cp:lastModifiedBy>Windows User</cp:lastModifiedBy>
  <cp:revision>2</cp:revision>
  <dcterms:created xsi:type="dcterms:W3CDTF">2013-10-14T18:50:02Z</dcterms:created>
  <dcterms:modified xsi:type="dcterms:W3CDTF">2014-11-14T19:46:17Z</dcterms:modified>
</cp:coreProperties>
</file>

<file path=docProps/thumbnail.jpeg>
</file>