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7"/>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7" d="100"/>
          <a:sy n="107" d="100"/>
        </p:scale>
        <p:origin x="-84" y="-12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3" name="Shape 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a:endParaRPr/>
          </a:p>
        </p:txBody>
      </p:sp>
    </p:spTree>
    <p:extLst>
      <p:ext uri="{BB962C8B-B14F-4D97-AF65-F5344CB8AC3E}">
        <p14:creationId xmlns:p14="http://schemas.microsoft.com/office/powerpoint/2010/main" val="4172601641"/>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2"/>
        <p:cNvGrpSpPr/>
        <p:nvPr/>
      </p:nvGrpSpPr>
      <p:grpSpPr>
        <a:xfrm>
          <a:off x="0" y="0"/>
          <a:ext cx="0" cy="0"/>
          <a:chOff x="0" y="0"/>
          <a:chExt cx="0" cy="0"/>
        </a:xfrm>
      </p:grpSpPr>
      <p:sp>
        <p:nvSpPr>
          <p:cNvPr id="83" name="Shape 83"/>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84" name="Shape 8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5"/>
        <p:cNvGrpSpPr/>
        <p:nvPr/>
      </p:nvGrpSpPr>
      <p:grpSpPr>
        <a:xfrm>
          <a:off x="0" y="0"/>
          <a:ext cx="0" cy="0"/>
          <a:chOff x="0" y="0"/>
          <a:chExt cx="0" cy="0"/>
        </a:xfrm>
      </p:grpSpPr>
      <p:sp>
        <p:nvSpPr>
          <p:cNvPr id="146" name="Shape 146"/>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47" name="Shape 147"/>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2"/>
        <p:cNvGrpSpPr/>
        <p:nvPr/>
      </p:nvGrpSpPr>
      <p:grpSpPr>
        <a:xfrm>
          <a:off x="0" y="0"/>
          <a:ext cx="0" cy="0"/>
          <a:chOff x="0" y="0"/>
          <a:chExt cx="0" cy="0"/>
        </a:xfrm>
      </p:grpSpPr>
      <p:sp>
        <p:nvSpPr>
          <p:cNvPr id="153" name="Shape 153"/>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54" name="Shape 15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9"/>
        <p:cNvGrpSpPr/>
        <p:nvPr/>
      </p:nvGrpSpPr>
      <p:grpSpPr>
        <a:xfrm>
          <a:off x="0" y="0"/>
          <a:ext cx="0" cy="0"/>
          <a:chOff x="0" y="0"/>
          <a:chExt cx="0" cy="0"/>
        </a:xfrm>
      </p:grpSpPr>
      <p:sp>
        <p:nvSpPr>
          <p:cNvPr id="160" name="Shape 160"/>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61" name="Shape 161"/>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6"/>
        <p:cNvGrpSpPr/>
        <p:nvPr/>
      </p:nvGrpSpPr>
      <p:grpSpPr>
        <a:xfrm>
          <a:off x="0" y="0"/>
          <a:ext cx="0" cy="0"/>
          <a:chOff x="0" y="0"/>
          <a:chExt cx="0" cy="0"/>
        </a:xfrm>
      </p:grpSpPr>
      <p:sp>
        <p:nvSpPr>
          <p:cNvPr id="167" name="Shape 167"/>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68" name="Shape 16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3"/>
        <p:cNvGrpSpPr/>
        <p:nvPr/>
      </p:nvGrpSpPr>
      <p:grpSpPr>
        <a:xfrm>
          <a:off x="0" y="0"/>
          <a:ext cx="0" cy="0"/>
          <a:chOff x="0" y="0"/>
          <a:chExt cx="0" cy="0"/>
        </a:xfrm>
      </p:grpSpPr>
      <p:sp>
        <p:nvSpPr>
          <p:cNvPr id="174" name="Shape 174"/>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75" name="Shape 175"/>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0"/>
        <p:cNvGrpSpPr/>
        <p:nvPr/>
      </p:nvGrpSpPr>
      <p:grpSpPr>
        <a:xfrm>
          <a:off x="0" y="0"/>
          <a:ext cx="0" cy="0"/>
          <a:chOff x="0" y="0"/>
          <a:chExt cx="0" cy="0"/>
        </a:xfrm>
      </p:grpSpPr>
      <p:sp>
        <p:nvSpPr>
          <p:cNvPr id="181" name="Shape 181"/>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82" name="Shape 18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9"/>
        <p:cNvGrpSpPr/>
        <p:nvPr/>
      </p:nvGrpSpPr>
      <p:grpSpPr>
        <a:xfrm>
          <a:off x="0" y="0"/>
          <a:ext cx="0" cy="0"/>
          <a:chOff x="0" y="0"/>
          <a:chExt cx="0" cy="0"/>
        </a:xfrm>
      </p:grpSpPr>
      <p:sp>
        <p:nvSpPr>
          <p:cNvPr id="90" name="Shape 90"/>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91" name="Shape 91"/>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6"/>
        <p:cNvGrpSpPr/>
        <p:nvPr/>
      </p:nvGrpSpPr>
      <p:grpSpPr>
        <a:xfrm>
          <a:off x="0" y="0"/>
          <a:ext cx="0" cy="0"/>
          <a:chOff x="0" y="0"/>
          <a:chExt cx="0" cy="0"/>
        </a:xfrm>
      </p:grpSpPr>
      <p:sp>
        <p:nvSpPr>
          <p:cNvPr id="97" name="Shape 97"/>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98" name="Shape 98"/>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Shape 104"/>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05" name="Shape 105"/>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0"/>
        <p:cNvGrpSpPr/>
        <p:nvPr/>
      </p:nvGrpSpPr>
      <p:grpSpPr>
        <a:xfrm>
          <a:off x="0" y="0"/>
          <a:ext cx="0" cy="0"/>
          <a:chOff x="0" y="0"/>
          <a:chExt cx="0" cy="0"/>
        </a:xfrm>
      </p:grpSpPr>
      <p:sp>
        <p:nvSpPr>
          <p:cNvPr id="111" name="Shape 111"/>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12" name="Shape 112"/>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7"/>
        <p:cNvGrpSpPr/>
        <p:nvPr/>
      </p:nvGrpSpPr>
      <p:grpSpPr>
        <a:xfrm>
          <a:off x="0" y="0"/>
          <a:ext cx="0" cy="0"/>
          <a:chOff x="0" y="0"/>
          <a:chExt cx="0" cy="0"/>
        </a:xfrm>
      </p:grpSpPr>
      <p:sp>
        <p:nvSpPr>
          <p:cNvPr id="118" name="Shape 118"/>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19" name="Shape 119"/>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Shape 125"/>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26" name="Shape 126"/>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1"/>
        <p:cNvGrpSpPr/>
        <p:nvPr/>
      </p:nvGrpSpPr>
      <p:grpSpPr>
        <a:xfrm>
          <a:off x="0" y="0"/>
          <a:ext cx="0" cy="0"/>
          <a:chOff x="0" y="0"/>
          <a:chExt cx="0" cy="0"/>
        </a:xfrm>
      </p:grpSpPr>
      <p:sp>
        <p:nvSpPr>
          <p:cNvPr id="132" name="Shape 132"/>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33" name="Shape 133"/>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8"/>
        <p:cNvGrpSpPr/>
        <p:nvPr/>
      </p:nvGrpSpPr>
      <p:grpSpPr>
        <a:xfrm>
          <a:off x="0" y="0"/>
          <a:ext cx="0" cy="0"/>
          <a:chOff x="0" y="0"/>
          <a:chExt cx="0" cy="0"/>
        </a:xfrm>
      </p:grpSpPr>
      <p:sp>
        <p:nvSpPr>
          <p:cNvPr id="139" name="Shape 139"/>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40" name="Shape 140"/>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10"/>
        <p:cNvGrpSpPr/>
        <p:nvPr/>
      </p:nvGrpSpPr>
      <p:grpSpPr>
        <a:xfrm>
          <a:off x="0" y="0"/>
          <a:ext cx="0" cy="0"/>
          <a:chOff x="0" y="0"/>
          <a:chExt cx="0" cy="0"/>
        </a:xfrm>
      </p:grpSpPr>
      <p:sp>
        <p:nvSpPr>
          <p:cNvPr id="11" name="Shape 11"/>
          <p:cNvSpPr txBox="1">
            <a:spLocks noGrp="1"/>
          </p:cNvSpPr>
          <p:nvPr>
            <p:ph type="ctrTitle"/>
          </p:nvPr>
        </p:nvSpPr>
        <p:spPr>
          <a:xfrm>
            <a:off x="685800" y="2130425"/>
            <a:ext cx="7772400" cy="1470024"/>
          </a:xfrm>
          <a:prstGeom prst="rect">
            <a:avLst/>
          </a:prstGeom>
          <a:noFill/>
          <a:ln>
            <a:noFill/>
          </a:ln>
        </p:spPr>
        <p:txBody>
          <a:bodyPr lIns="91425" tIns="91425" rIns="91425" bIns="91425" anchor="ctr" anchorCtr="0"/>
          <a:lstStyle>
            <a:lvl1pPr marL="0" marR="0" indent="0" algn="ctr" rtl="0">
              <a:spcBef>
                <a:spcPts val="0"/>
              </a:spcBef>
              <a:buClr>
                <a:schemeClr val="dk1"/>
              </a:buClr>
              <a:buFont typeface="Calibri"/>
              <a:buNone/>
              <a:defRPr/>
            </a:lvl1pPr>
            <a:lvl2pPr marL="0" marR="0" indent="0" algn="l" rtl="0">
              <a:spcBef>
                <a:spcPts val="0"/>
              </a:spcBef>
              <a:defRPr/>
            </a:lvl2pPr>
            <a:lvl3pPr marL="0" marR="0" indent="0" algn="l" rtl="0">
              <a:spcBef>
                <a:spcPts val="0"/>
              </a:spcBef>
              <a:defRPr/>
            </a:lvl3pPr>
            <a:lvl4pPr marL="0" marR="0" indent="0" algn="l" rtl="0">
              <a:spcBef>
                <a:spcPts val="0"/>
              </a:spcBef>
              <a:defRPr/>
            </a:lvl4pPr>
            <a:lvl5pPr marL="0" marR="0" indent="0" algn="l" rtl="0">
              <a:spcBef>
                <a:spcPts val="0"/>
              </a:spcBef>
              <a:defRPr/>
            </a:lvl5pPr>
            <a:lvl6pPr marL="0" marR="0" indent="0" algn="l" rtl="0">
              <a:spcBef>
                <a:spcPts val="0"/>
              </a:spcBef>
              <a:defRPr/>
            </a:lvl6pPr>
            <a:lvl7pPr marL="0" marR="0" indent="0" algn="l" rtl="0">
              <a:spcBef>
                <a:spcPts val="0"/>
              </a:spcBef>
              <a:defRPr/>
            </a:lvl7pPr>
            <a:lvl8pPr marL="0" marR="0" indent="0" algn="l" rtl="0">
              <a:spcBef>
                <a:spcPts val="0"/>
              </a:spcBef>
              <a:defRPr/>
            </a:lvl8pPr>
            <a:lvl9pPr marL="0" marR="0" indent="0" algn="l" rtl="0">
              <a:spcBef>
                <a:spcPts val="0"/>
              </a:spcBef>
              <a:defRPr/>
            </a:lvl9pPr>
          </a:lstStyle>
          <a:p>
            <a:endParaRPr/>
          </a:p>
        </p:txBody>
      </p:sp>
      <p:sp>
        <p:nvSpPr>
          <p:cNvPr id="12" name="Shape 12"/>
          <p:cNvSpPr txBox="1">
            <a:spLocks noGrp="1"/>
          </p:cNvSpPr>
          <p:nvPr>
            <p:ph type="subTitle" idx="1"/>
          </p:nvPr>
        </p:nvSpPr>
        <p:spPr>
          <a:xfrm>
            <a:off x="1371600" y="3886200"/>
            <a:ext cx="6400799" cy="1752600"/>
          </a:xfrm>
          <a:prstGeom prst="rect">
            <a:avLst/>
          </a:prstGeom>
          <a:noFill/>
          <a:ln>
            <a:noFill/>
          </a:ln>
        </p:spPr>
        <p:txBody>
          <a:bodyPr lIns="91425" tIns="91425" rIns="91425" bIns="91425" anchor="t" anchorCtr="0"/>
          <a:lstStyle>
            <a:lvl1pPr marL="0" marR="0" indent="0" algn="ctr" rtl="0">
              <a:spcBef>
                <a:spcPts val="640"/>
              </a:spcBef>
              <a:buClr>
                <a:srgbClr val="888888"/>
              </a:buClr>
              <a:buFont typeface="Arial"/>
              <a:buNone/>
              <a:defRPr/>
            </a:lvl1pPr>
            <a:lvl2pPr marL="457200" marR="0" indent="0" algn="ctr" rtl="0">
              <a:spcBef>
                <a:spcPts val="560"/>
              </a:spcBef>
              <a:buClr>
                <a:srgbClr val="888888"/>
              </a:buClr>
              <a:buFont typeface="Arial"/>
              <a:buNone/>
              <a:defRPr/>
            </a:lvl2pPr>
            <a:lvl3pPr marL="914400" marR="0" indent="0" algn="ctr" rtl="0">
              <a:spcBef>
                <a:spcPts val="480"/>
              </a:spcBef>
              <a:buClr>
                <a:srgbClr val="888888"/>
              </a:buClr>
              <a:buFont typeface="Arial"/>
              <a:buNone/>
              <a:defRPr/>
            </a:lvl3pPr>
            <a:lvl4pPr marL="1371600" marR="0" indent="0" algn="ctr" rtl="0">
              <a:spcBef>
                <a:spcPts val="400"/>
              </a:spcBef>
              <a:buClr>
                <a:srgbClr val="888888"/>
              </a:buClr>
              <a:buFont typeface="Arial"/>
              <a:buNone/>
              <a:defRPr/>
            </a:lvl4pPr>
            <a:lvl5pPr marL="1828800" marR="0" indent="0" algn="ctr" rtl="0">
              <a:spcBef>
                <a:spcPts val="400"/>
              </a:spcBef>
              <a:buClr>
                <a:srgbClr val="888888"/>
              </a:buClr>
              <a:buFont typeface="Arial"/>
              <a:buNone/>
              <a:defRPr/>
            </a:lvl5pPr>
            <a:lvl6pPr marL="2286000" marR="0" indent="0" algn="ctr" rtl="0">
              <a:spcBef>
                <a:spcPts val="400"/>
              </a:spcBef>
              <a:buClr>
                <a:srgbClr val="888888"/>
              </a:buClr>
              <a:buFont typeface="Arial"/>
              <a:buNone/>
              <a:defRPr/>
            </a:lvl6pPr>
            <a:lvl7pPr marL="2743200" marR="0" indent="0" algn="ctr" rtl="0">
              <a:spcBef>
                <a:spcPts val="400"/>
              </a:spcBef>
              <a:buClr>
                <a:srgbClr val="888888"/>
              </a:buClr>
              <a:buFont typeface="Arial"/>
              <a:buNone/>
              <a:defRPr/>
            </a:lvl7pPr>
            <a:lvl8pPr marL="3200400" marR="0" indent="0" algn="ctr" rtl="0">
              <a:spcBef>
                <a:spcPts val="400"/>
              </a:spcBef>
              <a:buClr>
                <a:srgbClr val="888888"/>
              </a:buClr>
              <a:buFont typeface="Arial"/>
              <a:buNone/>
              <a:defRPr/>
            </a:lvl8pPr>
            <a:lvl9pPr marL="3657600" marR="0" indent="0" algn="ctr" rtl="0">
              <a:spcBef>
                <a:spcPts val="400"/>
              </a:spcBef>
              <a:buClr>
                <a:srgbClr val="888888"/>
              </a:buClr>
              <a:buFont typeface="Arial"/>
              <a:buNone/>
              <a:defRPr/>
            </a:lvl9pPr>
          </a:lstStyle>
          <a:p>
            <a:endParaRPr/>
          </a:p>
        </p:txBody>
      </p:sp>
      <p:sp>
        <p:nvSpPr>
          <p:cNvPr id="13" name="Shape 13"/>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14" name="Shape 14"/>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15" name="Shape 15"/>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cSld name="Title and Vertical Text">
    <p:spTree>
      <p:nvGrpSpPr>
        <p:cNvPr id="1" name="Shape 67"/>
        <p:cNvGrpSpPr/>
        <p:nvPr/>
      </p:nvGrpSpPr>
      <p:grpSpPr>
        <a:xfrm>
          <a:off x="0" y="0"/>
          <a:ext cx="0" cy="0"/>
          <a:chOff x="0" y="0"/>
          <a:chExt cx="0" cy="0"/>
        </a:xfrm>
      </p:grpSpPr>
      <p:sp>
        <p:nvSpPr>
          <p:cNvPr id="68" name="Shape 68"/>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9" name="Shape 69"/>
          <p:cNvSpPr txBox="1">
            <a:spLocks noGrp="1"/>
          </p:cNvSpPr>
          <p:nvPr>
            <p:ph type="body" idx="1"/>
          </p:nvPr>
        </p:nvSpPr>
        <p:spPr>
          <a:xfrm rot="5400000">
            <a:off x="2309018" y="-251618"/>
            <a:ext cx="4525963" cy="8229600"/>
          </a:xfrm>
          <a:prstGeom prst="rect">
            <a:avLst/>
          </a:prstGeom>
          <a:noFill/>
          <a:ln>
            <a:noFill/>
          </a:ln>
        </p:spPr>
        <p:txBody>
          <a:bodyPr lIns="91425" tIns="91425" rIns="91425" bIns="91425" anchor="t" anchorCtr="0"/>
          <a:lstStyle>
            <a:lvl1pPr marL="342900" indent="-139700" algn="l" rtl="0">
              <a:spcBef>
                <a:spcPts val="640"/>
              </a:spcBef>
              <a:buClr>
                <a:schemeClr val="dk1"/>
              </a:buClr>
              <a:buFont typeface="Arial"/>
              <a:buChar char="•"/>
              <a:defRPr/>
            </a:lvl1pPr>
            <a:lvl2pPr marL="742950" indent="-107950" algn="l" rtl="0">
              <a:spcBef>
                <a:spcPts val="560"/>
              </a:spcBef>
              <a:buClr>
                <a:schemeClr val="dk1"/>
              </a:buClr>
              <a:buFont typeface="Arial"/>
              <a:buChar char="–"/>
              <a:defRPr/>
            </a:lvl2pPr>
            <a:lvl3pPr marL="1143000" indent="-76200" algn="l" rtl="0">
              <a:spcBef>
                <a:spcPts val="480"/>
              </a:spcBef>
              <a:buClr>
                <a:schemeClr val="dk1"/>
              </a:buClr>
              <a:buFont typeface="Arial"/>
              <a:buChar char="•"/>
              <a:defRPr/>
            </a:lvl3pPr>
            <a:lvl4pPr marL="1600200" indent="-101600" algn="l" rtl="0">
              <a:spcBef>
                <a:spcPts val="400"/>
              </a:spcBef>
              <a:buClr>
                <a:schemeClr val="dk1"/>
              </a:buClr>
              <a:buFont typeface="Arial"/>
              <a:buChar char="–"/>
              <a:defRPr/>
            </a:lvl4pPr>
            <a:lvl5pPr marL="2057400" indent="-101600" algn="l" rtl="0">
              <a:spcBef>
                <a:spcPts val="400"/>
              </a:spcBef>
              <a:buClr>
                <a:schemeClr val="dk1"/>
              </a:buClr>
              <a:buFont typeface="Arial"/>
              <a:buChar char="»"/>
              <a:defRPr/>
            </a:lvl5pPr>
            <a:lvl6pPr marL="2514600" indent="-101600" algn="l" rtl="0">
              <a:spcBef>
                <a:spcPts val="400"/>
              </a:spcBef>
              <a:buClr>
                <a:schemeClr val="dk1"/>
              </a:buClr>
              <a:buFont typeface="Arial"/>
              <a:buChar char="•"/>
              <a:defRPr/>
            </a:lvl6pPr>
            <a:lvl7pPr marL="2971800" indent="-101600" algn="l" rtl="0">
              <a:spcBef>
                <a:spcPts val="400"/>
              </a:spcBef>
              <a:buClr>
                <a:schemeClr val="dk1"/>
              </a:buClr>
              <a:buFont typeface="Arial"/>
              <a:buChar char="•"/>
              <a:defRPr/>
            </a:lvl7pPr>
            <a:lvl8pPr marL="3429000" indent="-101600" algn="l" rtl="0">
              <a:spcBef>
                <a:spcPts val="400"/>
              </a:spcBef>
              <a:buClr>
                <a:schemeClr val="dk1"/>
              </a:buClr>
              <a:buFont typeface="Arial"/>
              <a:buChar char="•"/>
              <a:defRPr/>
            </a:lvl8pPr>
            <a:lvl9pPr marL="3886200" indent="-101600" algn="l" rtl="0">
              <a:spcBef>
                <a:spcPts val="400"/>
              </a:spcBef>
              <a:buClr>
                <a:schemeClr val="dk1"/>
              </a:buClr>
              <a:buFont typeface="Arial"/>
              <a:buChar char="•"/>
              <a:defRPr/>
            </a:lvl9pPr>
          </a:lstStyle>
          <a:p>
            <a:endParaRPr/>
          </a:p>
        </p:txBody>
      </p:sp>
      <p:sp>
        <p:nvSpPr>
          <p:cNvPr id="70" name="Shape 70"/>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1" name="Shape 71"/>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2" name="Shape 72"/>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cSld name="Vertical Title and Text">
    <p:spTree>
      <p:nvGrpSpPr>
        <p:cNvPr id="1" name="Shape 73"/>
        <p:cNvGrpSpPr/>
        <p:nvPr/>
      </p:nvGrpSpPr>
      <p:grpSpPr>
        <a:xfrm>
          <a:off x="0" y="0"/>
          <a:ext cx="0" cy="0"/>
          <a:chOff x="0" y="0"/>
          <a:chExt cx="0" cy="0"/>
        </a:xfrm>
      </p:grpSpPr>
      <p:sp>
        <p:nvSpPr>
          <p:cNvPr id="74" name="Shape 74"/>
          <p:cNvSpPr txBox="1">
            <a:spLocks noGrp="1"/>
          </p:cNvSpPr>
          <p:nvPr>
            <p:ph type="title"/>
          </p:nvPr>
        </p:nvSpPr>
        <p:spPr>
          <a:xfrm rot="5400000">
            <a:off x="4732337" y="2171700"/>
            <a:ext cx="5851525" cy="20574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75" name="Shape 75"/>
          <p:cNvSpPr txBox="1">
            <a:spLocks noGrp="1"/>
          </p:cNvSpPr>
          <p:nvPr>
            <p:ph type="body" idx="1"/>
          </p:nvPr>
        </p:nvSpPr>
        <p:spPr>
          <a:xfrm rot="5400000">
            <a:off x="541337" y="190500"/>
            <a:ext cx="5851525" cy="6019799"/>
          </a:xfrm>
          <a:prstGeom prst="rect">
            <a:avLst/>
          </a:prstGeom>
          <a:noFill/>
          <a:ln>
            <a:noFill/>
          </a:ln>
        </p:spPr>
        <p:txBody>
          <a:bodyPr lIns="91425" tIns="91425" rIns="91425" bIns="91425" anchor="t" anchorCtr="0"/>
          <a:lstStyle>
            <a:lvl1pPr marL="342900" indent="-139700" algn="l" rtl="0">
              <a:spcBef>
                <a:spcPts val="640"/>
              </a:spcBef>
              <a:buClr>
                <a:schemeClr val="dk1"/>
              </a:buClr>
              <a:buFont typeface="Arial"/>
              <a:buChar char="•"/>
              <a:defRPr/>
            </a:lvl1pPr>
            <a:lvl2pPr marL="742950" indent="-107950" algn="l" rtl="0">
              <a:spcBef>
                <a:spcPts val="560"/>
              </a:spcBef>
              <a:buClr>
                <a:schemeClr val="dk1"/>
              </a:buClr>
              <a:buFont typeface="Arial"/>
              <a:buChar char="–"/>
              <a:defRPr/>
            </a:lvl2pPr>
            <a:lvl3pPr marL="1143000" indent="-76200" algn="l" rtl="0">
              <a:spcBef>
                <a:spcPts val="480"/>
              </a:spcBef>
              <a:buClr>
                <a:schemeClr val="dk1"/>
              </a:buClr>
              <a:buFont typeface="Arial"/>
              <a:buChar char="•"/>
              <a:defRPr/>
            </a:lvl3pPr>
            <a:lvl4pPr marL="1600200" indent="-101600" algn="l" rtl="0">
              <a:spcBef>
                <a:spcPts val="400"/>
              </a:spcBef>
              <a:buClr>
                <a:schemeClr val="dk1"/>
              </a:buClr>
              <a:buFont typeface="Arial"/>
              <a:buChar char="–"/>
              <a:defRPr/>
            </a:lvl4pPr>
            <a:lvl5pPr marL="2057400" indent="-101600" algn="l" rtl="0">
              <a:spcBef>
                <a:spcPts val="400"/>
              </a:spcBef>
              <a:buClr>
                <a:schemeClr val="dk1"/>
              </a:buClr>
              <a:buFont typeface="Arial"/>
              <a:buChar char="»"/>
              <a:defRPr/>
            </a:lvl5pPr>
            <a:lvl6pPr marL="2514600" indent="-101600" algn="l" rtl="0">
              <a:spcBef>
                <a:spcPts val="400"/>
              </a:spcBef>
              <a:buClr>
                <a:schemeClr val="dk1"/>
              </a:buClr>
              <a:buFont typeface="Arial"/>
              <a:buChar char="•"/>
              <a:defRPr/>
            </a:lvl6pPr>
            <a:lvl7pPr marL="2971800" indent="-101600" algn="l" rtl="0">
              <a:spcBef>
                <a:spcPts val="400"/>
              </a:spcBef>
              <a:buClr>
                <a:schemeClr val="dk1"/>
              </a:buClr>
              <a:buFont typeface="Arial"/>
              <a:buChar char="•"/>
              <a:defRPr/>
            </a:lvl7pPr>
            <a:lvl8pPr marL="3429000" indent="-101600" algn="l" rtl="0">
              <a:spcBef>
                <a:spcPts val="400"/>
              </a:spcBef>
              <a:buClr>
                <a:schemeClr val="dk1"/>
              </a:buClr>
              <a:buFont typeface="Arial"/>
              <a:buChar char="•"/>
              <a:defRPr/>
            </a:lvl8pPr>
            <a:lvl9pPr marL="3886200" indent="-101600" algn="l" rtl="0">
              <a:spcBef>
                <a:spcPts val="400"/>
              </a:spcBef>
              <a:buClr>
                <a:schemeClr val="dk1"/>
              </a:buClr>
              <a:buFont typeface="Arial"/>
              <a:buChar char="•"/>
              <a:defRPr/>
            </a:lvl9pPr>
          </a:lstStyle>
          <a:p>
            <a:endParaRPr/>
          </a:p>
        </p:txBody>
      </p:sp>
      <p:sp>
        <p:nvSpPr>
          <p:cNvPr id="76" name="Shape 76"/>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7" name="Shape 77"/>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8" name="Shape 78"/>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8" name="Shape 18"/>
          <p:cNvSpPr txBox="1">
            <a:spLocks noGrp="1"/>
          </p:cNvSpPr>
          <p:nvPr>
            <p:ph type="body" idx="1"/>
          </p:nvPr>
        </p:nvSpPr>
        <p:spPr>
          <a:xfrm>
            <a:off x="457200" y="1600200"/>
            <a:ext cx="8229600" cy="4525963"/>
          </a:xfrm>
          <a:prstGeom prst="rect">
            <a:avLst/>
          </a:prstGeom>
          <a:noFill/>
          <a:ln>
            <a:noFill/>
          </a:ln>
        </p:spPr>
        <p:txBody>
          <a:bodyPr lIns="91425" tIns="91425" rIns="91425" bIns="91425" anchor="t" anchorCtr="0"/>
          <a:lstStyle>
            <a:lvl1pPr marL="342900" indent="-139700" algn="l" rtl="0">
              <a:spcBef>
                <a:spcPts val="640"/>
              </a:spcBef>
              <a:buClr>
                <a:schemeClr val="dk1"/>
              </a:buClr>
              <a:buFont typeface="Arial"/>
              <a:buChar char="•"/>
              <a:defRPr/>
            </a:lvl1pPr>
            <a:lvl2pPr marL="742950" indent="-107950" algn="l" rtl="0">
              <a:spcBef>
                <a:spcPts val="560"/>
              </a:spcBef>
              <a:buClr>
                <a:schemeClr val="dk1"/>
              </a:buClr>
              <a:buFont typeface="Arial"/>
              <a:buChar char="–"/>
              <a:defRPr/>
            </a:lvl2pPr>
            <a:lvl3pPr marL="1143000" indent="-76200" algn="l" rtl="0">
              <a:spcBef>
                <a:spcPts val="480"/>
              </a:spcBef>
              <a:buClr>
                <a:schemeClr val="dk1"/>
              </a:buClr>
              <a:buFont typeface="Arial"/>
              <a:buChar char="•"/>
              <a:defRPr/>
            </a:lvl3pPr>
            <a:lvl4pPr marL="1600200" indent="-101600" algn="l" rtl="0">
              <a:spcBef>
                <a:spcPts val="400"/>
              </a:spcBef>
              <a:buClr>
                <a:schemeClr val="dk1"/>
              </a:buClr>
              <a:buFont typeface="Arial"/>
              <a:buChar char="–"/>
              <a:defRPr/>
            </a:lvl4pPr>
            <a:lvl5pPr marL="2057400" indent="-101600" algn="l" rtl="0">
              <a:spcBef>
                <a:spcPts val="400"/>
              </a:spcBef>
              <a:buClr>
                <a:schemeClr val="dk1"/>
              </a:buClr>
              <a:buFont typeface="Arial"/>
              <a:buChar char="»"/>
              <a:defRPr/>
            </a:lvl5pPr>
            <a:lvl6pPr marL="2514600" indent="-101600" algn="l" rtl="0">
              <a:spcBef>
                <a:spcPts val="400"/>
              </a:spcBef>
              <a:buClr>
                <a:schemeClr val="dk1"/>
              </a:buClr>
              <a:buFont typeface="Arial"/>
              <a:buChar char="•"/>
              <a:defRPr/>
            </a:lvl6pPr>
            <a:lvl7pPr marL="2971800" indent="-101600" algn="l" rtl="0">
              <a:spcBef>
                <a:spcPts val="400"/>
              </a:spcBef>
              <a:buClr>
                <a:schemeClr val="dk1"/>
              </a:buClr>
              <a:buFont typeface="Arial"/>
              <a:buChar char="•"/>
              <a:defRPr/>
            </a:lvl7pPr>
            <a:lvl8pPr marL="3429000" indent="-101600" algn="l" rtl="0">
              <a:spcBef>
                <a:spcPts val="400"/>
              </a:spcBef>
              <a:buClr>
                <a:schemeClr val="dk1"/>
              </a:buClr>
              <a:buFont typeface="Arial"/>
              <a:buChar char="•"/>
              <a:defRPr/>
            </a:lvl8pPr>
            <a:lvl9pPr marL="3886200" indent="-101600" algn="l" rtl="0">
              <a:spcBef>
                <a:spcPts val="400"/>
              </a:spcBef>
              <a:buClr>
                <a:schemeClr val="dk1"/>
              </a:buClr>
              <a:buFont typeface="Arial"/>
              <a:buChar char="•"/>
              <a:defRPr/>
            </a:lvl9pPr>
          </a:lstStyle>
          <a:p>
            <a:endParaRPr/>
          </a:p>
        </p:txBody>
      </p:sp>
      <p:sp>
        <p:nvSpPr>
          <p:cNvPr id="19" name="Shape 19"/>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0" name="Shape 20"/>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1" name="Shape 21"/>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22"/>
        <p:cNvGrpSpPr/>
        <p:nvPr/>
      </p:nvGrpSpPr>
      <p:grpSpPr>
        <a:xfrm>
          <a:off x="0" y="0"/>
          <a:ext cx="0" cy="0"/>
          <a:chOff x="0" y="0"/>
          <a:chExt cx="0" cy="0"/>
        </a:xfrm>
      </p:grpSpPr>
      <p:sp>
        <p:nvSpPr>
          <p:cNvPr id="23" name="Shape 23"/>
          <p:cNvSpPr txBox="1">
            <a:spLocks noGrp="1"/>
          </p:cNvSpPr>
          <p:nvPr>
            <p:ph type="title"/>
          </p:nvPr>
        </p:nvSpPr>
        <p:spPr>
          <a:xfrm>
            <a:off x="722312" y="4406900"/>
            <a:ext cx="7772400" cy="1362075"/>
          </a:xfrm>
          <a:prstGeom prst="rect">
            <a:avLst/>
          </a:prstGeom>
          <a:noFill/>
          <a:ln>
            <a:noFill/>
          </a:ln>
        </p:spPr>
        <p:txBody>
          <a:bodyPr lIns="91425" tIns="91425" rIns="91425" bIns="91425" anchor="t" anchorCtr="0"/>
          <a:lstStyle>
            <a:lvl1pPr algn="l"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4" name="Shape 24"/>
          <p:cNvSpPr txBox="1">
            <a:spLocks noGrp="1"/>
          </p:cNvSpPr>
          <p:nvPr>
            <p:ph type="body" idx="1"/>
          </p:nvPr>
        </p:nvSpPr>
        <p:spPr>
          <a:xfrm>
            <a:off x="722312" y="2906713"/>
            <a:ext cx="7772400" cy="1500187"/>
          </a:xfrm>
          <a:prstGeom prst="rect">
            <a:avLst/>
          </a:prstGeom>
          <a:noFill/>
          <a:ln>
            <a:noFill/>
          </a:ln>
        </p:spPr>
        <p:txBody>
          <a:bodyPr lIns="91425" tIns="91425" rIns="91425" bIns="91425" anchor="b" anchorCtr="0"/>
          <a:lstStyle>
            <a:lvl1pPr marL="0" indent="0" rtl="0">
              <a:spcBef>
                <a:spcPts val="0"/>
              </a:spcBef>
              <a:buClr>
                <a:srgbClr val="888888"/>
              </a:buClr>
              <a:buFont typeface="Calibri"/>
              <a:buNone/>
              <a:defRPr/>
            </a:lvl1pPr>
            <a:lvl2pPr marL="457200" indent="0" rtl="0">
              <a:spcBef>
                <a:spcPts val="0"/>
              </a:spcBef>
              <a:buClr>
                <a:srgbClr val="888888"/>
              </a:buClr>
              <a:buFont typeface="Calibri"/>
              <a:buNone/>
              <a:defRPr/>
            </a:lvl2pPr>
            <a:lvl3pPr marL="914400" indent="0" rtl="0">
              <a:spcBef>
                <a:spcPts val="0"/>
              </a:spcBef>
              <a:buClr>
                <a:srgbClr val="888888"/>
              </a:buClr>
              <a:buFont typeface="Calibri"/>
              <a:buNone/>
              <a:defRPr/>
            </a:lvl3pPr>
            <a:lvl4pPr marL="1371600" indent="0" rtl="0">
              <a:spcBef>
                <a:spcPts val="0"/>
              </a:spcBef>
              <a:buClr>
                <a:srgbClr val="888888"/>
              </a:buClr>
              <a:buFont typeface="Calibri"/>
              <a:buNone/>
              <a:defRPr/>
            </a:lvl4pPr>
            <a:lvl5pPr marL="1828800" indent="0" rtl="0">
              <a:spcBef>
                <a:spcPts val="0"/>
              </a:spcBef>
              <a:buClr>
                <a:srgbClr val="888888"/>
              </a:buClr>
              <a:buFont typeface="Calibri"/>
              <a:buNone/>
              <a:defRPr/>
            </a:lvl5pPr>
            <a:lvl6pPr marL="2286000" indent="0" rtl="0">
              <a:spcBef>
                <a:spcPts val="0"/>
              </a:spcBef>
              <a:buClr>
                <a:srgbClr val="888888"/>
              </a:buClr>
              <a:buFont typeface="Calibri"/>
              <a:buNone/>
              <a:defRPr/>
            </a:lvl6pPr>
            <a:lvl7pPr marL="2743200" indent="0" rtl="0">
              <a:spcBef>
                <a:spcPts val="0"/>
              </a:spcBef>
              <a:buClr>
                <a:srgbClr val="888888"/>
              </a:buClr>
              <a:buFont typeface="Calibri"/>
              <a:buNone/>
              <a:defRPr/>
            </a:lvl7pPr>
            <a:lvl8pPr marL="3200400" indent="0" rtl="0">
              <a:spcBef>
                <a:spcPts val="0"/>
              </a:spcBef>
              <a:buClr>
                <a:srgbClr val="888888"/>
              </a:buClr>
              <a:buFont typeface="Calibri"/>
              <a:buNone/>
              <a:defRPr/>
            </a:lvl8pPr>
            <a:lvl9pPr marL="3657600" indent="0" rtl="0">
              <a:spcBef>
                <a:spcPts val="0"/>
              </a:spcBef>
              <a:buClr>
                <a:srgbClr val="888888"/>
              </a:buClr>
              <a:buFont typeface="Calibri"/>
              <a:buNone/>
              <a:defRPr/>
            </a:lvl9pPr>
          </a:lstStyle>
          <a:p>
            <a:endParaRPr/>
          </a:p>
        </p:txBody>
      </p:sp>
      <p:sp>
        <p:nvSpPr>
          <p:cNvPr id="25" name="Shape 25"/>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6" name="Shape 26"/>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7" name="Shape 27"/>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cSld name="Two Conten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0" name="Shape 30"/>
          <p:cNvSpPr txBox="1">
            <a:spLocks noGrp="1"/>
          </p:cNvSpPr>
          <p:nvPr>
            <p:ph type="body" idx="1"/>
          </p:nvPr>
        </p:nvSpPr>
        <p:spPr>
          <a:xfrm>
            <a:off x="457200" y="1600200"/>
            <a:ext cx="4038599" cy="4525963"/>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1" name="Shape 31"/>
          <p:cNvSpPr txBox="1">
            <a:spLocks noGrp="1"/>
          </p:cNvSpPr>
          <p:nvPr>
            <p:ph type="body" idx="2"/>
          </p:nvPr>
        </p:nvSpPr>
        <p:spPr>
          <a:xfrm>
            <a:off x="4648200" y="1600200"/>
            <a:ext cx="4038599" cy="4525963"/>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2" name="Shape 32"/>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33" name="Shape 33"/>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34" name="Shape 34"/>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cSld name="Comparison">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7" name="Shape 37"/>
          <p:cNvSpPr txBox="1">
            <a:spLocks noGrp="1"/>
          </p:cNvSpPr>
          <p:nvPr>
            <p:ph type="body" idx="1"/>
          </p:nvPr>
        </p:nvSpPr>
        <p:spPr>
          <a:xfrm>
            <a:off x="457200" y="1535112"/>
            <a:ext cx="4040187" cy="639762"/>
          </a:xfrm>
          <a:prstGeom prst="rect">
            <a:avLst/>
          </a:prstGeom>
          <a:noFill/>
          <a:ln>
            <a:noFill/>
          </a:ln>
        </p:spPr>
        <p:txBody>
          <a:bodyPr lIns="91425" tIns="91425" rIns="91425" bIns="91425" anchor="b"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38" name="Shape 38"/>
          <p:cNvSpPr txBox="1">
            <a:spLocks noGrp="1"/>
          </p:cNvSpPr>
          <p:nvPr>
            <p:ph type="body" idx="2"/>
          </p:nvPr>
        </p:nvSpPr>
        <p:spPr>
          <a:xfrm>
            <a:off x="457200" y="2174875"/>
            <a:ext cx="4040187" cy="3951287"/>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9" name="Shape 39"/>
          <p:cNvSpPr txBox="1">
            <a:spLocks noGrp="1"/>
          </p:cNvSpPr>
          <p:nvPr>
            <p:ph type="body" idx="3"/>
          </p:nvPr>
        </p:nvSpPr>
        <p:spPr>
          <a:xfrm>
            <a:off x="4645025" y="1535112"/>
            <a:ext cx="4041774" cy="639762"/>
          </a:xfrm>
          <a:prstGeom prst="rect">
            <a:avLst/>
          </a:prstGeom>
          <a:noFill/>
          <a:ln>
            <a:noFill/>
          </a:ln>
        </p:spPr>
        <p:txBody>
          <a:bodyPr lIns="91425" tIns="91425" rIns="91425" bIns="91425" anchor="b"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40" name="Shape 40"/>
          <p:cNvSpPr txBox="1">
            <a:spLocks noGrp="1"/>
          </p:cNvSpPr>
          <p:nvPr>
            <p:ph type="body" idx="4"/>
          </p:nvPr>
        </p:nvSpPr>
        <p:spPr>
          <a:xfrm>
            <a:off x="4645025" y="2174875"/>
            <a:ext cx="4041774" cy="3951287"/>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41" name="Shape 41"/>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2" name="Shape 42"/>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3" name="Shape 43"/>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46" name="Shape 46"/>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7" name="Shape 47"/>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8" name="Shape 48"/>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9"/>
        <p:cNvGrpSpPr/>
        <p:nvPr/>
      </p:nvGrpSpPr>
      <p:grpSpPr>
        <a:xfrm>
          <a:off x="0" y="0"/>
          <a:ext cx="0" cy="0"/>
          <a:chOff x="0" y="0"/>
          <a:chExt cx="0" cy="0"/>
        </a:xfrm>
      </p:grpSpPr>
      <p:sp>
        <p:nvSpPr>
          <p:cNvPr id="50" name="Shape 50"/>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1" name="Shape 51"/>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2" name="Shape 52"/>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cSld name="Content with Caption">
    <p:spTree>
      <p:nvGrpSpPr>
        <p:cNvPr id="1" name="Shape 53"/>
        <p:cNvGrpSpPr/>
        <p:nvPr/>
      </p:nvGrpSpPr>
      <p:grpSpPr>
        <a:xfrm>
          <a:off x="0" y="0"/>
          <a:ext cx="0" cy="0"/>
          <a:chOff x="0" y="0"/>
          <a:chExt cx="0" cy="0"/>
        </a:xfrm>
      </p:grpSpPr>
      <p:sp>
        <p:nvSpPr>
          <p:cNvPr id="54" name="Shape 54"/>
          <p:cNvSpPr txBox="1">
            <a:spLocks noGrp="1"/>
          </p:cNvSpPr>
          <p:nvPr>
            <p:ph type="title"/>
          </p:nvPr>
        </p:nvSpPr>
        <p:spPr>
          <a:xfrm>
            <a:off x="457200" y="273050"/>
            <a:ext cx="3008313" cy="1162049"/>
          </a:xfrm>
          <a:prstGeom prst="rect">
            <a:avLst/>
          </a:prstGeom>
          <a:noFill/>
          <a:ln>
            <a:noFill/>
          </a:ln>
        </p:spPr>
        <p:txBody>
          <a:bodyPr lIns="91425" tIns="91425" rIns="91425" bIns="91425" anchor="b" anchorCtr="0"/>
          <a:lstStyle>
            <a:lvl1pPr algn="l"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55" name="Shape 55"/>
          <p:cNvSpPr txBox="1">
            <a:spLocks noGrp="1"/>
          </p:cNvSpPr>
          <p:nvPr>
            <p:ph type="body" idx="1"/>
          </p:nvPr>
        </p:nvSpPr>
        <p:spPr>
          <a:xfrm>
            <a:off x="3575050" y="273050"/>
            <a:ext cx="5111750" cy="5853112"/>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56" name="Shape 56"/>
          <p:cNvSpPr txBox="1">
            <a:spLocks noGrp="1"/>
          </p:cNvSpPr>
          <p:nvPr>
            <p:ph type="body" idx="2"/>
          </p:nvPr>
        </p:nvSpPr>
        <p:spPr>
          <a:xfrm>
            <a:off x="457200" y="1435100"/>
            <a:ext cx="3008313" cy="4691063"/>
          </a:xfrm>
          <a:prstGeom prst="rect">
            <a:avLst/>
          </a:prstGeom>
          <a:noFill/>
          <a:ln>
            <a:noFill/>
          </a:ln>
        </p:spPr>
        <p:txBody>
          <a:bodyPr lIns="91425" tIns="91425" rIns="91425" bIns="91425" anchor="t"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57" name="Shape 57"/>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8" name="Shape 58"/>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9" name="Shape 59"/>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cSld name="Picture with Caption">
    <p:spTree>
      <p:nvGrpSpPr>
        <p:cNvPr id="1" name="Shape 60"/>
        <p:cNvGrpSpPr/>
        <p:nvPr/>
      </p:nvGrpSpPr>
      <p:grpSpPr>
        <a:xfrm>
          <a:off x="0" y="0"/>
          <a:ext cx="0" cy="0"/>
          <a:chOff x="0" y="0"/>
          <a:chExt cx="0" cy="0"/>
        </a:xfrm>
      </p:grpSpPr>
      <p:sp>
        <p:nvSpPr>
          <p:cNvPr id="61" name="Shape 61"/>
          <p:cNvSpPr txBox="1">
            <a:spLocks noGrp="1"/>
          </p:cNvSpPr>
          <p:nvPr>
            <p:ph type="title"/>
          </p:nvPr>
        </p:nvSpPr>
        <p:spPr>
          <a:xfrm>
            <a:off x="1792288" y="4800600"/>
            <a:ext cx="5486399" cy="566737"/>
          </a:xfrm>
          <a:prstGeom prst="rect">
            <a:avLst/>
          </a:prstGeom>
          <a:noFill/>
          <a:ln>
            <a:noFill/>
          </a:ln>
        </p:spPr>
        <p:txBody>
          <a:bodyPr lIns="91425" tIns="91425" rIns="91425" bIns="91425" anchor="b" anchorCtr="0"/>
          <a:lstStyle>
            <a:lvl1pPr algn="l"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2" name="Shape 62"/>
          <p:cNvSpPr>
            <a:spLocks noGrp="1"/>
          </p:cNvSpPr>
          <p:nvPr>
            <p:ph type="pic" idx="2"/>
          </p:nvPr>
        </p:nvSpPr>
        <p:spPr>
          <a:xfrm>
            <a:off x="1792288" y="612775"/>
            <a:ext cx="5486399" cy="4114800"/>
          </a:xfrm>
          <a:prstGeom prst="rect">
            <a:avLst/>
          </a:prstGeom>
          <a:noFill/>
          <a:ln>
            <a:noFill/>
          </a:ln>
        </p:spPr>
      </p:sp>
      <p:sp>
        <p:nvSpPr>
          <p:cNvPr id="63" name="Shape 63"/>
          <p:cNvSpPr txBox="1">
            <a:spLocks noGrp="1"/>
          </p:cNvSpPr>
          <p:nvPr>
            <p:ph type="body" idx="1"/>
          </p:nvPr>
        </p:nvSpPr>
        <p:spPr>
          <a:xfrm>
            <a:off x="1792288" y="5367337"/>
            <a:ext cx="5486399" cy="804861"/>
          </a:xfrm>
          <a:prstGeom prst="rect">
            <a:avLst/>
          </a:prstGeom>
          <a:noFill/>
          <a:ln>
            <a:noFill/>
          </a:ln>
        </p:spPr>
        <p:txBody>
          <a:bodyPr lIns="91425" tIns="91425" rIns="91425" bIns="91425" anchor="t"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64" name="Shape 64"/>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65" name="Shape 65"/>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66" name="Shape 66"/>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ED73"/>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marR="0" indent="0" algn="ctr" rtl="0">
              <a:spcBef>
                <a:spcPts val="0"/>
              </a:spcBef>
              <a:buClr>
                <a:schemeClr val="dk1"/>
              </a:buClr>
              <a:buFont typeface="Calibri"/>
              <a:buNone/>
              <a:defRPr/>
            </a:lvl1pPr>
            <a:lvl2pPr marL="0" marR="0" indent="0" algn="l" rtl="0">
              <a:spcBef>
                <a:spcPts val="0"/>
              </a:spcBef>
              <a:defRPr/>
            </a:lvl2pPr>
            <a:lvl3pPr marL="0" marR="0" indent="0" algn="l" rtl="0">
              <a:spcBef>
                <a:spcPts val="0"/>
              </a:spcBef>
              <a:defRPr/>
            </a:lvl3pPr>
            <a:lvl4pPr marL="0" marR="0" indent="0" algn="l" rtl="0">
              <a:spcBef>
                <a:spcPts val="0"/>
              </a:spcBef>
              <a:defRPr/>
            </a:lvl4pPr>
            <a:lvl5pPr marL="0" marR="0" indent="0" algn="l" rtl="0">
              <a:spcBef>
                <a:spcPts val="0"/>
              </a:spcBef>
              <a:defRPr/>
            </a:lvl5pPr>
            <a:lvl6pPr marL="0" marR="0" indent="0" algn="l" rtl="0">
              <a:spcBef>
                <a:spcPts val="0"/>
              </a:spcBef>
              <a:defRPr/>
            </a:lvl6pPr>
            <a:lvl7pPr marL="0" marR="0" indent="0" algn="l" rtl="0">
              <a:spcBef>
                <a:spcPts val="0"/>
              </a:spcBef>
              <a:defRPr/>
            </a:lvl7pPr>
            <a:lvl8pPr marL="0" marR="0" indent="0" algn="l" rtl="0">
              <a:spcBef>
                <a:spcPts val="0"/>
              </a:spcBef>
              <a:defRPr/>
            </a:lvl8pPr>
            <a:lvl9pPr marL="0" marR="0" indent="0" algn="l" rtl="0">
              <a:spcBef>
                <a:spcPts val="0"/>
              </a:spcBef>
              <a:defRPr/>
            </a:lvl9pPr>
          </a:lstStyle>
          <a:p>
            <a:endParaRPr/>
          </a:p>
        </p:txBody>
      </p:sp>
      <p:sp>
        <p:nvSpPr>
          <p:cNvPr id="6" name="Shape 6"/>
          <p:cNvSpPr txBox="1">
            <a:spLocks noGrp="1"/>
          </p:cNvSpPr>
          <p:nvPr>
            <p:ph type="body" idx="1"/>
          </p:nvPr>
        </p:nvSpPr>
        <p:spPr>
          <a:xfrm>
            <a:off x="457200" y="1600200"/>
            <a:ext cx="8229600" cy="4525963"/>
          </a:xfrm>
          <a:prstGeom prst="rect">
            <a:avLst/>
          </a:prstGeom>
          <a:noFill/>
          <a:ln>
            <a:noFill/>
          </a:ln>
        </p:spPr>
        <p:txBody>
          <a:bodyPr lIns="91425" tIns="91425" rIns="91425" bIns="91425" anchor="t" anchorCtr="0"/>
          <a:lstStyle>
            <a:lvl1pPr marL="342900" marR="0" indent="-139700" algn="l" rtl="0">
              <a:spcBef>
                <a:spcPts val="640"/>
              </a:spcBef>
              <a:buClr>
                <a:schemeClr val="dk1"/>
              </a:buClr>
              <a:buFont typeface="Arial"/>
              <a:buChar char="•"/>
              <a:defRPr/>
            </a:lvl1pPr>
            <a:lvl2pPr marL="742950" marR="0" indent="-107950" algn="l" rtl="0">
              <a:spcBef>
                <a:spcPts val="560"/>
              </a:spcBef>
              <a:buClr>
                <a:schemeClr val="dk1"/>
              </a:buClr>
              <a:buFont typeface="Arial"/>
              <a:buChar char="–"/>
              <a:defRPr/>
            </a:lvl2pPr>
            <a:lvl3pPr marL="1143000" marR="0" indent="-76200" algn="l" rtl="0">
              <a:spcBef>
                <a:spcPts val="480"/>
              </a:spcBef>
              <a:buClr>
                <a:schemeClr val="dk1"/>
              </a:buClr>
              <a:buFont typeface="Arial"/>
              <a:buChar char="•"/>
              <a:defRPr/>
            </a:lvl3pPr>
            <a:lvl4pPr marL="1600200" marR="0" indent="-101600" algn="l" rtl="0">
              <a:spcBef>
                <a:spcPts val="400"/>
              </a:spcBef>
              <a:buClr>
                <a:schemeClr val="dk1"/>
              </a:buClr>
              <a:buFont typeface="Arial"/>
              <a:buChar char="–"/>
              <a:defRPr/>
            </a:lvl4pPr>
            <a:lvl5pPr marL="2057400" marR="0" indent="-101600" algn="l" rtl="0">
              <a:spcBef>
                <a:spcPts val="400"/>
              </a:spcBef>
              <a:buClr>
                <a:schemeClr val="dk1"/>
              </a:buClr>
              <a:buFont typeface="Arial"/>
              <a:buChar char="»"/>
              <a:defRPr/>
            </a:lvl5pPr>
            <a:lvl6pPr marL="2514600" marR="0" indent="-101600" algn="l" rtl="0">
              <a:spcBef>
                <a:spcPts val="400"/>
              </a:spcBef>
              <a:buClr>
                <a:schemeClr val="dk1"/>
              </a:buClr>
              <a:buFont typeface="Arial"/>
              <a:buChar char="•"/>
              <a:defRPr/>
            </a:lvl6pPr>
            <a:lvl7pPr marL="2971800" marR="0" indent="-101600" algn="l" rtl="0">
              <a:spcBef>
                <a:spcPts val="400"/>
              </a:spcBef>
              <a:buClr>
                <a:schemeClr val="dk1"/>
              </a:buClr>
              <a:buFont typeface="Arial"/>
              <a:buChar char="•"/>
              <a:defRPr/>
            </a:lvl7pPr>
            <a:lvl8pPr marL="3429000" marR="0" indent="-101600" algn="l" rtl="0">
              <a:spcBef>
                <a:spcPts val="400"/>
              </a:spcBef>
              <a:buClr>
                <a:schemeClr val="dk1"/>
              </a:buClr>
              <a:buFont typeface="Arial"/>
              <a:buChar char="•"/>
              <a:defRPr/>
            </a:lvl8pPr>
            <a:lvl9pPr marL="3886200" marR="0" indent="-101600" algn="l" rtl="0">
              <a:spcBef>
                <a:spcPts val="400"/>
              </a:spcBef>
              <a:buClr>
                <a:schemeClr val="dk1"/>
              </a:buClr>
              <a:buFont typeface="Arial"/>
              <a:buChar char="•"/>
              <a:defRPr/>
            </a:lvl9pPr>
          </a:lstStyle>
          <a:p>
            <a:endParaRPr/>
          </a:p>
        </p:txBody>
      </p:sp>
      <p:sp>
        <p:nvSpPr>
          <p:cNvPr id="7" name="Shape 7"/>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8" name="Shape 8"/>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9" name="Shape 9"/>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9"/>
        <p:cNvGrpSpPr/>
        <p:nvPr/>
      </p:nvGrpSpPr>
      <p:grpSpPr>
        <a:xfrm>
          <a:off x="0" y="0"/>
          <a:ext cx="0" cy="0"/>
          <a:chOff x="0" y="0"/>
          <a:chExt cx="0" cy="0"/>
        </a:xfrm>
      </p:grpSpPr>
      <p:sp>
        <p:nvSpPr>
          <p:cNvPr id="80" name="Shape 80"/>
          <p:cNvSpPr txBox="1">
            <a:spLocks noGrp="1"/>
          </p:cNvSpPr>
          <p:nvPr>
            <p:ph type="ctrTitle"/>
          </p:nvPr>
        </p:nvSpPr>
        <p:spPr>
          <a:xfrm>
            <a:off x="685800" y="2590800"/>
            <a:ext cx="7772400" cy="1470024"/>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4400" b="0" i="0" u="none" strike="noStrike" cap="none" baseline="0">
                <a:solidFill>
                  <a:srgbClr val="8A7006"/>
                </a:solidFill>
                <a:latin typeface="Calibri"/>
                <a:ea typeface="Calibri"/>
                <a:cs typeface="Calibri"/>
                <a:sym typeface="Calibri"/>
              </a:rPr>
              <a:t>Overcoming Communication Barriers</a:t>
            </a:r>
          </a:p>
        </p:txBody>
      </p:sp>
      <p:sp>
        <p:nvSpPr>
          <p:cNvPr id="81" name="Shape 81"/>
          <p:cNvSpPr txBox="1"/>
          <p:nvPr/>
        </p:nvSpPr>
        <p:spPr>
          <a:xfrm>
            <a:off x="5710450" y="54650"/>
            <a:ext cx="3387899" cy="218699"/>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41"/>
        <p:cNvGrpSpPr/>
        <p:nvPr/>
      </p:nvGrpSpPr>
      <p:grpSpPr>
        <a:xfrm>
          <a:off x="0" y="0"/>
          <a:ext cx="0" cy="0"/>
          <a:chOff x="0" y="0"/>
          <a:chExt cx="0" cy="0"/>
        </a:xfrm>
      </p:grpSpPr>
      <p:sp>
        <p:nvSpPr>
          <p:cNvPr id="142" name="Shape 142"/>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Physical barriers</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The right spot</a:t>
            </a:r>
          </a:p>
        </p:txBody>
      </p:sp>
      <p:sp>
        <p:nvSpPr>
          <p:cNvPr id="143" name="Shape 143"/>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spcBef>
                <a:spcPts val="0"/>
              </a:spcBef>
              <a:buClr>
                <a:srgbClr val="8A7006"/>
              </a:buClr>
              <a:buSzPct val="100000"/>
              <a:buFont typeface="Arial"/>
              <a:buChar char="•"/>
            </a:pPr>
            <a:r>
              <a:rPr lang="en-US" sz="3200" b="0" i="0" u="none" strike="noStrike" cap="none" baseline="0">
                <a:solidFill>
                  <a:srgbClr val="8A7006"/>
                </a:solidFill>
                <a:latin typeface="Calibri"/>
                <a:ea typeface="Calibri"/>
                <a:cs typeface="Calibri"/>
                <a:sym typeface="Calibri"/>
              </a:rPr>
              <a:t>In order to overcome physical barriers, it is important to examine the environment beforehand.  It is important that the receiver isn't too far away from the sender, that the sender isn't looking down on the receiver, and that there aren't any obstructions between the two.  Don't just assume that the wrong spot will work itself out.  Be proactive and pick the right spot.</a:t>
            </a:r>
          </a:p>
        </p:txBody>
      </p:sp>
      <p:sp>
        <p:nvSpPr>
          <p:cNvPr id="144" name="Shape 144"/>
          <p:cNvSpPr txBox="1"/>
          <p:nvPr/>
        </p:nvSpPr>
        <p:spPr>
          <a:xfrm>
            <a:off x="5901700" y="36425"/>
            <a:ext cx="3187800" cy="163800"/>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48"/>
        <p:cNvGrpSpPr/>
        <p:nvPr/>
      </p:nvGrpSpPr>
      <p:grpSpPr>
        <a:xfrm>
          <a:off x="0" y="0"/>
          <a:ext cx="0" cy="0"/>
          <a:chOff x="0" y="0"/>
          <a:chExt cx="0" cy="0"/>
        </a:xfrm>
      </p:grpSpPr>
      <p:sp>
        <p:nvSpPr>
          <p:cNvPr id="149" name="Shape 149"/>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Lack of credibility</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Build good credit</a:t>
            </a:r>
          </a:p>
        </p:txBody>
      </p:sp>
      <p:sp>
        <p:nvSpPr>
          <p:cNvPr id="150" name="Shape 150"/>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spcBef>
                <a:spcPts val="0"/>
              </a:spcBef>
              <a:buClr>
                <a:srgbClr val="8A7006"/>
              </a:buClr>
              <a:buSzPct val="100000"/>
              <a:buFont typeface="Arial"/>
              <a:buChar char="•"/>
            </a:pPr>
            <a:r>
              <a:rPr lang="en-US" sz="3200" b="0" i="0" u="none" strike="noStrike" cap="none" baseline="0">
                <a:solidFill>
                  <a:srgbClr val="8A7006"/>
                </a:solidFill>
                <a:latin typeface="Calibri"/>
                <a:ea typeface="Calibri"/>
                <a:cs typeface="Calibri"/>
                <a:sym typeface="Calibri"/>
              </a:rPr>
              <a:t>Being credible is a major part of whether or not a message "lands."  If you lack credibility, your message won't stick.  Therefore, it is important to demonstrate congruence between actions and words when sending a message.  Congruence shows the receiver that you are trustworthy...you mean what you say and say what you mean.  </a:t>
            </a:r>
          </a:p>
        </p:txBody>
      </p:sp>
      <p:sp>
        <p:nvSpPr>
          <p:cNvPr id="151" name="Shape 151"/>
          <p:cNvSpPr txBox="1"/>
          <p:nvPr/>
        </p:nvSpPr>
        <p:spPr>
          <a:xfrm>
            <a:off x="5674025" y="27325"/>
            <a:ext cx="3470100" cy="191399"/>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55"/>
        <p:cNvGrpSpPr/>
        <p:nvPr/>
      </p:nvGrpSpPr>
      <p:grpSpPr>
        <a:xfrm>
          <a:off x="0" y="0"/>
          <a:ext cx="0" cy="0"/>
          <a:chOff x="0" y="0"/>
          <a:chExt cx="0" cy="0"/>
        </a:xfrm>
      </p:grpSpPr>
      <p:sp>
        <p:nvSpPr>
          <p:cNvPr id="156" name="Shape 156"/>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Lack of credibility</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Build good credit cont.</a:t>
            </a:r>
          </a:p>
        </p:txBody>
      </p:sp>
      <p:sp>
        <p:nvSpPr>
          <p:cNvPr id="157" name="Shape 157"/>
          <p:cNvSpPr txBox="1">
            <a:spLocks noGrp="1"/>
          </p:cNvSpPr>
          <p:nvPr>
            <p:ph type="body" idx="1"/>
          </p:nvPr>
        </p:nvSpPr>
        <p:spPr>
          <a:xfrm>
            <a:off x="457200" y="1600200"/>
            <a:ext cx="8229600" cy="5105399"/>
          </a:xfrm>
          <a:prstGeom prst="rect">
            <a:avLst/>
          </a:prstGeom>
          <a:noFill/>
          <a:ln>
            <a:noFill/>
          </a:ln>
        </p:spPr>
        <p:txBody>
          <a:bodyPr lIns="91425" tIns="45700" rIns="91425" bIns="45700" anchor="t" anchorCtr="0">
            <a:noAutofit/>
          </a:bodyPr>
          <a:lstStyle/>
          <a:p>
            <a:pPr marL="342900" marR="0" lvl="0" indent="-342900" algn="l" rtl="0">
              <a:lnSpc>
                <a:spcPct val="80000"/>
              </a:lnSpc>
              <a:spcBef>
                <a:spcPts val="0"/>
              </a:spcBef>
              <a:buClr>
                <a:srgbClr val="8A7006"/>
              </a:buClr>
              <a:buSzPct val="98333"/>
              <a:buFont typeface="Arial"/>
              <a:buChar char="•"/>
            </a:pPr>
            <a:r>
              <a:rPr lang="en-US" sz="2950" b="0" i="0" u="none" strike="noStrike" cap="none" baseline="0">
                <a:solidFill>
                  <a:srgbClr val="8A7006"/>
                </a:solidFill>
                <a:latin typeface="Calibri"/>
                <a:ea typeface="Calibri"/>
                <a:cs typeface="Calibri"/>
                <a:sym typeface="Calibri"/>
              </a:rPr>
              <a:t>There are 6 ways to "build good credit" with the receiver.  These include:</a:t>
            </a:r>
          </a:p>
          <a:p>
            <a:pPr marL="742950" marR="0" lvl="1" indent="-285750" algn="l" rtl="0">
              <a:lnSpc>
                <a:spcPct val="80000"/>
              </a:lnSpc>
              <a:spcBef>
                <a:spcPts val="520"/>
              </a:spcBef>
              <a:buClr>
                <a:srgbClr val="8A7006"/>
              </a:buClr>
              <a:buSzPct val="100000"/>
              <a:buFont typeface="Arial"/>
              <a:buChar char="–"/>
            </a:pPr>
            <a:r>
              <a:rPr lang="en-US" sz="2600" b="0" i="0" u="none" strike="noStrike" cap="none" baseline="0">
                <a:solidFill>
                  <a:srgbClr val="8A7006"/>
                </a:solidFill>
                <a:latin typeface="Calibri"/>
                <a:ea typeface="Calibri"/>
                <a:cs typeface="Calibri"/>
                <a:sym typeface="Calibri"/>
              </a:rPr>
              <a:t>Communicating clearly</a:t>
            </a:r>
          </a:p>
          <a:p>
            <a:pPr marL="1143000" marR="0" lvl="2" indent="-228600" algn="l" rtl="0">
              <a:lnSpc>
                <a:spcPct val="80000"/>
              </a:lnSpc>
              <a:spcBef>
                <a:spcPts val="440"/>
              </a:spcBef>
              <a:buClr>
                <a:srgbClr val="8A7006"/>
              </a:buClr>
              <a:buSzPct val="100000"/>
              <a:buFont typeface="Arial"/>
              <a:buChar char="•"/>
            </a:pPr>
            <a:r>
              <a:rPr lang="en-US" sz="2200" b="0" i="0" u="none" strike="noStrike" cap="none" baseline="0">
                <a:solidFill>
                  <a:srgbClr val="8A7006"/>
                </a:solidFill>
                <a:latin typeface="Calibri"/>
                <a:ea typeface="Calibri"/>
                <a:cs typeface="Calibri"/>
                <a:sym typeface="Calibri"/>
              </a:rPr>
              <a:t>In order for the receiver to trust the sender, they need to have a clear understanding of what is being done and said.  This requires the sender to know the needs and expectations of the receiver and tailor their message specifically to them.</a:t>
            </a:r>
          </a:p>
          <a:p>
            <a:pPr marL="742950" marR="0" lvl="1" indent="-285750" algn="l" rtl="0">
              <a:lnSpc>
                <a:spcPct val="80000"/>
              </a:lnSpc>
              <a:spcBef>
                <a:spcPts val="520"/>
              </a:spcBef>
              <a:buClr>
                <a:srgbClr val="8A7006"/>
              </a:buClr>
              <a:buSzPct val="100000"/>
              <a:buFont typeface="Arial"/>
              <a:buChar char="–"/>
            </a:pPr>
            <a:r>
              <a:rPr lang="en-US" sz="2600" b="0" i="0" u="none" strike="noStrike" cap="none" baseline="0">
                <a:solidFill>
                  <a:srgbClr val="8A7006"/>
                </a:solidFill>
                <a:latin typeface="Calibri"/>
                <a:ea typeface="Calibri"/>
                <a:cs typeface="Calibri"/>
                <a:sym typeface="Calibri"/>
              </a:rPr>
              <a:t>Communicating Broadly</a:t>
            </a:r>
          </a:p>
          <a:p>
            <a:pPr marL="1143000" marR="0" lvl="2" indent="-228600" algn="l" rtl="0">
              <a:lnSpc>
                <a:spcPct val="80000"/>
              </a:lnSpc>
              <a:spcBef>
                <a:spcPts val="440"/>
              </a:spcBef>
              <a:buClr>
                <a:srgbClr val="8A7006"/>
              </a:buClr>
              <a:buSzPct val="100000"/>
              <a:buFont typeface="Arial"/>
              <a:buChar char="•"/>
            </a:pPr>
            <a:r>
              <a:rPr lang="en-US" sz="2200" b="0" i="0" u="none" strike="noStrike" cap="none" baseline="0">
                <a:solidFill>
                  <a:srgbClr val="8A7006"/>
                </a:solidFill>
                <a:latin typeface="Calibri"/>
                <a:ea typeface="Calibri"/>
                <a:cs typeface="Calibri"/>
                <a:sym typeface="Calibri"/>
              </a:rPr>
              <a:t>Use multichannel communication made up of credible sources.  Using more than one source helps establish credibility.  Also try using sources that you know the receiver considers credible.  Credible sources include academic journals, magazine articles, news broadcasts, and so on.  However, be careful when using social networking sites and advertisements because they are viewed as less credible.</a:t>
            </a:r>
          </a:p>
        </p:txBody>
      </p:sp>
      <p:sp>
        <p:nvSpPr>
          <p:cNvPr id="158" name="Shape 158"/>
          <p:cNvSpPr txBox="1"/>
          <p:nvPr/>
        </p:nvSpPr>
        <p:spPr>
          <a:xfrm>
            <a:off x="5874375" y="27325"/>
            <a:ext cx="3269700" cy="191399"/>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62"/>
        <p:cNvGrpSpPr/>
        <p:nvPr/>
      </p:nvGrpSpPr>
      <p:grpSpPr>
        <a:xfrm>
          <a:off x="0" y="0"/>
          <a:ext cx="0" cy="0"/>
          <a:chOff x="0" y="0"/>
          <a:chExt cx="0" cy="0"/>
        </a:xfrm>
      </p:grpSpPr>
      <p:sp>
        <p:nvSpPr>
          <p:cNvPr id="163" name="Shape 163"/>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Lack of credibility</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Build good credit cont.</a:t>
            </a:r>
          </a:p>
        </p:txBody>
      </p:sp>
      <p:sp>
        <p:nvSpPr>
          <p:cNvPr id="164" name="Shape 164"/>
          <p:cNvSpPr txBox="1">
            <a:spLocks noGrp="1"/>
          </p:cNvSpPr>
          <p:nvPr>
            <p:ph type="body" idx="1"/>
          </p:nvPr>
        </p:nvSpPr>
        <p:spPr>
          <a:xfrm>
            <a:off x="457200" y="1600200"/>
            <a:ext cx="8229600" cy="5105399"/>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rgbClr val="8A7006"/>
              </a:buClr>
              <a:buSzPct val="98333"/>
              <a:buFont typeface="Arial"/>
              <a:buChar char="•"/>
            </a:pPr>
            <a:r>
              <a:rPr lang="en-US" sz="2950" b="0" i="0" u="none" strike="noStrike" cap="none" baseline="0">
                <a:solidFill>
                  <a:srgbClr val="8A7006"/>
                </a:solidFill>
                <a:latin typeface="Calibri"/>
                <a:ea typeface="Calibri"/>
                <a:cs typeface="Calibri"/>
                <a:sym typeface="Calibri"/>
              </a:rPr>
              <a:t>There are 6 ways to "build good credit" with the receiver.  These include:</a:t>
            </a:r>
          </a:p>
          <a:p>
            <a:pPr marL="742950" marR="0" lvl="1" indent="-285750" algn="l" rtl="0">
              <a:lnSpc>
                <a:spcPct val="90000"/>
              </a:lnSpc>
              <a:spcBef>
                <a:spcPts val="520"/>
              </a:spcBef>
              <a:buClr>
                <a:srgbClr val="8A7006"/>
              </a:buClr>
              <a:buSzPct val="100000"/>
              <a:buFont typeface="Arial"/>
              <a:buChar char="–"/>
            </a:pPr>
            <a:r>
              <a:rPr lang="en-US" sz="2600" b="0" i="0" u="none" strike="noStrike" cap="none" baseline="0">
                <a:solidFill>
                  <a:srgbClr val="8A7006"/>
                </a:solidFill>
                <a:latin typeface="Calibri"/>
                <a:ea typeface="Calibri"/>
                <a:cs typeface="Calibri"/>
                <a:sym typeface="Calibri"/>
              </a:rPr>
              <a:t>Communicating frequently</a:t>
            </a:r>
          </a:p>
          <a:p>
            <a:pPr marL="1143000" marR="0" lvl="2" indent="-228600" algn="l" rtl="0">
              <a:lnSpc>
                <a:spcPct val="90000"/>
              </a:lnSpc>
              <a:spcBef>
                <a:spcPts val="440"/>
              </a:spcBef>
              <a:buClr>
                <a:srgbClr val="8A7006"/>
              </a:buClr>
              <a:buSzPct val="100000"/>
              <a:buFont typeface="Arial"/>
              <a:buChar char="•"/>
            </a:pPr>
            <a:r>
              <a:rPr lang="en-US" sz="2200" b="0" i="0" u="none" strike="noStrike" cap="none" baseline="0">
                <a:solidFill>
                  <a:srgbClr val="8A7006"/>
                </a:solidFill>
                <a:latin typeface="Calibri"/>
                <a:ea typeface="Calibri"/>
                <a:cs typeface="Calibri"/>
                <a:sym typeface="Calibri"/>
              </a:rPr>
              <a:t>Delivering useful information on a regular basis reinforces messages and makes them more believable.  Most people are skeptical when they hear something for the first time and need to hear something 3 to 5 times to really believe it.  However, as previously discussed, be careful not to be overly repetitive and risk inattention.</a:t>
            </a:r>
          </a:p>
          <a:p>
            <a:pPr marL="742950" marR="0" lvl="1" indent="-285750" algn="l" rtl="0">
              <a:lnSpc>
                <a:spcPct val="90000"/>
              </a:lnSpc>
              <a:spcBef>
                <a:spcPts val="520"/>
              </a:spcBef>
              <a:buClr>
                <a:srgbClr val="8A7006"/>
              </a:buClr>
              <a:buSzPct val="100000"/>
              <a:buFont typeface="Arial"/>
              <a:buChar char="–"/>
            </a:pPr>
            <a:r>
              <a:rPr lang="en-US" sz="2600" b="0" i="0" u="none" strike="noStrike" cap="none" baseline="0">
                <a:solidFill>
                  <a:srgbClr val="8A7006"/>
                </a:solidFill>
                <a:latin typeface="Calibri"/>
                <a:ea typeface="Calibri"/>
                <a:cs typeface="Calibri"/>
                <a:sym typeface="Calibri"/>
              </a:rPr>
              <a:t>Communicating competence</a:t>
            </a:r>
          </a:p>
          <a:p>
            <a:pPr marL="1143000" marR="0" lvl="2" indent="-228600" algn="l" rtl="0">
              <a:lnSpc>
                <a:spcPct val="90000"/>
              </a:lnSpc>
              <a:spcBef>
                <a:spcPts val="440"/>
              </a:spcBef>
              <a:buClr>
                <a:srgbClr val="8A7006"/>
              </a:buClr>
              <a:buSzPct val="100000"/>
              <a:buFont typeface="Arial"/>
              <a:buChar char="•"/>
            </a:pPr>
            <a:r>
              <a:rPr lang="en-US" sz="2200" b="0" i="0" u="none" strike="noStrike" cap="none" baseline="0">
                <a:solidFill>
                  <a:srgbClr val="8A7006"/>
                </a:solidFill>
                <a:latin typeface="Calibri"/>
                <a:ea typeface="Calibri"/>
                <a:cs typeface="Calibri"/>
                <a:sym typeface="Calibri"/>
              </a:rPr>
              <a:t>Demonstrating competence is essential to establishing credibility and trustworthiness.  To do this, the sender should showcase their competence by sharing with the receiver something that they consider valuable.</a:t>
            </a:r>
          </a:p>
        </p:txBody>
      </p:sp>
      <p:sp>
        <p:nvSpPr>
          <p:cNvPr id="165" name="Shape 165"/>
          <p:cNvSpPr txBox="1"/>
          <p:nvPr/>
        </p:nvSpPr>
        <p:spPr>
          <a:xfrm>
            <a:off x="5628475" y="45550"/>
            <a:ext cx="3515400" cy="173100"/>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69"/>
        <p:cNvGrpSpPr/>
        <p:nvPr/>
      </p:nvGrpSpPr>
      <p:grpSpPr>
        <a:xfrm>
          <a:off x="0" y="0"/>
          <a:ext cx="0" cy="0"/>
          <a:chOff x="0" y="0"/>
          <a:chExt cx="0" cy="0"/>
        </a:xfrm>
      </p:grpSpPr>
      <p:sp>
        <p:nvSpPr>
          <p:cNvPr id="170" name="Shape 170"/>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Lack of credibility</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Build good credit cont.</a:t>
            </a:r>
          </a:p>
        </p:txBody>
      </p:sp>
      <p:sp>
        <p:nvSpPr>
          <p:cNvPr id="171" name="Shape 171"/>
          <p:cNvSpPr txBox="1">
            <a:spLocks noGrp="1"/>
          </p:cNvSpPr>
          <p:nvPr>
            <p:ph type="body" idx="1"/>
          </p:nvPr>
        </p:nvSpPr>
        <p:spPr>
          <a:xfrm>
            <a:off x="457200" y="1600200"/>
            <a:ext cx="8229600" cy="5257799"/>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rgbClr val="8A7006"/>
              </a:buClr>
              <a:buSzPct val="100000"/>
              <a:buFont typeface="Arial"/>
              <a:buChar char="•"/>
            </a:pPr>
            <a:r>
              <a:rPr lang="en-US" sz="2700" b="0" i="0" u="none" strike="noStrike" cap="none" baseline="0">
                <a:solidFill>
                  <a:srgbClr val="8A7006"/>
                </a:solidFill>
                <a:latin typeface="Calibri"/>
                <a:ea typeface="Calibri"/>
                <a:cs typeface="Calibri"/>
                <a:sym typeface="Calibri"/>
              </a:rPr>
              <a:t>There are 6 ways to "build good credit" with the receiver.  These include:</a:t>
            </a:r>
          </a:p>
          <a:p>
            <a:pPr marL="742950" marR="0" lvl="1" indent="-285750" algn="l" rtl="0">
              <a:lnSpc>
                <a:spcPct val="90000"/>
              </a:lnSpc>
              <a:spcBef>
                <a:spcPts val="480"/>
              </a:spcBef>
              <a:buClr>
                <a:srgbClr val="8A7006"/>
              </a:buClr>
              <a:buSzPct val="100000"/>
              <a:buFont typeface="Arial"/>
              <a:buChar char="–"/>
            </a:pPr>
            <a:r>
              <a:rPr lang="en-US" sz="2400" b="0" i="0" u="none" strike="noStrike" cap="none" baseline="0">
                <a:solidFill>
                  <a:srgbClr val="8A7006"/>
                </a:solidFill>
                <a:latin typeface="Calibri"/>
                <a:ea typeface="Calibri"/>
                <a:cs typeface="Calibri"/>
                <a:sym typeface="Calibri"/>
              </a:rPr>
              <a:t>Communicating integrity</a:t>
            </a:r>
          </a:p>
          <a:p>
            <a:pPr marL="1143000" marR="0" lvl="2" indent="-228600" algn="l" rtl="0">
              <a:lnSpc>
                <a:spcPct val="90000"/>
              </a:lnSpc>
              <a:spcBef>
                <a:spcPts val="410"/>
              </a:spcBef>
              <a:buClr>
                <a:srgbClr val="8A7006"/>
              </a:buClr>
              <a:buSzPct val="97619"/>
              <a:buFont typeface="Arial"/>
              <a:buChar char="•"/>
            </a:pPr>
            <a:r>
              <a:rPr lang="en-US" sz="2050" b="0" i="0" u="none" strike="noStrike" cap="none" baseline="0">
                <a:solidFill>
                  <a:srgbClr val="8A7006"/>
                </a:solidFill>
                <a:latin typeface="Calibri"/>
                <a:ea typeface="Calibri"/>
                <a:cs typeface="Calibri"/>
                <a:sym typeface="Calibri"/>
              </a:rPr>
              <a:t>Try to be as transparent and honest as possible.  These are considered the most important factors influencing reputation.  Do the right thing even  under difficult circumstances.  Address challenging topics rather than avoiding them.</a:t>
            </a:r>
          </a:p>
          <a:p>
            <a:pPr marL="742950" marR="0" lvl="1" indent="-285750" algn="l" rtl="0">
              <a:lnSpc>
                <a:spcPct val="90000"/>
              </a:lnSpc>
              <a:spcBef>
                <a:spcPts val="480"/>
              </a:spcBef>
              <a:buClr>
                <a:srgbClr val="8A7006"/>
              </a:buClr>
              <a:buSzPct val="100000"/>
              <a:buFont typeface="Arial"/>
              <a:buChar char="–"/>
            </a:pPr>
            <a:r>
              <a:rPr lang="en-US" sz="2400" b="0" i="0" u="none" strike="noStrike" cap="none" baseline="0">
                <a:solidFill>
                  <a:srgbClr val="8A7006"/>
                </a:solidFill>
                <a:latin typeface="Calibri"/>
                <a:ea typeface="Calibri"/>
                <a:cs typeface="Calibri"/>
                <a:sym typeface="Calibri"/>
              </a:rPr>
              <a:t>Communicating likability</a:t>
            </a:r>
          </a:p>
          <a:p>
            <a:pPr marL="1143000" marR="0" lvl="2" indent="-228600" algn="l" rtl="0">
              <a:lnSpc>
                <a:spcPct val="90000"/>
              </a:lnSpc>
              <a:spcBef>
                <a:spcPts val="410"/>
              </a:spcBef>
              <a:buClr>
                <a:srgbClr val="8A7006"/>
              </a:buClr>
              <a:buSzPct val="97619"/>
              <a:buFont typeface="Arial"/>
              <a:buChar char="•"/>
            </a:pPr>
            <a:r>
              <a:rPr lang="en-US" sz="2050" b="0" i="0" u="none" strike="noStrike" cap="none" baseline="0">
                <a:solidFill>
                  <a:srgbClr val="8A7006"/>
                </a:solidFill>
                <a:latin typeface="Calibri"/>
                <a:ea typeface="Calibri"/>
                <a:cs typeface="Calibri"/>
                <a:sym typeface="Calibri"/>
              </a:rPr>
              <a:t>When the receiver finds you likable, they make an emotional connection and are able to trust you.  To enhance your likability with the receiver, the sender should integrate the following four elements into their communication:</a:t>
            </a:r>
          </a:p>
          <a:p>
            <a:pPr marL="1600200" marR="0" lvl="3" indent="-228600" algn="l" rtl="0">
              <a:lnSpc>
                <a:spcPct val="90000"/>
              </a:lnSpc>
              <a:spcBef>
                <a:spcPts val="340"/>
              </a:spcBef>
              <a:buClr>
                <a:srgbClr val="8A7006"/>
              </a:buClr>
              <a:buSzPct val="100000"/>
              <a:buFont typeface="Arial"/>
              <a:buChar char="–"/>
            </a:pPr>
            <a:r>
              <a:rPr lang="en-US" sz="1700" b="0" i="0" u="none" strike="noStrike" cap="none" baseline="0">
                <a:solidFill>
                  <a:srgbClr val="8A7006"/>
                </a:solidFill>
                <a:latin typeface="Calibri"/>
                <a:ea typeface="Calibri"/>
                <a:cs typeface="Calibri"/>
                <a:sym typeface="Calibri"/>
              </a:rPr>
              <a:t>Relevance</a:t>
            </a:r>
          </a:p>
          <a:p>
            <a:pPr marL="1600200" marR="0" lvl="3" indent="-228600" algn="l" rtl="0">
              <a:lnSpc>
                <a:spcPct val="90000"/>
              </a:lnSpc>
              <a:spcBef>
                <a:spcPts val="340"/>
              </a:spcBef>
              <a:buClr>
                <a:srgbClr val="8A7006"/>
              </a:buClr>
              <a:buSzPct val="100000"/>
              <a:buFont typeface="Arial"/>
              <a:buChar char="–"/>
            </a:pPr>
            <a:r>
              <a:rPr lang="en-US" sz="1700" b="0" i="0" u="none" strike="noStrike" cap="none" baseline="0">
                <a:solidFill>
                  <a:srgbClr val="8A7006"/>
                </a:solidFill>
                <a:latin typeface="Calibri"/>
                <a:ea typeface="Calibri"/>
                <a:cs typeface="Calibri"/>
                <a:sym typeface="Calibri"/>
              </a:rPr>
              <a:t>Empathy</a:t>
            </a:r>
          </a:p>
          <a:p>
            <a:pPr marL="1600200" marR="0" lvl="3" indent="-228600" algn="l" rtl="0">
              <a:lnSpc>
                <a:spcPct val="90000"/>
              </a:lnSpc>
              <a:spcBef>
                <a:spcPts val="340"/>
              </a:spcBef>
              <a:buClr>
                <a:srgbClr val="8A7006"/>
              </a:buClr>
              <a:buSzPct val="100000"/>
              <a:buFont typeface="Arial"/>
              <a:buChar char="–"/>
            </a:pPr>
            <a:r>
              <a:rPr lang="en-US" sz="1700" b="0" i="0" u="none" strike="noStrike" cap="none" baseline="0">
                <a:solidFill>
                  <a:srgbClr val="8A7006"/>
                </a:solidFill>
                <a:latin typeface="Calibri"/>
                <a:ea typeface="Calibri"/>
                <a:cs typeface="Calibri"/>
                <a:sym typeface="Calibri"/>
              </a:rPr>
              <a:t>Friendliness</a:t>
            </a:r>
          </a:p>
          <a:p>
            <a:pPr marL="1600200" marR="0" lvl="3" indent="-228600" algn="l" rtl="0">
              <a:lnSpc>
                <a:spcPct val="90000"/>
              </a:lnSpc>
              <a:spcBef>
                <a:spcPts val="340"/>
              </a:spcBef>
              <a:buClr>
                <a:srgbClr val="8A7006"/>
              </a:buClr>
              <a:buSzPct val="100000"/>
              <a:buFont typeface="Arial"/>
              <a:buChar char="–"/>
            </a:pPr>
            <a:r>
              <a:rPr lang="en-US" sz="1700" b="0" i="0" u="none" strike="noStrike" cap="none" baseline="0">
                <a:solidFill>
                  <a:srgbClr val="8A7006"/>
                </a:solidFill>
                <a:latin typeface="Calibri"/>
                <a:ea typeface="Calibri"/>
                <a:cs typeface="Calibri"/>
                <a:sym typeface="Calibri"/>
              </a:rPr>
              <a:t>Realness</a:t>
            </a:r>
          </a:p>
        </p:txBody>
      </p:sp>
      <p:sp>
        <p:nvSpPr>
          <p:cNvPr id="172" name="Shape 172"/>
          <p:cNvSpPr txBox="1"/>
          <p:nvPr/>
        </p:nvSpPr>
        <p:spPr>
          <a:xfrm>
            <a:off x="5737775" y="36425"/>
            <a:ext cx="3160200" cy="163800"/>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76"/>
        <p:cNvGrpSpPr/>
        <p:nvPr/>
      </p:nvGrpSpPr>
      <p:grpSpPr>
        <a:xfrm>
          <a:off x="0" y="0"/>
          <a:ext cx="0" cy="0"/>
          <a:chOff x="0" y="0"/>
          <a:chExt cx="0" cy="0"/>
        </a:xfrm>
      </p:grpSpPr>
      <p:sp>
        <p:nvSpPr>
          <p:cNvPr id="177" name="Shape 177"/>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4400" b="0" i="0" u="none" strike="noStrike" cap="none" baseline="0">
                <a:solidFill>
                  <a:srgbClr val="8A7006"/>
                </a:solidFill>
                <a:latin typeface="Calibri"/>
                <a:ea typeface="Calibri"/>
                <a:cs typeface="Calibri"/>
                <a:sym typeface="Calibri"/>
              </a:rPr>
              <a:t>Conclusion</a:t>
            </a:r>
          </a:p>
        </p:txBody>
      </p:sp>
      <p:sp>
        <p:nvSpPr>
          <p:cNvPr id="178" name="Shape 178"/>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rgbClr val="8A7006"/>
              </a:buClr>
              <a:buSzPct val="100000"/>
              <a:buFont typeface="Arial"/>
              <a:buChar char="•"/>
            </a:pPr>
            <a:r>
              <a:rPr lang="en-US" sz="3200" b="0" i="0" u="none" strike="noStrike" cap="none" baseline="0">
                <a:solidFill>
                  <a:srgbClr val="8A7006"/>
                </a:solidFill>
                <a:latin typeface="Calibri"/>
                <a:ea typeface="Calibri"/>
                <a:cs typeface="Calibri"/>
                <a:sym typeface="Calibri"/>
              </a:rPr>
              <a:t>Senders that apply these 6 communication techniques will be able to break down the "lack of credibility" barrier and "build good credit" with the receiver.</a:t>
            </a:r>
          </a:p>
          <a:p>
            <a:pPr marL="342900" marR="0" lvl="0" indent="-342900" algn="l" rtl="0">
              <a:lnSpc>
                <a:spcPct val="90000"/>
              </a:lnSpc>
              <a:spcBef>
                <a:spcPts val="640"/>
              </a:spcBef>
              <a:buClr>
                <a:srgbClr val="8A7006"/>
              </a:buClr>
              <a:buSzPct val="100000"/>
              <a:buFont typeface="Arial"/>
              <a:buChar char="•"/>
            </a:pPr>
            <a:r>
              <a:rPr lang="en-US" sz="3200" b="0" i="0" u="none" strike="noStrike" cap="none" baseline="0">
                <a:solidFill>
                  <a:srgbClr val="8A7006"/>
                </a:solidFill>
                <a:latin typeface="Calibri"/>
                <a:ea typeface="Calibri"/>
                <a:cs typeface="Calibri"/>
                <a:sym typeface="Calibri"/>
              </a:rPr>
              <a:t>So don't keep wandering around aimlessly in the communication maze!  Apply these techniques for overcoming communication barriers and be on your way to more effective communication.</a:t>
            </a:r>
          </a:p>
        </p:txBody>
      </p:sp>
      <p:sp>
        <p:nvSpPr>
          <p:cNvPr id="179" name="Shape 179"/>
          <p:cNvSpPr txBox="1"/>
          <p:nvPr/>
        </p:nvSpPr>
        <p:spPr>
          <a:xfrm>
            <a:off x="6165825" y="36425"/>
            <a:ext cx="2978099" cy="182099"/>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5"/>
        <p:cNvGrpSpPr/>
        <p:nvPr/>
      </p:nvGrpSpPr>
      <p:grpSpPr>
        <a:xfrm>
          <a:off x="0" y="0"/>
          <a:ext cx="0" cy="0"/>
          <a:chOff x="0" y="0"/>
          <a:chExt cx="0" cy="0"/>
        </a:xfrm>
      </p:grpSpPr>
      <p:sp>
        <p:nvSpPr>
          <p:cNvPr id="86" name="Shape 86"/>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4400" b="0" i="0" u="none" strike="noStrike" cap="none" baseline="0">
                <a:solidFill>
                  <a:srgbClr val="8A7006"/>
                </a:solidFill>
                <a:latin typeface="Calibri"/>
                <a:ea typeface="Calibri"/>
                <a:cs typeface="Calibri"/>
                <a:sym typeface="Calibri"/>
              </a:rPr>
              <a:t>Introduction</a:t>
            </a:r>
          </a:p>
        </p:txBody>
      </p:sp>
      <p:sp>
        <p:nvSpPr>
          <p:cNvPr id="87" name="Shape 87"/>
          <p:cNvSpPr txBox="1">
            <a:spLocks noGrp="1"/>
          </p:cNvSpPr>
          <p:nvPr>
            <p:ph type="body" idx="1"/>
          </p:nvPr>
        </p:nvSpPr>
        <p:spPr>
          <a:xfrm>
            <a:off x="457200" y="1600200"/>
            <a:ext cx="8229600" cy="5105399"/>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rgbClr val="8A7006"/>
              </a:buClr>
              <a:buSzPct val="100000"/>
              <a:buFont typeface="Arial"/>
              <a:buChar char="•"/>
            </a:pPr>
            <a:r>
              <a:rPr lang="en-US" sz="2700" b="0" i="0" u="none" strike="noStrike" cap="none" baseline="0">
                <a:solidFill>
                  <a:srgbClr val="8A7006"/>
                </a:solidFill>
                <a:latin typeface="Calibri"/>
                <a:ea typeface="Calibri"/>
                <a:cs typeface="Calibri"/>
                <a:sym typeface="Calibri"/>
              </a:rPr>
              <a:t>Have you ever felt like you are stuck in a maze when you are trying to communicate?</a:t>
            </a:r>
          </a:p>
          <a:p>
            <a:pPr marL="342900" marR="0" lvl="0" indent="-342900" algn="l" rtl="0">
              <a:lnSpc>
                <a:spcPct val="90000"/>
              </a:lnSpc>
              <a:spcBef>
                <a:spcPts val="540"/>
              </a:spcBef>
              <a:buClr>
                <a:srgbClr val="8A7006"/>
              </a:buClr>
              <a:buSzPct val="100000"/>
              <a:buFont typeface="Arial"/>
              <a:buChar char="•"/>
            </a:pPr>
            <a:r>
              <a:rPr lang="en-US" sz="2700" b="0" i="0" u="none" strike="noStrike" cap="none" baseline="0">
                <a:solidFill>
                  <a:srgbClr val="8A7006"/>
                </a:solidFill>
                <a:latin typeface="Calibri"/>
                <a:ea typeface="Calibri"/>
                <a:cs typeface="Calibri"/>
                <a:sym typeface="Calibri"/>
              </a:rPr>
              <a:t>It doesn't matter what you try, nothing works? The message isn't interpreted properly? This happens to everyone and is a result of communication barriers. As previously learned, communication barriers interrupt the flow of communication, making it ineffective. Communication barriers exist all around us, so they are impossible to avoid altogether. Nevertheless, there are techniques for overcoming communication barriers that help keep the path to communication clear and you out of the communication "maze."</a:t>
            </a:r>
          </a:p>
        </p:txBody>
      </p:sp>
      <p:sp>
        <p:nvSpPr>
          <p:cNvPr id="88" name="Shape 88"/>
          <p:cNvSpPr txBox="1"/>
          <p:nvPr/>
        </p:nvSpPr>
        <p:spPr>
          <a:xfrm>
            <a:off x="5919925" y="45550"/>
            <a:ext cx="3096599" cy="154800"/>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92"/>
        <p:cNvGrpSpPr/>
        <p:nvPr/>
      </p:nvGrpSpPr>
      <p:grpSpPr>
        <a:xfrm>
          <a:off x="0" y="0"/>
          <a:ext cx="0" cy="0"/>
          <a:chOff x="0" y="0"/>
          <a:chExt cx="0" cy="0"/>
        </a:xfrm>
      </p:grpSpPr>
      <p:sp>
        <p:nvSpPr>
          <p:cNvPr id="93" name="Shape 93"/>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4400" b="0" i="0" u="none" strike="noStrike" cap="none" baseline="0">
                <a:solidFill>
                  <a:srgbClr val="8A7006"/>
                </a:solidFill>
                <a:latin typeface="Calibri"/>
                <a:ea typeface="Calibri"/>
                <a:cs typeface="Calibri"/>
                <a:sym typeface="Calibri"/>
              </a:rPr>
              <a:t>Introduction cont.</a:t>
            </a:r>
          </a:p>
        </p:txBody>
      </p:sp>
      <p:sp>
        <p:nvSpPr>
          <p:cNvPr id="94" name="Shape 94"/>
          <p:cNvSpPr txBox="1">
            <a:spLocks noGrp="1"/>
          </p:cNvSpPr>
          <p:nvPr>
            <p:ph type="body" idx="1"/>
          </p:nvPr>
        </p:nvSpPr>
        <p:spPr>
          <a:xfrm>
            <a:off x="457200" y="1600200"/>
            <a:ext cx="8229600" cy="5029199"/>
          </a:xfrm>
          <a:prstGeom prst="rect">
            <a:avLst/>
          </a:prstGeom>
          <a:noFill/>
          <a:ln>
            <a:noFill/>
          </a:ln>
        </p:spPr>
        <p:txBody>
          <a:bodyPr lIns="91425" tIns="45700" rIns="91425" bIns="45700" anchor="t" anchorCtr="0">
            <a:noAutofit/>
          </a:bodyPr>
          <a:lstStyle/>
          <a:p>
            <a:pPr marL="342900" marR="0" lvl="0" indent="-342900" algn="l" rtl="0">
              <a:spcBef>
                <a:spcPts val="0"/>
              </a:spcBef>
              <a:buClr>
                <a:srgbClr val="8A7006"/>
              </a:buClr>
              <a:buSzPct val="100000"/>
              <a:buFont typeface="Arial"/>
              <a:buChar char="•"/>
            </a:pPr>
            <a:r>
              <a:rPr lang="en-US" sz="3200" b="0" i="0" u="none" strike="noStrike" cap="none" baseline="0">
                <a:solidFill>
                  <a:srgbClr val="8A7006"/>
                </a:solidFill>
                <a:latin typeface="Calibri"/>
                <a:ea typeface="Calibri"/>
                <a:cs typeface="Calibri"/>
                <a:sym typeface="Calibri"/>
              </a:rPr>
              <a:t>Recall that the 8 main barriers are:</a:t>
            </a:r>
          </a:p>
          <a:p>
            <a:pPr marL="742950" marR="0" lvl="1" indent="-285750" algn="l" rtl="0">
              <a:spcBef>
                <a:spcPts val="560"/>
              </a:spcBef>
              <a:buClr>
                <a:srgbClr val="8A7006"/>
              </a:buClr>
              <a:buSzPct val="100000"/>
              <a:buFont typeface="Arial"/>
              <a:buChar char="–"/>
            </a:pPr>
            <a:r>
              <a:rPr lang="en-US" sz="2800" b="0" i="0" u="none" strike="noStrike" cap="none" baseline="0">
                <a:solidFill>
                  <a:srgbClr val="8A7006"/>
                </a:solidFill>
                <a:latin typeface="Calibri"/>
                <a:ea typeface="Calibri"/>
                <a:cs typeface="Calibri"/>
                <a:sym typeface="Calibri"/>
              </a:rPr>
              <a:t>Perception &amp; language</a:t>
            </a:r>
          </a:p>
          <a:p>
            <a:pPr marL="742950" marR="0" lvl="1" indent="-285750" algn="l" rtl="0">
              <a:spcBef>
                <a:spcPts val="560"/>
              </a:spcBef>
              <a:buClr>
                <a:srgbClr val="8A7006"/>
              </a:buClr>
              <a:buSzPct val="100000"/>
              <a:buFont typeface="Arial"/>
              <a:buChar char="–"/>
            </a:pPr>
            <a:r>
              <a:rPr lang="en-US" sz="2800" b="0" i="0" u="none" strike="noStrike" cap="none" baseline="0">
                <a:solidFill>
                  <a:srgbClr val="8A7006"/>
                </a:solidFill>
                <a:latin typeface="Calibri"/>
                <a:ea typeface="Calibri"/>
                <a:cs typeface="Calibri"/>
                <a:sym typeface="Calibri"/>
              </a:rPr>
              <a:t>Information overload</a:t>
            </a:r>
          </a:p>
          <a:p>
            <a:pPr marL="742950" marR="0" lvl="1" indent="-285750" algn="l" rtl="0">
              <a:spcBef>
                <a:spcPts val="560"/>
              </a:spcBef>
              <a:buClr>
                <a:srgbClr val="8A7006"/>
              </a:buClr>
              <a:buSzPct val="100000"/>
              <a:buFont typeface="Arial"/>
              <a:buChar char="–"/>
            </a:pPr>
            <a:r>
              <a:rPr lang="en-US" sz="2800" b="0" i="0" u="none" strike="noStrike" cap="none" baseline="0">
                <a:solidFill>
                  <a:srgbClr val="8A7006"/>
                </a:solidFill>
                <a:latin typeface="Calibri"/>
                <a:ea typeface="Calibri"/>
                <a:cs typeface="Calibri"/>
                <a:sym typeface="Calibri"/>
              </a:rPr>
              <a:t>Inattention</a:t>
            </a:r>
          </a:p>
          <a:p>
            <a:pPr marL="742950" marR="0" lvl="1" indent="-285750" algn="l" rtl="0">
              <a:spcBef>
                <a:spcPts val="560"/>
              </a:spcBef>
              <a:buClr>
                <a:srgbClr val="8A7006"/>
              </a:buClr>
              <a:buSzPct val="100000"/>
              <a:buFont typeface="Arial"/>
              <a:buChar char="–"/>
            </a:pPr>
            <a:r>
              <a:rPr lang="en-US" sz="2800" b="0" i="0" u="none" strike="noStrike" cap="none" baseline="0">
                <a:solidFill>
                  <a:srgbClr val="8A7006"/>
                </a:solidFill>
                <a:latin typeface="Calibri"/>
                <a:ea typeface="Calibri"/>
                <a:cs typeface="Calibri"/>
                <a:sym typeface="Calibri"/>
              </a:rPr>
              <a:t>Time pressures</a:t>
            </a:r>
          </a:p>
          <a:p>
            <a:pPr marL="742950" marR="0" lvl="1" indent="-285750" algn="l" rtl="0">
              <a:spcBef>
                <a:spcPts val="560"/>
              </a:spcBef>
              <a:buClr>
                <a:srgbClr val="8A7006"/>
              </a:buClr>
              <a:buSzPct val="100000"/>
              <a:buFont typeface="Arial"/>
              <a:buChar char="–"/>
            </a:pPr>
            <a:r>
              <a:rPr lang="en-US" sz="2800" b="0" i="0" u="none" strike="noStrike" cap="none" baseline="0">
                <a:solidFill>
                  <a:srgbClr val="8A7006"/>
                </a:solidFill>
                <a:latin typeface="Calibri"/>
                <a:ea typeface="Calibri"/>
                <a:cs typeface="Calibri"/>
                <a:sym typeface="Calibri"/>
              </a:rPr>
              <a:t>Distractions</a:t>
            </a:r>
          </a:p>
          <a:p>
            <a:pPr marL="742950" marR="0" lvl="1" indent="-285750" algn="l" rtl="0">
              <a:spcBef>
                <a:spcPts val="560"/>
              </a:spcBef>
              <a:buClr>
                <a:srgbClr val="8A7006"/>
              </a:buClr>
              <a:buSzPct val="100000"/>
              <a:buFont typeface="Arial"/>
              <a:buChar char="–"/>
            </a:pPr>
            <a:r>
              <a:rPr lang="en-US" sz="2800" b="0" i="0" u="none" strike="noStrike" cap="none" baseline="0">
                <a:solidFill>
                  <a:srgbClr val="8A7006"/>
                </a:solidFill>
                <a:latin typeface="Calibri"/>
                <a:ea typeface="Calibri"/>
                <a:cs typeface="Calibri"/>
                <a:sym typeface="Calibri"/>
              </a:rPr>
              <a:t>Emotions</a:t>
            </a:r>
          </a:p>
          <a:p>
            <a:pPr marL="742950" marR="0" lvl="1" indent="-285750" algn="l" rtl="0">
              <a:spcBef>
                <a:spcPts val="560"/>
              </a:spcBef>
              <a:buClr>
                <a:srgbClr val="8A7006"/>
              </a:buClr>
              <a:buSzPct val="100000"/>
              <a:buFont typeface="Arial"/>
              <a:buChar char="–"/>
            </a:pPr>
            <a:r>
              <a:rPr lang="en-US" sz="2800" b="0" i="0" u="none" strike="noStrike" cap="none" baseline="0">
                <a:solidFill>
                  <a:srgbClr val="8A7006"/>
                </a:solidFill>
                <a:latin typeface="Calibri"/>
                <a:ea typeface="Calibri"/>
                <a:cs typeface="Calibri"/>
                <a:sym typeface="Calibri"/>
              </a:rPr>
              <a:t>Physical barriers</a:t>
            </a:r>
          </a:p>
          <a:p>
            <a:pPr marL="742950" marR="0" lvl="1" indent="-285750" algn="l" rtl="0">
              <a:spcBef>
                <a:spcPts val="560"/>
              </a:spcBef>
              <a:buClr>
                <a:srgbClr val="8A7006"/>
              </a:buClr>
              <a:buSzPct val="100000"/>
              <a:buFont typeface="Arial"/>
              <a:buChar char="–"/>
            </a:pPr>
            <a:r>
              <a:rPr lang="en-US" sz="2800" b="0" i="0" u="none" strike="noStrike" cap="none" baseline="0">
                <a:solidFill>
                  <a:srgbClr val="8A7006"/>
                </a:solidFill>
                <a:latin typeface="Calibri"/>
                <a:ea typeface="Calibri"/>
                <a:cs typeface="Calibri"/>
                <a:sym typeface="Calibri"/>
              </a:rPr>
              <a:t>Lack of credibility</a:t>
            </a:r>
          </a:p>
        </p:txBody>
      </p:sp>
      <p:sp>
        <p:nvSpPr>
          <p:cNvPr id="95" name="Shape 95"/>
          <p:cNvSpPr txBox="1"/>
          <p:nvPr/>
        </p:nvSpPr>
        <p:spPr>
          <a:xfrm>
            <a:off x="6184050" y="36425"/>
            <a:ext cx="2960099" cy="182099"/>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99"/>
        <p:cNvGrpSpPr/>
        <p:nvPr/>
      </p:nvGrpSpPr>
      <p:grpSpPr>
        <a:xfrm>
          <a:off x="0" y="0"/>
          <a:ext cx="0" cy="0"/>
          <a:chOff x="0" y="0"/>
          <a:chExt cx="0" cy="0"/>
        </a:xfrm>
      </p:grpSpPr>
      <p:sp>
        <p:nvSpPr>
          <p:cNvPr id="100" name="Shape 100"/>
          <p:cNvSpPr txBox="1">
            <a:spLocks noGrp="1"/>
          </p:cNvSpPr>
          <p:nvPr>
            <p:ph type="title"/>
          </p:nvPr>
        </p:nvSpPr>
        <p:spPr>
          <a:xfrm>
            <a:off x="457200" y="274637"/>
            <a:ext cx="8229600" cy="1935161"/>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Perception &amp; language</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Get everyone on the same page &amp; speak simply</a:t>
            </a:r>
          </a:p>
        </p:txBody>
      </p:sp>
      <p:sp>
        <p:nvSpPr>
          <p:cNvPr id="101" name="Shape 101"/>
          <p:cNvSpPr txBox="1">
            <a:spLocks noGrp="1"/>
          </p:cNvSpPr>
          <p:nvPr>
            <p:ph type="body" idx="1"/>
          </p:nvPr>
        </p:nvSpPr>
        <p:spPr>
          <a:xfrm>
            <a:off x="457200" y="2286000"/>
            <a:ext cx="8229600" cy="4419599"/>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rgbClr val="8A7006"/>
              </a:buClr>
              <a:buSzPct val="98333"/>
              <a:buFont typeface="Arial"/>
              <a:buChar char="•"/>
            </a:pPr>
            <a:r>
              <a:rPr lang="en-US" sz="2950" b="0" i="0" u="none" strike="noStrike" cap="none" baseline="0">
                <a:solidFill>
                  <a:srgbClr val="8A7006"/>
                </a:solidFill>
                <a:latin typeface="Calibri"/>
                <a:ea typeface="Calibri"/>
                <a:cs typeface="Calibri"/>
                <a:sym typeface="Calibri"/>
              </a:rPr>
              <a:t>In order for people to be on the same page, everyone should have an understanding of mission statements, purposes, roles, and policies. A great way to do this is with meetings, induction programs, and proper training.  Read over policy manuals. Make it a point to understand those around you.</a:t>
            </a:r>
          </a:p>
          <a:p>
            <a:pPr marL="342900" marR="0" lvl="0" indent="-342900" algn="l" rtl="0">
              <a:lnSpc>
                <a:spcPct val="90000"/>
              </a:lnSpc>
              <a:spcBef>
                <a:spcPts val="590"/>
              </a:spcBef>
              <a:buClr>
                <a:srgbClr val="8A7006"/>
              </a:buClr>
              <a:buSzPct val="98333"/>
              <a:buFont typeface="Arial"/>
              <a:buChar char="•"/>
            </a:pPr>
            <a:r>
              <a:rPr lang="en-US" sz="2950" b="0" i="0" u="none" strike="noStrike" cap="none" baseline="0">
                <a:solidFill>
                  <a:srgbClr val="8A7006"/>
                </a:solidFill>
                <a:latin typeface="Calibri"/>
                <a:ea typeface="Calibri"/>
                <a:cs typeface="Calibri"/>
                <a:sym typeface="Calibri"/>
              </a:rPr>
              <a:t>For language issues, use simple and clear words, preferably ones with only one universal meaning.  Avoid jargon.  Don't alienate or offend.</a:t>
            </a:r>
          </a:p>
        </p:txBody>
      </p:sp>
      <p:sp>
        <p:nvSpPr>
          <p:cNvPr id="102" name="Shape 102"/>
          <p:cNvSpPr txBox="1"/>
          <p:nvPr/>
        </p:nvSpPr>
        <p:spPr>
          <a:xfrm>
            <a:off x="5956350" y="0"/>
            <a:ext cx="3187800" cy="236700"/>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Shape 107"/>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Information overload</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Lighten the load</a:t>
            </a:r>
          </a:p>
        </p:txBody>
      </p:sp>
      <p:sp>
        <p:nvSpPr>
          <p:cNvPr id="108" name="Shape 108"/>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spcBef>
                <a:spcPts val="0"/>
              </a:spcBef>
              <a:buClr>
                <a:srgbClr val="8A7006"/>
              </a:buClr>
              <a:buSzPct val="100000"/>
              <a:buFont typeface="Arial"/>
              <a:buChar char="•"/>
            </a:pPr>
            <a:r>
              <a:rPr lang="en-US" sz="3200" b="0" i="0" u="none" strike="noStrike" cap="none" baseline="0">
                <a:solidFill>
                  <a:srgbClr val="8A7006"/>
                </a:solidFill>
                <a:latin typeface="Calibri"/>
                <a:ea typeface="Calibri"/>
                <a:cs typeface="Calibri"/>
                <a:sym typeface="Calibri"/>
              </a:rPr>
              <a:t>To avoid information overload, lighten the load.  Prioritize.  Determine what information is most relevant.  Discard information that doesn't need to be communicated in order to get the message across.  If there is still a lot of information, send it in small doses.</a:t>
            </a:r>
          </a:p>
        </p:txBody>
      </p:sp>
      <p:sp>
        <p:nvSpPr>
          <p:cNvPr id="109" name="Shape 109"/>
          <p:cNvSpPr txBox="1"/>
          <p:nvPr/>
        </p:nvSpPr>
        <p:spPr>
          <a:xfrm>
            <a:off x="5974575" y="9100"/>
            <a:ext cx="3169499" cy="182099"/>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13"/>
        <p:cNvGrpSpPr/>
        <p:nvPr/>
      </p:nvGrpSpPr>
      <p:grpSpPr>
        <a:xfrm>
          <a:off x="0" y="0"/>
          <a:ext cx="0" cy="0"/>
          <a:chOff x="0" y="0"/>
          <a:chExt cx="0" cy="0"/>
        </a:xfrm>
      </p:grpSpPr>
      <p:sp>
        <p:nvSpPr>
          <p:cNvPr id="114" name="Shape 114"/>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Inattention</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Active listening</a:t>
            </a:r>
          </a:p>
        </p:txBody>
      </p:sp>
      <p:sp>
        <p:nvSpPr>
          <p:cNvPr id="115" name="Shape 115"/>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lnSpc>
                <a:spcPct val="80000"/>
              </a:lnSpc>
              <a:spcBef>
                <a:spcPts val="0"/>
              </a:spcBef>
              <a:buClr>
                <a:srgbClr val="8A7006"/>
              </a:buClr>
              <a:buSzPct val="100000"/>
              <a:buFont typeface="Arial"/>
              <a:buChar char="•"/>
            </a:pPr>
            <a:r>
              <a:rPr lang="en-US" sz="2700" b="0" i="0" u="none" strike="noStrike" cap="none" baseline="0">
                <a:solidFill>
                  <a:srgbClr val="8A7006"/>
                </a:solidFill>
                <a:latin typeface="Calibri"/>
                <a:ea typeface="Calibri"/>
                <a:cs typeface="Calibri"/>
                <a:sym typeface="Calibri"/>
              </a:rPr>
              <a:t>There is a difference between "listening" and "hearing" and in order to break down the inattention barrier,  the receiver should be listening, or active listening, not just hearing.  In order to be an active listener, the receiver should listen attentively and carefully.  They should be present, use supportive body language, make eye contact, and turn off inner dialogue while the sender is speaking.  When the sender is finished, the receiver should sum up, in their own words, what was communicated.</a:t>
            </a:r>
          </a:p>
          <a:p>
            <a:pPr marL="342900" marR="0" lvl="0" indent="-342900" algn="l" rtl="0">
              <a:lnSpc>
                <a:spcPct val="80000"/>
              </a:lnSpc>
              <a:spcBef>
                <a:spcPts val="540"/>
              </a:spcBef>
              <a:buClr>
                <a:srgbClr val="8A7006"/>
              </a:buClr>
              <a:buSzPct val="100000"/>
              <a:buFont typeface="Arial"/>
              <a:buChar char="•"/>
            </a:pPr>
            <a:r>
              <a:rPr lang="en-US" sz="2700" b="0" i="0" u="none" strike="noStrike" cap="none" baseline="0">
                <a:solidFill>
                  <a:srgbClr val="8A7006"/>
                </a:solidFill>
                <a:latin typeface="Calibri"/>
                <a:ea typeface="Calibri"/>
                <a:cs typeface="Calibri"/>
                <a:sym typeface="Calibri"/>
              </a:rPr>
              <a:t>On the other hand, the sender shouldn't be overly repetitive and should ask the receiver questions to fight inattention from their end.</a:t>
            </a:r>
          </a:p>
        </p:txBody>
      </p:sp>
      <p:sp>
        <p:nvSpPr>
          <p:cNvPr id="116" name="Shape 116"/>
          <p:cNvSpPr txBox="1"/>
          <p:nvPr/>
        </p:nvSpPr>
        <p:spPr>
          <a:xfrm>
            <a:off x="6256900" y="36425"/>
            <a:ext cx="2887200" cy="182099"/>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20"/>
        <p:cNvGrpSpPr/>
        <p:nvPr/>
      </p:nvGrpSpPr>
      <p:grpSpPr>
        <a:xfrm>
          <a:off x="0" y="0"/>
          <a:ext cx="0" cy="0"/>
          <a:chOff x="0" y="0"/>
          <a:chExt cx="0" cy="0"/>
        </a:xfrm>
      </p:grpSpPr>
      <p:sp>
        <p:nvSpPr>
          <p:cNvPr id="121" name="Shape 121"/>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Time pressures</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Make time</a:t>
            </a:r>
          </a:p>
        </p:txBody>
      </p:sp>
      <p:sp>
        <p:nvSpPr>
          <p:cNvPr id="122" name="Shape 122"/>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spcBef>
                <a:spcPts val="0"/>
              </a:spcBef>
              <a:buClr>
                <a:srgbClr val="8A7006"/>
              </a:buClr>
              <a:buSzPct val="100000"/>
              <a:buFont typeface="Arial"/>
              <a:buChar char="•"/>
            </a:pPr>
            <a:r>
              <a:rPr lang="en-US" sz="3200" b="0" i="0" u="none" strike="noStrike" cap="none" baseline="0">
                <a:solidFill>
                  <a:srgbClr val="8A7006"/>
                </a:solidFill>
                <a:latin typeface="Calibri"/>
                <a:ea typeface="Calibri"/>
                <a:cs typeface="Calibri"/>
                <a:sym typeface="Calibri"/>
              </a:rPr>
              <a:t>Make sure to allow enough time to get the entire message across.  If there is a time restriction, condense the message as much as possible without losing important content or address the message when there is ample time.  Avoid shortened or partial messages that don't have enough content.</a:t>
            </a:r>
          </a:p>
        </p:txBody>
      </p:sp>
      <p:sp>
        <p:nvSpPr>
          <p:cNvPr id="123" name="Shape 123"/>
          <p:cNvSpPr txBox="1"/>
          <p:nvPr/>
        </p:nvSpPr>
        <p:spPr>
          <a:xfrm>
            <a:off x="6074750" y="36425"/>
            <a:ext cx="2978099" cy="173100"/>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Shape 128"/>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Distractions</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Eliminate it</a:t>
            </a:r>
          </a:p>
        </p:txBody>
      </p:sp>
      <p:sp>
        <p:nvSpPr>
          <p:cNvPr id="129" name="Shape 129"/>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lnSpc>
                <a:spcPct val="80000"/>
              </a:lnSpc>
              <a:spcBef>
                <a:spcPts val="0"/>
              </a:spcBef>
              <a:buClr>
                <a:srgbClr val="8A7006"/>
              </a:buClr>
              <a:buSzPct val="98333"/>
              <a:buFont typeface="Arial"/>
              <a:buChar char="•"/>
            </a:pPr>
            <a:r>
              <a:rPr lang="en-US" sz="2950" b="0" i="0" u="none" strike="noStrike" cap="none" baseline="0">
                <a:solidFill>
                  <a:srgbClr val="8A7006"/>
                </a:solidFill>
                <a:latin typeface="Calibri"/>
                <a:ea typeface="Calibri"/>
                <a:cs typeface="Calibri"/>
                <a:sym typeface="Calibri"/>
              </a:rPr>
              <a:t>Noise is the main distraction barrier.  Not only does noise distract from the message, but it can also cause the sender to raise their voice to speak over the noise.  This can give the receiver the impression that they are yelling because you are angry or that you are raising your voice at the receiver.  Instead of raising your voice to speak over the noise, identify the source and eliminate it or have the discussion in a quiet place.The same is true with other distractions such as poor lighting, odor, or an uncomfortable chair.  Find the source of the distraction and eliminate it.</a:t>
            </a:r>
          </a:p>
        </p:txBody>
      </p:sp>
      <p:sp>
        <p:nvSpPr>
          <p:cNvPr id="130" name="Shape 130"/>
          <p:cNvSpPr txBox="1"/>
          <p:nvPr/>
        </p:nvSpPr>
        <p:spPr>
          <a:xfrm>
            <a:off x="5992775" y="36425"/>
            <a:ext cx="3059999" cy="173100"/>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34"/>
        <p:cNvGrpSpPr/>
        <p:nvPr/>
      </p:nvGrpSpPr>
      <p:grpSpPr>
        <a:xfrm>
          <a:off x="0" y="0"/>
          <a:ext cx="0" cy="0"/>
          <a:chOff x="0" y="0"/>
          <a:chExt cx="0" cy="0"/>
        </a:xfrm>
      </p:grpSpPr>
      <p:sp>
        <p:nvSpPr>
          <p:cNvPr id="135" name="Shape 135"/>
          <p:cNvSpPr txBox="1">
            <a:spLocks noGrp="1"/>
          </p:cNvSpPr>
          <p:nvPr>
            <p:ph type="title"/>
          </p:nvPr>
        </p:nvSpPr>
        <p:spPr>
          <a:xfrm>
            <a:off x="457200" y="274637"/>
            <a:ext cx="8229600" cy="1143000"/>
          </a:xfrm>
          <a:prstGeom prst="rect">
            <a:avLst/>
          </a:prstGeom>
          <a:solidFill>
            <a:schemeClr val="lt1"/>
          </a:solidFill>
          <a:ln w="25400" cap="flat">
            <a:solidFill>
              <a:schemeClr val="accent5"/>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rgbClr val="8A7006"/>
              </a:buClr>
              <a:buSzPct val="25000"/>
              <a:buFont typeface="Calibri"/>
              <a:buNone/>
            </a:pPr>
            <a:r>
              <a:rPr lang="en-US" sz="3950" b="0" i="0" u="none" strike="noStrike" cap="none" baseline="0">
                <a:solidFill>
                  <a:srgbClr val="8A7006"/>
                </a:solidFill>
                <a:latin typeface="Calibri"/>
                <a:ea typeface="Calibri"/>
                <a:cs typeface="Calibri"/>
                <a:sym typeface="Calibri"/>
              </a:rPr>
              <a:t>Barrier: Emotions</a:t>
            </a:r>
            <a:br>
              <a:rPr lang="en-US" sz="3950" b="0" i="0" u="none" strike="noStrike" cap="none" baseline="0">
                <a:solidFill>
                  <a:srgbClr val="8A7006"/>
                </a:solidFill>
                <a:latin typeface="Calibri"/>
                <a:ea typeface="Calibri"/>
                <a:cs typeface="Calibri"/>
                <a:sym typeface="Calibri"/>
              </a:rPr>
            </a:br>
            <a:r>
              <a:rPr lang="en-US" sz="3950" b="0" i="0" u="none" strike="noStrike" cap="none" baseline="0">
                <a:solidFill>
                  <a:srgbClr val="8A7006"/>
                </a:solidFill>
                <a:latin typeface="Calibri"/>
                <a:ea typeface="Calibri"/>
                <a:cs typeface="Calibri"/>
                <a:sym typeface="Calibri"/>
              </a:rPr>
              <a:t>Technique: Be cool and open up</a:t>
            </a:r>
          </a:p>
        </p:txBody>
      </p:sp>
      <p:sp>
        <p:nvSpPr>
          <p:cNvPr id="136" name="Shape 136"/>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rgbClr val="8A7006"/>
              </a:buClr>
              <a:buSzPct val="98333"/>
              <a:buFont typeface="Arial"/>
              <a:buChar char="•"/>
            </a:pPr>
            <a:r>
              <a:rPr lang="en-US" sz="2950" b="0" i="0" u="none" strike="noStrike" cap="none" baseline="0">
                <a:solidFill>
                  <a:srgbClr val="8A7006"/>
                </a:solidFill>
                <a:latin typeface="Calibri"/>
                <a:ea typeface="Calibri"/>
                <a:cs typeface="Calibri"/>
                <a:sym typeface="Calibri"/>
              </a:rPr>
              <a:t>Be aware of your emotions and keep them in check.  It is best to communicate without extreme emotions like anger or overexcitement.  Too much emotion--or not enough--can send the wrong message or undermine the message.  If you have to take time to cool off or change your state of mind, do so.  It is also important to avoid fear and open up.  In order for the entire message to be understood, the entire message has to be communicated.</a:t>
            </a:r>
          </a:p>
        </p:txBody>
      </p:sp>
      <p:sp>
        <p:nvSpPr>
          <p:cNvPr id="137" name="Shape 137"/>
          <p:cNvSpPr txBox="1"/>
          <p:nvPr/>
        </p:nvSpPr>
        <p:spPr>
          <a:xfrm>
            <a:off x="5828850" y="18225"/>
            <a:ext cx="3178499" cy="173100"/>
          </a:xfrm>
          <a:prstGeom prst="rect">
            <a:avLst/>
          </a:prstGeom>
          <a:noFill/>
          <a:ln>
            <a:noFill/>
          </a:ln>
        </p:spPr>
        <p:txBody>
          <a:bodyPr lIns="91425" tIns="91425" rIns="91425" bIns="91425" anchor="t" anchorCtr="0">
            <a:noAutofit/>
          </a:bodyPr>
          <a:lstStyle/>
          <a:p>
            <a:pPr>
              <a:spcBef>
                <a:spcPts val="0"/>
              </a:spcBef>
              <a:buNone/>
            </a:pPr>
            <a:r>
              <a:rPr lang="en-US" sz="800">
                <a:solidFill>
                  <a:schemeClr val="dk1"/>
                </a:solidFill>
              </a:rPr>
              <a:t>Created by LBCC CMA Faculty for LB iLearn Campus</a:t>
            </a:r>
          </a:p>
        </p:txBody>
      </p:sp>
    </p:spTree>
  </p:cSld>
  <p:clrMapOvr>
    <a:masterClrMapping/>
  </p:clrMapOvr>
  <p:transition spd="slow">
    <p:cut/>
  </p:transition>
</p:sld>
</file>

<file path=ppt/theme/theme1.xml><?xml version="1.0" encoding="utf-8"?>
<a:theme xmlns:a="http://schemas.openxmlformats.org/drawingml/2006/main" name="Office Theme">
  <a:themeElements>
    <a:clrScheme name="Oriel">
      <a:dk1>
        <a:srgbClr val="000000"/>
      </a:dk1>
      <a:lt1>
        <a:srgbClr val="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1358</Words>
  <Application>Microsoft Office PowerPoint</Application>
  <PresentationFormat>On-screen Show (4:3)</PresentationFormat>
  <Paragraphs>72</Paragraphs>
  <Slides>15</Slides>
  <Notes>15</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Office Theme</vt:lpstr>
      <vt:lpstr>Overcoming Communication Barriers</vt:lpstr>
      <vt:lpstr>Introduction</vt:lpstr>
      <vt:lpstr>Introduction cont.</vt:lpstr>
      <vt:lpstr>Barrier: Perception &amp; language Technique: Get everyone on the same page &amp; speak simply</vt:lpstr>
      <vt:lpstr>Barrier: Information overload Technique: Lighten the load</vt:lpstr>
      <vt:lpstr>Barrier: Inattention Technique: Active listening</vt:lpstr>
      <vt:lpstr>Barrier: Time pressures Technique: Make time</vt:lpstr>
      <vt:lpstr>Barrier: Distractions Technique: Eliminate it</vt:lpstr>
      <vt:lpstr>Barrier: Emotions Technique: Be cool and open up</vt:lpstr>
      <vt:lpstr>Barrier: Physical barriers Technique: The right spot</vt:lpstr>
      <vt:lpstr>Barrier: Lack of credibility Technique: Build good credit</vt:lpstr>
      <vt:lpstr>Barrier: Lack of credibility Technique: Build good credit cont.</vt:lpstr>
      <vt:lpstr>Barrier: Lack of credibility Technique: Build good credit cont.</vt:lpstr>
      <vt:lpstr>Barrier: Lack of credibility Technique: Build good credit cont.</vt:lpstr>
      <vt:lpstr>Conclusion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Overcoming Communication Barriers</dc:title>
  <dc:creator>Nichole M. Hollon</dc:creator>
  <cp:lastModifiedBy>Windows User</cp:lastModifiedBy>
  <cp:revision>1</cp:revision>
  <dcterms:modified xsi:type="dcterms:W3CDTF">2015-01-07T17:36:56Z</dcterms:modified>
</cp:coreProperties>
</file>