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422" autoAdjust="0"/>
    <p:restoredTop sz="94660"/>
  </p:normalViewPr>
  <p:slideViewPr>
    <p:cSldViewPr>
      <p:cViewPr varScale="1">
        <p:scale>
          <a:sx n="69" d="100"/>
          <a:sy n="69" d="100"/>
        </p:scale>
        <p:origin x="-552"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66E4FBE-AC45-44E4-AF47-27E359A2F96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270956095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66E4FBE-AC45-44E4-AF47-27E359A2F96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30569695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66E4FBE-AC45-44E4-AF47-27E359A2F96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4032778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66E4FBE-AC45-44E4-AF47-27E359A2F96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21490103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6E4FBE-AC45-44E4-AF47-27E359A2F96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12452446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66E4FBE-AC45-44E4-AF47-27E359A2F964}"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21577205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66E4FBE-AC45-44E4-AF47-27E359A2F964}"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261451993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66E4FBE-AC45-44E4-AF47-27E359A2F964}"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39356478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6E4FBE-AC45-44E4-AF47-27E359A2F964}"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4893911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6E4FBE-AC45-44E4-AF47-27E359A2F964}"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17269291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6E4FBE-AC45-44E4-AF47-27E359A2F964}"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21183435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3">
            <a:lumMod val="20000"/>
            <a:lumOff val="8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66E4FBE-AC45-44E4-AF47-27E359A2F964}"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32BC597-8E83-42DE-AFD9-B8AEB201C96A}" type="slidenum">
              <a:rPr lang="en-US" smtClean="0"/>
              <a:t>‹#›</a:t>
            </a:fld>
            <a:endParaRPr lang="en-US"/>
          </a:p>
        </p:txBody>
      </p:sp>
    </p:spTree>
    <p:extLst>
      <p:ext uri="{BB962C8B-B14F-4D97-AF65-F5344CB8AC3E}">
        <p14:creationId xmlns:p14="http://schemas.microsoft.com/office/powerpoint/2010/main" val="196457459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owl.english.purdue.edu/exercises/5/" TargetMode="External"/><Relationship Id="rId2" Type="http://schemas.openxmlformats.org/officeDocument/2006/relationships/hyperlink" Target="http://owl.english.purdue.edu/owl/resource/544/01" TargetMode="External"/><Relationship Id="rId1" Type="http://schemas.openxmlformats.org/officeDocument/2006/relationships/slideLayout" Target="../slideLayouts/slideLayout2.xml"/><Relationship Id="rId4" Type="http://schemas.openxmlformats.org/officeDocument/2006/relationships/hyperlink" Target="http://owl.english.purdue.edu/owl/resource/606/1/"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style>
          <a:lnRef idx="2">
            <a:schemeClr val="accent4"/>
          </a:lnRef>
          <a:fillRef idx="1">
            <a:schemeClr val="lt1"/>
          </a:fillRef>
          <a:effectRef idx="0">
            <a:schemeClr val="accent4"/>
          </a:effectRef>
          <a:fontRef idx="minor">
            <a:schemeClr val="dk1"/>
          </a:fontRef>
        </p:style>
        <p:txBody>
          <a:bodyPr/>
          <a:lstStyle/>
          <a:p>
            <a:r>
              <a:rPr lang="en-US" dirty="0" smtClean="0">
                <a:solidFill>
                  <a:schemeClr val="accent4">
                    <a:lumMod val="75000"/>
                  </a:schemeClr>
                </a:solidFill>
              </a:rPr>
              <a:t>The Elements of Fundamental Writing</a:t>
            </a:r>
            <a:endParaRPr lang="en-US" dirty="0">
              <a:solidFill>
                <a:schemeClr val="accent4">
                  <a:lumMod val="75000"/>
                </a:schemeClr>
              </a:solidFill>
            </a:endParaRPr>
          </a:p>
        </p:txBody>
      </p:sp>
    </p:spTree>
    <p:extLst>
      <p:ext uri="{BB962C8B-B14F-4D97-AF65-F5344CB8AC3E}">
        <p14:creationId xmlns:p14="http://schemas.microsoft.com/office/powerpoint/2010/main" val="134155955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5" name="Content Placeholder 4"/>
          <p:cNvSpPr>
            <a:spLocks noGrp="1"/>
          </p:cNvSpPr>
          <p:nvPr>
            <p:ph sz="half" idx="2"/>
          </p:nvPr>
        </p:nvSpPr>
        <p:spPr>
          <a:xfrm>
            <a:off x="457200" y="1524000"/>
            <a:ext cx="4040188" cy="5257800"/>
          </a:xfrm>
        </p:spPr>
        <p:txBody>
          <a:bodyPr>
            <a:normAutofit fontScale="70000" lnSpcReduction="20000"/>
          </a:bodyPr>
          <a:lstStyle/>
          <a:p>
            <a:pPr marL="0" indent="0">
              <a:buNone/>
            </a:pPr>
            <a:r>
              <a:rPr lang="en-US" dirty="0" smtClean="0">
                <a:solidFill>
                  <a:schemeClr val="accent4">
                    <a:lumMod val="75000"/>
                  </a:schemeClr>
                </a:solidFill>
              </a:rPr>
              <a:t>Exercise : Eliminating Wordiness Exercise </a:t>
            </a:r>
          </a:p>
          <a:p>
            <a:r>
              <a:rPr lang="en-US" dirty="0" smtClean="0">
                <a:solidFill>
                  <a:schemeClr val="accent4">
                    <a:lumMod val="75000"/>
                  </a:schemeClr>
                </a:solidFill>
              </a:rPr>
              <a:t>Revise these sentences to state their meaning in fewer words. Avoid passive voice, needless repetition, and wordy phrases and clauses. </a:t>
            </a:r>
          </a:p>
          <a:p>
            <a:r>
              <a:rPr lang="en-US" dirty="0" smtClean="0">
                <a:solidFill>
                  <a:schemeClr val="accent4">
                    <a:lumMod val="75000"/>
                  </a:schemeClr>
                </a:solidFill>
              </a:rPr>
              <a:t>1. It is very unusual to find someone who has never told a deliberate lie on purpose.</a:t>
            </a:r>
          </a:p>
          <a:p>
            <a:r>
              <a:rPr lang="en-US" dirty="0" smtClean="0">
                <a:solidFill>
                  <a:schemeClr val="accent4">
                    <a:lumMod val="75000"/>
                  </a:schemeClr>
                </a:solidFill>
              </a:rPr>
              <a:t>2. Although Bradley Hall is regularly populated by students, close study of the building as a structure is seldom undertaken by them.</a:t>
            </a:r>
          </a:p>
          <a:p>
            <a:r>
              <a:rPr lang="en-US" dirty="0" smtClean="0">
                <a:solidFill>
                  <a:schemeClr val="accent4">
                    <a:lumMod val="75000"/>
                  </a:schemeClr>
                </a:solidFill>
              </a:rPr>
              <a:t>3. He dropped out of school on account of the fact that it was necessary for him to help support his family.</a:t>
            </a:r>
          </a:p>
          <a:p>
            <a:r>
              <a:rPr lang="en-US" dirty="0" smtClean="0">
                <a:solidFill>
                  <a:schemeClr val="accent4">
                    <a:lumMod val="75000"/>
                  </a:schemeClr>
                </a:solidFill>
              </a:rPr>
              <a:t>4. It is expected that the new schedule will be announced by the bus company within the next few days.</a:t>
            </a:r>
          </a:p>
          <a:p>
            <a:r>
              <a:rPr lang="en-US" dirty="0" smtClean="0">
                <a:solidFill>
                  <a:schemeClr val="accent4">
                    <a:lumMod val="75000"/>
                  </a:schemeClr>
                </a:solidFill>
              </a:rPr>
              <a:t>5. There are many ways in which a student who is interested in meeting foreign students may come to know one.</a:t>
            </a:r>
            <a:endParaRPr lang="en-US" dirty="0">
              <a:solidFill>
                <a:schemeClr val="accent4">
                  <a:lumMod val="75000"/>
                </a:schemeClr>
              </a:solidFill>
            </a:endParaRPr>
          </a:p>
        </p:txBody>
      </p:sp>
      <p:sp>
        <p:nvSpPr>
          <p:cNvPr id="7" name="Content Placeholder 6"/>
          <p:cNvSpPr>
            <a:spLocks noGrp="1"/>
          </p:cNvSpPr>
          <p:nvPr>
            <p:ph sz="quarter" idx="4"/>
          </p:nvPr>
        </p:nvSpPr>
        <p:spPr>
          <a:xfrm>
            <a:off x="4645025" y="1524000"/>
            <a:ext cx="4041775" cy="5257800"/>
          </a:xfrm>
        </p:spPr>
        <p:txBody>
          <a:bodyPr>
            <a:normAutofit fontScale="70000" lnSpcReduction="20000"/>
          </a:bodyPr>
          <a:lstStyle/>
          <a:p>
            <a:pPr marL="0" indent="0">
              <a:buNone/>
            </a:pPr>
            <a:r>
              <a:rPr lang="en-US" dirty="0" smtClean="0">
                <a:solidFill>
                  <a:schemeClr val="accent4">
                    <a:lumMod val="75000"/>
                  </a:schemeClr>
                </a:solidFill>
              </a:rPr>
              <a:t>Try this punctuation exercise to test your basic skills</a:t>
            </a:r>
          </a:p>
          <a:p>
            <a:r>
              <a:rPr lang="en-US" dirty="0" smtClean="0">
                <a:solidFill>
                  <a:schemeClr val="accent4">
                    <a:lumMod val="75000"/>
                  </a:schemeClr>
                </a:solidFill>
              </a:rPr>
              <a:t>Exercise : Punctuation Exercise Put in colons, quotation marks, commas, underlining, and parentheses where ever they are needed in the following sentences.</a:t>
            </a:r>
          </a:p>
          <a:p>
            <a:r>
              <a:rPr lang="en-US" dirty="0" smtClean="0">
                <a:solidFill>
                  <a:schemeClr val="accent4">
                    <a:lumMod val="75000"/>
                  </a:schemeClr>
                </a:solidFill>
              </a:rPr>
              <a:t>1. The men in question Harold Keene, Jim Peterson, and Gerald Greene deserve awards.</a:t>
            </a:r>
          </a:p>
          <a:p>
            <a:r>
              <a:rPr lang="en-US" dirty="0" smtClean="0">
                <a:solidFill>
                  <a:schemeClr val="accent4">
                    <a:lumMod val="75000"/>
                  </a:schemeClr>
                </a:solidFill>
              </a:rPr>
              <a:t>2. Several countries participated in the airlift Italy, Belgium, France, and Luxembourg.</a:t>
            </a:r>
          </a:p>
          <a:p>
            <a:r>
              <a:rPr lang="en-US" dirty="0" smtClean="0">
                <a:solidFill>
                  <a:schemeClr val="accent4">
                    <a:lumMod val="75000"/>
                  </a:schemeClr>
                </a:solidFill>
              </a:rPr>
              <a:t>3. Only one course was open to us surrender, said the ex-major, and we did.</a:t>
            </a:r>
          </a:p>
          <a:p>
            <a:r>
              <a:rPr lang="en-US" dirty="0" smtClean="0">
                <a:solidFill>
                  <a:schemeClr val="accent4">
                    <a:lumMod val="75000"/>
                  </a:schemeClr>
                </a:solidFill>
              </a:rPr>
              <a:t>4. Judge </a:t>
            </a:r>
            <a:r>
              <a:rPr lang="en-US" dirty="0" err="1" smtClean="0">
                <a:solidFill>
                  <a:schemeClr val="accent4">
                    <a:lumMod val="75000"/>
                  </a:schemeClr>
                </a:solidFill>
              </a:rPr>
              <a:t>Carswell</a:t>
            </a:r>
            <a:r>
              <a:rPr lang="en-US" dirty="0" smtClean="0">
                <a:solidFill>
                  <a:schemeClr val="accent4">
                    <a:lumMod val="75000"/>
                  </a:schemeClr>
                </a:solidFill>
              </a:rPr>
              <a:t> later to be nominated for the Supreme Court had ruled against civil rights.</a:t>
            </a:r>
          </a:p>
          <a:p>
            <a:r>
              <a:rPr lang="en-US" dirty="0" smtClean="0">
                <a:solidFill>
                  <a:schemeClr val="accent4">
                    <a:lumMod val="75000"/>
                  </a:schemeClr>
                </a:solidFill>
              </a:rPr>
              <a:t>5. In last week's New Yorker, one of my favorite magazines, I enjoyed reading Leland's article How Not to Go Camping.</a:t>
            </a:r>
            <a:endParaRPr lang="en-US"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solidFill>
                  <a:schemeClr val="accent4">
                    <a:lumMod val="75000"/>
                  </a:schemeClr>
                </a:solidFill>
              </a:rPr>
              <a:t>Many people believe that writing is only important for those whose jobs or fields of study require it, like journalists. However, poor writing skills can negatively affect anyone at any job. Research shows that strong writers and communicators are much more likely to be hired or promoted in any field and people without these skills are less likely to keep their jobs. Therefore, take the 5 elements of fundamental writing discussed in this lesson and develop your own skills.  It will pay off in the long run.  You can't go wrong with the basics.</a:t>
            </a:r>
            <a:endParaRPr lang="en-US" dirty="0">
              <a:solidFill>
                <a:schemeClr val="accent4">
                  <a:lumMod val="75000"/>
                </a:schemeClr>
              </a:solidFill>
            </a:endParaRPr>
          </a:p>
        </p:txBody>
      </p:sp>
    </p:spTree>
    <p:extLst>
      <p:ext uri="{BB962C8B-B14F-4D97-AF65-F5344CB8AC3E}">
        <p14:creationId xmlns:p14="http://schemas.microsoft.com/office/powerpoint/2010/main" val="18819143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457200" y="1600200"/>
            <a:ext cx="8229600" cy="4953000"/>
          </a:xfrm>
        </p:spPr>
        <p:txBody>
          <a:bodyPr>
            <a:normAutofit fontScale="85000" lnSpcReduction="20000"/>
          </a:bodyPr>
          <a:lstStyle/>
          <a:p>
            <a:r>
              <a:rPr lang="en-US" dirty="0" smtClean="0">
                <a:solidFill>
                  <a:schemeClr val="accent4">
                    <a:lumMod val="75000"/>
                  </a:schemeClr>
                </a:solidFill>
              </a:rPr>
              <a:t>Being able to clearly write down your thoughts and ideas is crucial, not only for professional success but also personal and social success. Writing builds confidence and is a way of expression.  It enhances your ability to understand your own ideas and explain them to others more effectively by making them visible and permanent. It's easier to evaluate, edit, and push complicated lines of reasoning further when they are written, because they are right there on the page for detailed and accurate review. As you can see, strong writing skills are pivotal to being a clear communicator.  By being able to recognize elements of fundamental writing and put them into practice, you can improve both your writing and your communication.</a:t>
            </a:r>
            <a:endParaRPr lang="en-US" dirty="0">
              <a:solidFill>
                <a:schemeClr val="accent4">
                  <a:lumMod val="75000"/>
                </a:schemeClr>
              </a:solidFill>
            </a:endParaRPr>
          </a:p>
        </p:txBody>
      </p:sp>
    </p:spTree>
    <p:extLst>
      <p:ext uri="{BB962C8B-B14F-4D97-AF65-F5344CB8AC3E}">
        <p14:creationId xmlns:p14="http://schemas.microsoft.com/office/powerpoint/2010/main" val="23791141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457200" y="1524001"/>
            <a:ext cx="8229600" cy="5299364"/>
          </a:xfrm>
        </p:spPr>
        <p:txBody>
          <a:bodyPr>
            <a:normAutofit fontScale="55000" lnSpcReduction="20000"/>
          </a:bodyPr>
          <a:lstStyle/>
          <a:p>
            <a:r>
              <a:rPr lang="en-US" dirty="0" smtClean="0">
                <a:solidFill>
                  <a:schemeClr val="accent4">
                    <a:lumMod val="75000"/>
                  </a:schemeClr>
                </a:solidFill>
              </a:rPr>
              <a:t>Identify the Audience</a:t>
            </a:r>
          </a:p>
          <a:p>
            <a:r>
              <a:rPr lang="en-US" dirty="0" smtClean="0">
                <a:solidFill>
                  <a:schemeClr val="accent4">
                    <a:lumMod val="75000"/>
                  </a:schemeClr>
                </a:solidFill>
              </a:rPr>
              <a:t>The most basic of writing fundamentals is to identify the audience you are writing for. A precise identification of your audience will help you choose the right format, language, etc. Whether it's men or women, doctors or patients, zeroing in on the right audience will produce relevant writing. Vague audience identification will result in writing that isn't relevant or clear to the reader.</a:t>
            </a:r>
          </a:p>
          <a:p>
            <a:r>
              <a:rPr lang="en-US" dirty="0" smtClean="0">
                <a:solidFill>
                  <a:schemeClr val="accent4">
                    <a:lumMod val="75000"/>
                  </a:schemeClr>
                </a:solidFill>
              </a:rPr>
              <a:t>Here are some questions you can ask yourself to guide you in identifying the audience:</a:t>
            </a:r>
          </a:p>
          <a:p>
            <a:pPr lvl="1"/>
            <a:r>
              <a:rPr lang="en-US" dirty="0" smtClean="0">
                <a:solidFill>
                  <a:schemeClr val="accent4">
                    <a:lumMod val="75000"/>
                  </a:schemeClr>
                </a:solidFill>
              </a:rPr>
              <a:t>Who is the audience? </a:t>
            </a:r>
          </a:p>
          <a:p>
            <a:pPr lvl="1"/>
            <a:r>
              <a:rPr lang="en-US" dirty="0" smtClean="0">
                <a:solidFill>
                  <a:schemeClr val="accent4">
                    <a:lumMod val="75000"/>
                  </a:schemeClr>
                </a:solidFill>
              </a:rPr>
              <a:t>Why should your audience be interested in this topic? </a:t>
            </a:r>
          </a:p>
          <a:p>
            <a:pPr lvl="1"/>
            <a:r>
              <a:rPr lang="en-US" dirty="0" smtClean="0">
                <a:solidFill>
                  <a:schemeClr val="accent4">
                    <a:lumMod val="75000"/>
                  </a:schemeClr>
                </a:solidFill>
              </a:rPr>
              <a:t>What does your audience already know about this topic? Need to know?</a:t>
            </a:r>
          </a:p>
          <a:p>
            <a:pPr lvl="1"/>
            <a:r>
              <a:rPr lang="en-US" dirty="0" smtClean="0">
                <a:solidFill>
                  <a:schemeClr val="accent4">
                    <a:lumMod val="75000"/>
                  </a:schemeClr>
                </a:solidFill>
              </a:rPr>
              <a:t>What experiences has your audience had that would influence them on this topic? </a:t>
            </a:r>
          </a:p>
          <a:p>
            <a:pPr lvl="1"/>
            <a:r>
              <a:rPr lang="en-US" dirty="0" smtClean="0">
                <a:solidFill>
                  <a:schemeClr val="accent4">
                    <a:lumMod val="75000"/>
                  </a:schemeClr>
                </a:solidFill>
              </a:rPr>
              <a:t>What do you hope the audience will gain from your writing? </a:t>
            </a:r>
          </a:p>
          <a:p>
            <a:r>
              <a:rPr lang="en-US" dirty="0" smtClean="0">
                <a:solidFill>
                  <a:schemeClr val="accent4">
                    <a:lumMod val="75000"/>
                  </a:schemeClr>
                </a:solidFill>
              </a:rPr>
              <a:t>For example, say your topic is campus food. Who is your audience? You could be writing to current students, prospective students, parents, university administrators, etc. Each of these groups would have different experiences with and interests in the topic of campus food. Students might be more concerned with the taste and hours food is available, while parents might be more concerned with the price.</a:t>
            </a:r>
          </a:p>
          <a:p>
            <a:r>
              <a:rPr lang="en-US" dirty="0" smtClean="0">
                <a:solidFill>
                  <a:schemeClr val="accent4">
                    <a:lumMod val="75000"/>
                  </a:schemeClr>
                </a:solidFill>
              </a:rPr>
              <a:t>Keeping in mind the purpose of the writing helps you choose the right format.  Let's discuss that now.</a:t>
            </a:r>
            <a:endParaRPr lang="en-US"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457200" y="1600200"/>
            <a:ext cx="8229600" cy="5105400"/>
          </a:xfrm>
        </p:spPr>
        <p:txBody>
          <a:bodyPr>
            <a:noAutofit/>
          </a:bodyPr>
          <a:lstStyle/>
          <a:p>
            <a:r>
              <a:rPr lang="en-US" sz="1800" dirty="0" smtClean="0">
                <a:solidFill>
                  <a:schemeClr val="accent4">
                    <a:lumMod val="75000"/>
                  </a:schemeClr>
                </a:solidFill>
              </a:rPr>
              <a:t>Choose the Right Format</a:t>
            </a:r>
          </a:p>
          <a:p>
            <a:r>
              <a:rPr lang="en-US" sz="1800" dirty="0" smtClean="0">
                <a:solidFill>
                  <a:schemeClr val="accent4">
                    <a:lumMod val="75000"/>
                  </a:schemeClr>
                </a:solidFill>
              </a:rPr>
              <a:t>There are many different writing formats and you may need to use several of these writing formats within your document.  The format you choose depends on the audience, subject, and purpose.    </a:t>
            </a:r>
          </a:p>
          <a:p>
            <a:r>
              <a:rPr lang="en-US" sz="1800" dirty="0" smtClean="0">
                <a:solidFill>
                  <a:schemeClr val="accent4">
                    <a:lumMod val="75000"/>
                  </a:schemeClr>
                </a:solidFill>
              </a:rPr>
              <a:t>Some writing formats include:</a:t>
            </a:r>
          </a:p>
          <a:p>
            <a:pPr lvl="1"/>
            <a:r>
              <a:rPr lang="en-US" sz="1400" dirty="0" smtClean="0">
                <a:solidFill>
                  <a:schemeClr val="accent4">
                    <a:lumMod val="75000"/>
                  </a:schemeClr>
                </a:solidFill>
              </a:rPr>
              <a:t>Summarizing: Presenting the main points in a condensed form. </a:t>
            </a:r>
          </a:p>
          <a:p>
            <a:pPr lvl="1"/>
            <a:r>
              <a:rPr lang="en-US" sz="1400" dirty="0" smtClean="0">
                <a:solidFill>
                  <a:schemeClr val="accent4">
                    <a:lumMod val="75000"/>
                  </a:schemeClr>
                </a:solidFill>
              </a:rPr>
              <a:t>Persuading: Expressing a viewpoint in an effort to convince others.</a:t>
            </a:r>
          </a:p>
          <a:p>
            <a:pPr lvl="1"/>
            <a:r>
              <a:rPr lang="en-US" sz="1400" dirty="0" smtClean="0">
                <a:solidFill>
                  <a:schemeClr val="accent4">
                    <a:lumMod val="75000"/>
                  </a:schemeClr>
                </a:solidFill>
              </a:rPr>
              <a:t>Narrating: Telling a story or giving an account of events.</a:t>
            </a:r>
          </a:p>
          <a:p>
            <a:pPr lvl="1"/>
            <a:r>
              <a:rPr lang="en-US" sz="1400" dirty="0" smtClean="0">
                <a:solidFill>
                  <a:schemeClr val="accent4">
                    <a:lumMod val="75000"/>
                  </a:schemeClr>
                </a:solidFill>
              </a:rPr>
              <a:t>Evaluating: Examining something in order to determine its value.</a:t>
            </a:r>
          </a:p>
          <a:p>
            <a:pPr lvl="1"/>
            <a:r>
              <a:rPr lang="en-US" sz="1400" dirty="0" smtClean="0">
                <a:solidFill>
                  <a:schemeClr val="accent4">
                    <a:lumMod val="75000"/>
                  </a:schemeClr>
                </a:solidFill>
              </a:rPr>
              <a:t>Analyzing: Breaking a topic down into its component parts in order to examine the relationships between the parts.</a:t>
            </a:r>
          </a:p>
          <a:p>
            <a:pPr lvl="1"/>
            <a:r>
              <a:rPr lang="en-US" sz="1400" dirty="0" smtClean="0">
                <a:solidFill>
                  <a:schemeClr val="accent4">
                    <a:lumMod val="75000"/>
                  </a:schemeClr>
                </a:solidFill>
              </a:rPr>
              <a:t>Responding: Writing that is in a direct dialogue with another text.</a:t>
            </a:r>
          </a:p>
          <a:p>
            <a:pPr lvl="1"/>
            <a:r>
              <a:rPr lang="en-US" sz="1400" dirty="0" smtClean="0">
                <a:solidFill>
                  <a:schemeClr val="accent4">
                    <a:lumMod val="75000"/>
                  </a:schemeClr>
                </a:solidFill>
              </a:rPr>
              <a:t>Observing: Helping the reader see and understand something that you have directly watched or experienced.</a:t>
            </a:r>
          </a:p>
          <a:p>
            <a:r>
              <a:rPr lang="en-US" sz="1800" dirty="0" smtClean="0">
                <a:solidFill>
                  <a:schemeClr val="accent4">
                    <a:lumMod val="75000"/>
                  </a:schemeClr>
                </a:solidFill>
              </a:rPr>
              <a:t>In the campus food example, you could summarize federal nutrition guidelines, evaluate whether the food fits those guidelines, and argue that changes should be made in the menus to better fit those guidelines. Even emails will call for different formats.  For email etiquette, go to:  The format helps you determine which tools you will use to present your content.  Let's discuss which tools to use next.</a:t>
            </a:r>
            <a:endParaRPr lang="en-US" sz="1800"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457200" y="1600200"/>
            <a:ext cx="8229600" cy="5257800"/>
          </a:xfrm>
        </p:spPr>
        <p:txBody>
          <a:bodyPr>
            <a:normAutofit fontScale="55000" lnSpcReduction="20000"/>
          </a:bodyPr>
          <a:lstStyle/>
          <a:p>
            <a:r>
              <a:rPr lang="en-US" dirty="0" smtClean="0">
                <a:solidFill>
                  <a:schemeClr val="accent4">
                    <a:lumMod val="75000"/>
                  </a:schemeClr>
                </a:solidFill>
              </a:rPr>
              <a:t>Use the Right Tools</a:t>
            </a:r>
          </a:p>
          <a:p>
            <a:r>
              <a:rPr lang="en-US" dirty="0" smtClean="0">
                <a:solidFill>
                  <a:schemeClr val="accent4">
                    <a:lumMod val="75000"/>
                  </a:schemeClr>
                </a:solidFill>
              </a:rPr>
              <a:t>When writing, it is very important to use tools, such as language, that fit your audience and match the format. Inappropriate language uses can damage your credibility, undermine your argument, or alienate your audience.  Here are a few language tools to keep in mind when writing:</a:t>
            </a:r>
          </a:p>
          <a:p>
            <a:pPr lvl="1"/>
            <a:r>
              <a:rPr lang="en-US" dirty="0" smtClean="0">
                <a:solidFill>
                  <a:schemeClr val="accent4">
                    <a:lumMod val="75000"/>
                  </a:schemeClr>
                </a:solidFill>
              </a:rPr>
              <a:t>Levels of formality: Writing in a style that your audience expects and that fits your purpose is key.</a:t>
            </a:r>
          </a:p>
          <a:p>
            <a:pPr lvl="1"/>
            <a:r>
              <a:rPr lang="en-US" dirty="0" smtClean="0">
                <a:solidFill>
                  <a:schemeClr val="accent4">
                    <a:lumMod val="75000"/>
                  </a:schemeClr>
                </a:solidFill>
              </a:rPr>
              <a:t>In-group jargon: Jargon refers to specialized language used by groups of like-minded individuals. Only use in-group jargon for members of that group. You should never use jargon for a general audience. </a:t>
            </a:r>
          </a:p>
          <a:p>
            <a:pPr lvl="1"/>
            <a:r>
              <a:rPr lang="en-US" dirty="0" smtClean="0">
                <a:solidFill>
                  <a:schemeClr val="accent4">
                    <a:lumMod val="75000"/>
                  </a:schemeClr>
                </a:solidFill>
              </a:rPr>
              <a:t>Slang and idiomatic expressions: Avoid using slang or idiomatic expressions in general academic writing. </a:t>
            </a:r>
          </a:p>
          <a:p>
            <a:pPr lvl="1"/>
            <a:r>
              <a:rPr lang="en-US" dirty="0" smtClean="0">
                <a:solidFill>
                  <a:schemeClr val="accent4">
                    <a:lumMod val="75000"/>
                  </a:schemeClr>
                </a:solidFill>
              </a:rPr>
              <a:t>Deceitful language and euphemisms: Avoid using euphemisms (words that veil the truth, such as "collateral damage" to mean the unintended destruction of civilians and their property) and other deceitful language. </a:t>
            </a:r>
          </a:p>
          <a:p>
            <a:pPr lvl="1"/>
            <a:r>
              <a:rPr lang="en-US" dirty="0" smtClean="0">
                <a:solidFill>
                  <a:schemeClr val="accent4">
                    <a:lumMod val="75000"/>
                  </a:schemeClr>
                </a:solidFill>
              </a:rPr>
              <a:t>Biased language: Avoid using any biased language with a racial, ethnic, group, or gender bias.</a:t>
            </a:r>
          </a:p>
          <a:p>
            <a:r>
              <a:rPr lang="en-US" dirty="0" smtClean="0">
                <a:solidFill>
                  <a:schemeClr val="accent4">
                    <a:lumMod val="75000"/>
                  </a:schemeClr>
                </a:solidFill>
              </a:rPr>
              <a:t>Here are few general tools to keep in mind while writing: </a:t>
            </a:r>
          </a:p>
          <a:p>
            <a:pPr lvl="1"/>
            <a:r>
              <a:rPr lang="en-US" dirty="0" smtClean="0">
                <a:solidFill>
                  <a:schemeClr val="accent4">
                    <a:lumMod val="75000"/>
                  </a:schemeClr>
                </a:solidFill>
              </a:rPr>
              <a:t>AIDA (Attention, Interest, Desire, Action) Method: can be compressed into short sentences to guide the document. </a:t>
            </a:r>
          </a:p>
          <a:p>
            <a:pPr lvl="1"/>
            <a:r>
              <a:rPr lang="en-US" dirty="0" smtClean="0">
                <a:solidFill>
                  <a:schemeClr val="accent4">
                    <a:lumMod val="75000"/>
                  </a:schemeClr>
                </a:solidFill>
              </a:rPr>
              <a:t>Rhetorical Triangle: helps you prepare a convincing document, helpful when making a pitch.</a:t>
            </a:r>
          </a:p>
          <a:p>
            <a:pPr lvl="1"/>
            <a:r>
              <a:rPr lang="en-US" dirty="0" smtClean="0">
                <a:solidFill>
                  <a:schemeClr val="accent4">
                    <a:lumMod val="75000"/>
                  </a:schemeClr>
                </a:solidFill>
              </a:rPr>
              <a:t>Minute Summary: helps you get your writing started, summarize what you want to say immediately, which establishes the main theme from which everything else flows.</a:t>
            </a:r>
          </a:p>
          <a:p>
            <a:pPr lvl="1"/>
            <a:r>
              <a:rPr lang="en-US" dirty="0" smtClean="0">
                <a:solidFill>
                  <a:schemeClr val="accent4">
                    <a:lumMod val="75000"/>
                  </a:schemeClr>
                </a:solidFill>
              </a:rPr>
              <a:t>KISS: helps you write interesting effective articles, helps create writing that is easy to understand and relate to.</a:t>
            </a:r>
            <a:endParaRPr lang="en-US"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457200" y="1600200"/>
            <a:ext cx="8229600" cy="5486400"/>
          </a:xfrm>
        </p:spPr>
        <p:txBody>
          <a:bodyPr>
            <a:normAutofit fontScale="77500" lnSpcReduction="20000"/>
          </a:bodyPr>
          <a:lstStyle/>
          <a:p>
            <a:r>
              <a:rPr lang="en-US" dirty="0" smtClean="0">
                <a:solidFill>
                  <a:schemeClr val="accent4">
                    <a:lumMod val="75000"/>
                  </a:schemeClr>
                </a:solidFill>
              </a:rPr>
              <a:t>Have Structure</a:t>
            </a:r>
          </a:p>
          <a:p>
            <a:r>
              <a:rPr lang="en-US" dirty="0" smtClean="0">
                <a:solidFill>
                  <a:schemeClr val="accent4">
                    <a:lumMod val="75000"/>
                  </a:schemeClr>
                </a:solidFill>
              </a:rPr>
              <a:t>Having structure includes sentence structure, paragraph structure, outlining, and your document's overall appearance.  Check out the following links for more information on these topics:  </a:t>
            </a:r>
          </a:p>
          <a:p>
            <a:pPr lvl="1"/>
            <a:r>
              <a:rPr lang="en-US" dirty="0" smtClean="0">
                <a:solidFill>
                  <a:schemeClr val="accent4">
                    <a:lumMod val="75000"/>
                  </a:schemeClr>
                </a:solidFill>
              </a:rPr>
              <a:t>Creating a useful outline: </a:t>
            </a:r>
            <a:r>
              <a:rPr lang="en-US" dirty="0" smtClean="0">
                <a:solidFill>
                  <a:schemeClr val="accent4">
                    <a:lumMod val="75000"/>
                  </a:schemeClr>
                </a:solidFill>
                <a:hlinkClick r:id="rId2"/>
              </a:rPr>
              <a:t>http://owl.english.purdue.edu/owl/resource/544/01</a:t>
            </a:r>
            <a:endParaRPr lang="en-US" dirty="0" smtClean="0">
              <a:solidFill>
                <a:schemeClr val="accent4">
                  <a:lumMod val="75000"/>
                </a:schemeClr>
              </a:solidFill>
            </a:endParaRPr>
          </a:p>
          <a:p>
            <a:pPr lvl="1"/>
            <a:r>
              <a:rPr lang="en-US" dirty="0" smtClean="0">
                <a:solidFill>
                  <a:schemeClr val="accent4">
                    <a:lumMod val="75000"/>
                  </a:schemeClr>
                </a:solidFill>
              </a:rPr>
              <a:t>Sentence Structure: </a:t>
            </a:r>
            <a:r>
              <a:rPr lang="en-US" dirty="0" smtClean="0">
                <a:solidFill>
                  <a:schemeClr val="accent4">
                    <a:lumMod val="75000"/>
                  </a:schemeClr>
                </a:solidFill>
                <a:hlinkClick r:id="rId3"/>
              </a:rPr>
              <a:t>http://owl.english.purdue.edu/exercises/5/</a:t>
            </a:r>
            <a:endParaRPr lang="en-US" dirty="0" smtClean="0">
              <a:solidFill>
                <a:schemeClr val="accent4">
                  <a:lumMod val="75000"/>
                </a:schemeClr>
              </a:solidFill>
            </a:endParaRPr>
          </a:p>
          <a:p>
            <a:pPr lvl="1"/>
            <a:r>
              <a:rPr lang="en-US" dirty="0" smtClean="0">
                <a:solidFill>
                  <a:schemeClr val="accent4">
                    <a:lumMod val="75000"/>
                  </a:schemeClr>
                </a:solidFill>
              </a:rPr>
              <a:t>Paragraphing: </a:t>
            </a:r>
            <a:r>
              <a:rPr lang="en-US" dirty="0" smtClean="0">
                <a:solidFill>
                  <a:schemeClr val="accent4">
                    <a:lumMod val="75000"/>
                  </a:schemeClr>
                </a:solidFill>
                <a:hlinkClick r:id="rId4"/>
              </a:rPr>
              <a:t>http://owl.english.purdue.edu/owl/resource/606/1/</a:t>
            </a:r>
            <a:endParaRPr lang="en-US" dirty="0" smtClean="0">
              <a:solidFill>
                <a:schemeClr val="accent4">
                  <a:lumMod val="75000"/>
                </a:schemeClr>
              </a:solidFill>
            </a:endParaRPr>
          </a:p>
          <a:p>
            <a:r>
              <a:rPr lang="en-US" dirty="0" smtClean="0">
                <a:solidFill>
                  <a:schemeClr val="accent4">
                    <a:lumMod val="75000"/>
                  </a:schemeClr>
                </a:solidFill>
              </a:rPr>
              <a:t>Making use of visual devices like capital letters, bold type, highlights, bullets, and numbering makes your document easier to follow. Once you have read through the above links, check yourself with the following exercise.</a:t>
            </a:r>
            <a:endParaRPr lang="en-US"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76200" y="1447800"/>
            <a:ext cx="8991600" cy="5486400"/>
          </a:xfrm>
        </p:spPr>
        <p:txBody>
          <a:bodyPr>
            <a:normAutofit/>
          </a:bodyPr>
          <a:lstStyle/>
          <a:p>
            <a:r>
              <a:rPr lang="en-US" sz="1600" dirty="0" smtClean="0">
                <a:solidFill>
                  <a:schemeClr val="accent4">
                    <a:lumMod val="75000"/>
                  </a:schemeClr>
                </a:solidFill>
              </a:rPr>
              <a:t>Check yourself</a:t>
            </a:r>
          </a:p>
          <a:p>
            <a:r>
              <a:rPr lang="en-US" sz="1600" dirty="0" smtClean="0">
                <a:solidFill>
                  <a:schemeClr val="accent4">
                    <a:lumMod val="75000"/>
                  </a:schemeClr>
                </a:solidFill>
              </a:rPr>
              <a:t>Exercise : Sentence Fragments Exercise. The following paragraph has no capital letters or periods to mark the beginnings and ends of sentences. Add capitals, periods, commas, and other punctuation that may be needed to make the word groups into complete sentences. Your goal is to give the paragraph structure.</a:t>
            </a:r>
          </a:p>
          <a:p>
            <a:r>
              <a:rPr lang="en-US" sz="1600" dirty="0" smtClean="0">
                <a:solidFill>
                  <a:schemeClr val="accent4">
                    <a:lumMod val="75000"/>
                  </a:schemeClr>
                </a:solidFill>
              </a:rPr>
              <a:t>my brother was always my best friend when I was a child especially as we two were almost alone in the world we lived with our old grandmother in a little house, almost a shack, in the country whenever I think of him now I see a solemn, responsible boy a boy too old for his years who looked out for me no matter what once there was a bully John Anson who looked enormous to me though he was probably an average twelve-year-old John had it in for me because he liked </a:t>
            </a:r>
            <a:r>
              <a:rPr lang="en-US" sz="1600" dirty="0" err="1" smtClean="0">
                <a:solidFill>
                  <a:schemeClr val="accent4">
                    <a:lumMod val="75000"/>
                  </a:schemeClr>
                </a:solidFill>
              </a:rPr>
              <a:t>Littice</a:t>
            </a:r>
            <a:r>
              <a:rPr lang="en-US" sz="1600" dirty="0" smtClean="0">
                <a:solidFill>
                  <a:schemeClr val="accent4">
                    <a:lumMod val="75000"/>
                  </a:schemeClr>
                </a:solidFill>
              </a:rPr>
              <a:t> Grant who liked me he decided to beat me up right before her eyes I was lucky my brother came by he didn't interfere any he just stood there somehow though his presence gave me confidence I licked the stuffing out of John Anson if my brother hadn't been there I don't think I could have done it</a:t>
            </a:r>
          </a:p>
          <a:p>
            <a:r>
              <a:rPr lang="en-US" sz="1600" dirty="0" smtClean="0">
                <a:solidFill>
                  <a:schemeClr val="accent4">
                    <a:lumMod val="75000"/>
                  </a:schemeClr>
                </a:solidFill>
              </a:rPr>
              <a:t>ANSWER: My brother was always my best friend when I was a child, especially as we two were almost alone in the world. We lived with our old grandmother in a little house, almost a shack, in the country. Whenever I think of him now, I see a solemn, responsible boy, a boy too old for his years, who looked out for me no matter what. Once there was a bully, John Anson, who looked enormous to me, though he was probably an average twelve-year-old. John had it in for me because he liked </a:t>
            </a:r>
            <a:r>
              <a:rPr lang="en-US" sz="1600" dirty="0" err="1" smtClean="0">
                <a:solidFill>
                  <a:schemeClr val="accent4">
                    <a:lumMod val="75000"/>
                  </a:schemeClr>
                </a:solidFill>
              </a:rPr>
              <a:t>Littice</a:t>
            </a:r>
            <a:r>
              <a:rPr lang="en-US" sz="1600" dirty="0" smtClean="0">
                <a:solidFill>
                  <a:schemeClr val="accent4">
                    <a:lumMod val="75000"/>
                  </a:schemeClr>
                </a:solidFill>
              </a:rPr>
              <a:t> Grant, who liked me. He decided to beat me up right before her eyes. I was lucky my brother came by. He didn't interfere any. He just stood there. Somehow, though, his presence gave me confidence. I licked the stuffing out of John Anson. If my brother hadn't been there, I don't think I could have done it.</a:t>
            </a:r>
            <a:endParaRPr lang="en-US" sz="1600"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solidFill>
                  <a:schemeClr val="accent4">
                    <a:lumMod val="75000"/>
                  </a:schemeClr>
                </a:solidFill>
              </a:rPr>
              <a:t>Don't Neglect the Basics</a:t>
            </a:r>
          </a:p>
          <a:p>
            <a:r>
              <a:rPr lang="en-US" dirty="0" smtClean="0">
                <a:solidFill>
                  <a:schemeClr val="accent4">
                    <a:lumMod val="75000"/>
                  </a:schemeClr>
                </a:solidFill>
              </a:rPr>
              <a:t>There are many basic components and skills necessary for good writing, the most important and fundamental being grammar, syntax, vocabulary and style.  Grammar and syntax deal with the order and structure of language, including accepted rules and guidelines for constructing sentences that convey ideas most </a:t>
            </a:r>
            <a:r>
              <a:rPr lang="en-US" dirty="0" err="1" smtClean="0">
                <a:solidFill>
                  <a:schemeClr val="accent4">
                    <a:lumMod val="75000"/>
                  </a:schemeClr>
                </a:solidFill>
              </a:rPr>
              <a:t>effectively.We</a:t>
            </a:r>
            <a:r>
              <a:rPr lang="en-US" dirty="0" smtClean="0">
                <a:solidFill>
                  <a:schemeClr val="accent4">
                    <a:lumMod val="75000"/>
                  </a:schemeClr>
                </a:solidFill>
              </a:rPr>
              <a:t> use vocabulary, an internal library of words and their meanings, to mold thoughts and feelings into language. Vocabulary constantly expands as a person learns and </a:t>
            </a:r>
            <a:r>
              <a:rPr lang="en-US" dirty="0" err="1" smtClean="0">
                <a:solidFill>
                  <a:schemeClr val="accent4">
                    <a:lumMod val="75000"/>
                  </a:schemeClr>
                </a:solidFill>
              </a:rPr>
              <a:t>communicates.Errors</a:t>
            </a:r>
            <a:r>
              <a:rPr lang="en-US" dirty="0" smtClean="0">
                <a:solidFill>
                  <a:schemeClr val="accent4">
                    <a:lumMod val="75000"/>
                  </a:schemeClr>
                </a:solidFill>
              </a:rPr>
              <a:t> in these basic writing fundamentals can torpedo even the best writing.  By identifying the audience, choosing the right format, using the right tools, having structure, not neglecting these basics, and PROOFREADING, your document should contain the elements of fundamental writing necessary for proper </a:t>
            </a:r>
            <a:r>
              <a:rPr lang="en-US" dirty="0" err="1" smtClean="0">
                <a:solidFill>
                  <a:schemeClr val="accent4">
                    <a:lumMod val="75000"/>
                  </a:schemeClr>
                </a:solidFill>
              </a:rPr>
              <a:t>communication.Now</a:t>
            </a:r>
            <a:r>
              <a:rPr lang="en-US" dirty="0" smtClean="0">
                <a:solidFill>
                  <a:schemeClr val="accent4">
                    <a:lumMod val="75000"/>
                  </a:schemeClr>
                </a:solidFill>
              </a:rPr>
              <a:t> that you have learned the fundamentals, check yourself with the following exercises.</a:t>
            </a:r>
            <a:endParaRPr lang="en-US"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p:txBody>
          <a:bodyPr/>
          <a:lstStyle/>
          <a:p>
            <a:r>
              <a:rPr lang="en-US" dirty="0" smtClean="0">
                <a:solidFill>
                  <a:schemeClr val="accent4">
                    <a:lumMod val="75000"/>
                  </a:schemeClr>
                </a:solidFill>
              </a:rPr>
              <a:t>Check yourself. The following exercises are examples of writing worksheets that you can do to check yourself and refine your writing skills.  Try them out.  See how you do. </a:t>
            </a:r>
            <a:endParaRPr lang="en-US"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theme/theme1.xml><?xml version="1.0" encoding="utf-8"?>
<a:theme xmlns:a="http://schemas.openxmlformats.org/drawingml/2006/main" name="Office Theme">
  <a:themeElements>
    <a:clrScheme name="Slipstream">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TotalTime>
  <Words>1975</Words>
  <Application>Microsoft Office PowerPoint</Application>
  <PresentationFormat>On-screen Show (4:3)</PresentationFormat>
  <Paragraphs>73</Paragraphs>
  <Slides>11</Slides>
  <Notes>0</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Office Theme</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Elements of Fundamental Writing</dc:title>
  <dc:creator>Windows User</dc:creator>
  <cp:lastModifiedBy>Windows User</cp:lastModifiedBy>
  <cp:revision>2</cp:revision>
  <dcterms:created xsi:type="dcterms:W3CDTF">2013-10-14T18:58:32Z</dcterms:created>
  <dcterms:modified xsi:type="dcterms:W3CDTF">2013-10-14T19:08:46Z</dcterms:modified>
</cp:coreProperties>
</file>

<file path=docProps/thumbnail.jpeg>
</file>