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0"/>
    <p:restoredTop sz="94660"/>
  </p:normalViewPr>
  <p:slideViewPr>
    <p:cSldViewPr>
      <p:cViewPr varScale="1">
        <p:scale>
          <a:sx n="74" d="100"/>
          <a:sy n="74" d="100"/>
        </p:scale>
        <p:origin x="-396"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BF7C633-963D-4AD9-B3BD-AFCCC60FBF19}"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381603762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BF7C633-963D-4AD9-B3BD-AFCCC60FBF19}"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32726936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BF7C633-963D-4AD9-B3BD-AFCCC60FBF19}"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10716477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BF7C633-963D-4AD9-B3BD-AFCCC60FBF19}"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9325170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BF7C633-963D-4AD9-B3BD-AFCCC60FBF19}"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331455671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BF7C633-963D-4AD9-B3BD-AFCCC60FBF19}"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12574243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BF7C633-963D-4AD9-B3BD-AFCCC60FBF19}"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24695953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BF7C633-963D-4AD9-B3BD-AFCCC60FBF19}"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423739406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BF7C633-963D-4AD9-B3BD-AFCCC60FBF19}"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344479693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BF7C633-963D-4AD9-B3BD-AFCCC60FBF19}"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375667594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BF7C633-963D-4AD9-B3BD-AFCCC60FBF19}"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9867CED-F015-49E2-A9C3-B57AAEA6FFCD}" type="slidenum">
              <a:rPr lang="en-US" smtClean="0"/>
              <a:t>‹#›</a:t>
            </a:fld>
            <a:endParaRPr lang="en-US"/>
          </a:p>
        </p:txBody>
      </p:sp>
    </p:spTree>
    <p:extLst>
      <p:ext uri="{BB962C8B-B14F-4D97-AF65-F5344CB8AC3E}">
        <p14:creationId xmlns:p14="http://schemas.microsoft.com/office/powerpoint/2010/main" val="209087014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lumMod val="9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BF7C633-963D-4AD9-B3BD-AFCCC60FBF19}"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9867CED-F015-49E2-A9C3-B57AAEA6FFCD}" type="slidenum">
              <a:rPr lang="en-US" smtClean="0"/>
              <a:t>‹#›</a:t>
            </a:fld>
            <a:endParaRPr lang="en-US"/>
          </a:p>
        </p:txBody>
      </p:sp>
    </p:spTree>
    <p:extLst>
      <p:ext uri="{BB962C8B-B14F-4D97-AF65-F5344CB8AC3E}">
        <p14:creationId xmlns:p14="http://schemas.microsoft.com/office/powerpoint/2010/main" val="296716221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590800"/>
            <a:ext cx="7772400" cy="1470025"/>
          </a:xfrm>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4">
                    <a:lumMod val="50000"/>
                  </a:schemeClr>
                </a:solidFill>
              </a:rPr>
              <a:t>Overcoming Communication Barriers</a:t>
            </a:r>
            <a:endParaRPr lang="en-US" dirty="0">
              <a:solidFill>
                <a:schemeClr val="accent4">
                  <a:lumMod val="50000"/>
                </a:schemeClr>
              </a:solidFill>
            </a:endParaRPr>
          </a:p>
        </p:txBody>
      </p:sp>
    </p:spTree>
    <p:extLst>
      <p:ext uri="{BB962C8B-B14F-4D97-AF65-F5344CB8AC3E}">
        <p14:creationId xmlns:p14="http://schemas.microsoft.com/office/powerpoint/2010/main" val="151415947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Physical barriers</a:t>
            </a:r>
            <a:br>
              <a:rPr lang="en-US" dirty="0">
                <a:solidFill>
                  <a:schemeClr val="accent4">
                    <a:lumMod val="50000"/>
                  </a:schemeClr>
                </a:solidFill>
              </a:rPr>
            </a:br>
            <a:r>
              <a:rPr lang="en-US" dirty="0">
                <a:solidFill>
                  <a:schemeClr val="accent4">
                    <a:lumMod val="50000"/>
                  </a:schemeClr>
                </a:solidFill>
              </a:rPr>
              <a:t>Technique: The right spot</a:t>
            </a:r>
          </a:p>
        </p:txBody>
      </p:sp>
      <p:sp>
        <p:nvSpPr>
          <p:cNvPr id="3" name="Content Placeholder 2"/>
          <p:cNvSpPr>
            <a:spLocks noGrp="1"/>
          </p:cNvSpPr>
          <p:nvPr>
            <p:ph idx="1"/>
          </p:nvPr>
        </p:nvSpPr>
        <p:spPr/>
        <p:txBody>
          <a:bodyPr/>
          <a:lstStyle/>
          <a:p>
            <a:r>
              <a:rPr lang="en-US" dirty="0">
                <a:solidFill>
                  <a:schemeClr val="accent4">
                    <a:lumMod val="50000"/>
                  </a:schemeClr>
                </a:solidFill>
              </a:rPr>
              <a:t>In order to overcome physical barriers, it is important to examine the environment beforehand.  It is important that the receiver isn't too far away from the sender, that the sender isn't looking down on the receiver, and that there aren't any obstructions between the two.  Don't just assume that the wrong spot will work itself out.  Be proactive and pick the right spot.</a:t>
            </a:r>
          </a:p>
        </p:txBody>
      </p:sp>
    </p:spTree>
    <p:extLst>
      <p:ext uri="{BB962C8B-B14F-4D97-AF65-F5344CB8AC3E}">
        <p14:creationId xmlns:p14="http://schemas.microsoft.com/office/powerpoint/2010/main" val="269874641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Lack of credibility</a:t>
            </a:r>
            <a:br>
              <a:rPr lang="en-US" dirty="0">
                <a:solidFill>
                  <a:schemeClr val="accent4">
                    <a:lumMod val="50000"/>
                  </a:schemeClr>
                </a:solidFill>
              </a:rPr>
            </a:br>
            <a:r>
              <a:rPr lang="en-US" dirty="0">
                <a:solidFill>
                  <a:schemeClr val="accent4">
                    <a:lumMod val="50000"/>
                  </a:schemeClr>
                </a:solidFill>
              </a:rPr>
              <a:t>Technique: Build good credit</a:t>
            </a:r>
          </a:p>
        </p:txBody>
      </p:sp>
      <p:sp>
        <p:nvSpPr>
          <p:cNvPr id="3" name="Content Placeholder 2"/>
          <p:cNvSpPr>
            <a:spLocks noGrp="1"/>
          </p:cNvSpPr>
          <p:nvPr>
            <p:ph idx="1"/>
          </p:nvPr>
        </p:nvSpPr>
        <p:spPr/>
        <p:txBody>
          <a:bodyPr>
            <a:normAutofit/>
          </a:bodyPr>
          <a:lstStyle/>
          <a:p>
            <a:r>
              <a:rPr lang="en-US" dirty="0">
                <a:solidFill>
                  <a:schemeClr val="accent4">
                    <a:lumMod val="50000"/>
                  </a:schemeClr>
                </a:solidFill>
              </a:rPr>
              <a:t>Being credible is a major part of whether or not a message "lands."  If you lack credibility, your message won't stick.  Therefore, it is important to demonstrate congruence between actions and words when sending a message.  Congruence shows the receiver that you are trustworthy...you mean what you say and say what you mean.  </a:t>
            </a:r>
          </a:p>
        </p:txBody>
      </p:sp>
    </p:spTree>
    <p:extLst>
      <p:ext uri="{BB962C8B-B14F-4D97-AF65-F5344CB8AC3E}">
        <p14:creationId xmlns:p14="http://schemas.microsoft.com/office/powerpoint/2010/main" val="64837518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Lack of credibility</a:t>
            </a:r>
            <a:br>
              <a:rPr lang="en-US" dirty="0">
                <a:solidFill>
                  <a:schemeClr val="accent4">
                    <a:lumMod val="50000"/>
                  </a:schemeClr>
                </a:solidFill>
              </a:rPr>
            </a:br>
            <a:r>
              <a:rPr lang="en-US" dirty="0">
                <a:solidFill>
                  <a:schemeClr val="accent4">
                    <a:lumMod val="50000"/>
                  </a:schemeClr>
                </a:solidFill>
              </a:rPr>
              <a:t>Technique: Build good </a:t>
            </a:r>
            <a:r>
              <a:rPr lang="en-US" dirty="0" smtClean="0">
                <a:solidFill>
                  <a:schemeClr val="accent4">
                    <a:lumMod val="50000"/>
                  </a:schemeClr>
                </a:solidFill>
              </a:rPr>
              <a:t>credit cont.</a:t>
            </a:r>
            <a:endParaRPr lang="en-US" dirty="0">
              <a:solidFill>
                <a:schemeClr val="accent4">
                  <a:lumMod val="50000"/>
                </a:schemeClr>
              </a:solidFill>
            </a:endParaRPr>
          </a:p>
        </p:txBody>
      </p:sp>
      <p:sp>
        <p:nvSpPr>
          <p:cNvPr id="3" name="Content Placeholder 2"/>
          <p:cNvSpPr>
            <a:spLocks noGrp="1"/>
          </p:cNvSpPr>
          <p:nvPr>
            <p:ph idx="1"/>
          </p:nvPr>
        </p:nvSpPr>
        <p:spPr>
          <a:xfrm>
            <a:off x="457200" y="1600200"/>
            <a:ext cx="8229600" cy="5105400"/>
          </a:xfrm>
        </p:spPr>
        <p:txBody>
          <a:bodyPr>
            <a:normAutofit fontScale="92500" lnSpcReduction="20000"/>
          </a:bodyPr>
          <a:lstStyle/>
          <a:p>
            <a:r>
              <a:rPr lang="en-US" dirty="0">
                <a:solidFill>
                  <a:schemeClr val="accent4">
                    <a:lumMod val="50000"/>
                  </a:schemeClr>
                </a:solidFill>
              </a:rPr>
              <a:t>There are 6 ways to "build good credit" with the receiver.  These include</a:t>
            </a:r>
            <a:r>
              <a:rPr lang="en-US" dirty="0" smtClean="0">
                <a:solidFill>
                  <a:schemeClr val="accent4">
                    <a:lumMod val="50000"/>
                  </a:schemeClr>
                </a:solidFill>
              </a:rPr>
              <a:t>:</a:t>
            </a:r>
            <a:endParaRPr lang="en-US" dirty="0">
              <a:solidFill>
                <a:schemeClr val="accent4">
                  <a:lumMod val="50000"/>
                </a:schemeClr>
              </a:solidFill>
            </a:endParaRPr>
          </a:p>
          <a:p>
            <a:pPr lvl="1"/>
            <a:r>
              <a:rPr lang="en-US" dirty="0" smtClean="0">
                <a:solidFill>
                  <a:schemeClr val="accent4">
                    <a:lumMod val="50000"/>
                  </a:schemeClr>
                </a:solidFill>
              </a:rPr>
              <a:t>Communicating clearly</a:t>
            </a:r>
          </a:p>
          <a:p>
            <a:pPr lvl="2"/>
            <a:r>
              <a:rPr lang="en-US" dirty="0">
                <a:solidFill>
                  <a:schemeClr val="accent4">
                    <a:lumMod val="50000"/>
                  </a:schemeClr>
                </a:solidFill>
              </a:rPr>
              <a:t>In order for the receiver to trust the sender, they need to have a clear understanding of what is being done and said.  This requires the sender to know the needs and expectations of the receiver and tailor their message specifically to them</a:t>
            </a:r>
            <a:r>
              <a:rPr lang="en-US" dirty="0" smtClean="0">
                <a:solidFill>
                  <a:schemeClr val="accent4">
                    <a:lumMod val="50000"/>
                  </a:schemeClr>
                </a:solidFill>
              </a:rPr>
              <a:t>.</a:t>
            </a:r>
          </a:p>
          <a:p>
            <a:pPr lvl="1"/>
            <a:r>
              <a:rPr lang="en-US" dirty="0" smtClean="0">
                <a:solidFill>
                  <a:schemeClr val="accent4">
                    <a:lumMod val="50000"/>
                  </a:schemeClr>
                </a:solidFill>
              </a:rPr>
              <a:t>Communicating Broadly</a:t>
            </a:r>
          </a:p>
          <a:p>
            <a:pPr lvl="2"/>
            <a:r>
              <a:rPr lang="en-US" dirty="0">
                <a:solidFill>
                  <a:schemeClr val="accent4">
                    <a:lumMod val="50000"/>
                  </a:schemeClr>
                </a:solidFill>
              </a:rPr>
              <a:t>Use multichannel communication made up of credible sources.  Using more than one source helps establish credibility.  Also try using sources that you know the receiver considers credible.  Credible sources include academic journals, magazine articles, news broadcasts, and so on.  However, be careful when using social networking sites and advertisements because they are viewed as less credible.</a:t>
            </a:r>
            <a:endParaRPr lang="en-US" dirty="0" smtClean="0">
              <a:solidFill>
                <a:schemeClr val="accent4">
                  <a:lumMod val="50000"/>
                </a:schemeClr>
              </a:solidFill>
            </a:endParaRPr>
          </a:p>
        </p:txBody>
      </p:sp>
    </p:spTree>
    <p:extLst>
      <p:ext uri="{BB962C8B-B14F-4D97-AF65-F5344CB8AC3E}">
        <p14:creationId xmlns:p14="http://schemas.microsoft.com/office/powerpoint/2010/main" val="294176574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Lack of credibility</a:t>
            </a:r>
            <a:br>
              <a:rPr lang="en-US" dirty="0">
                <a:solidFill>
                  <a:schemeClr val="accent4">
                    <a:lumMod val="50000"/>
                  </a:schemeClr>
                </a:solidFill>
              </a:rPr>
            </a:br>
            <a:r>
              <a:rPr lang="en-US" dirty="0">
                <a:solidFill>
                  <a:schemeClr val="accent4">
                    <a:lumMod val="50000"/>
                  </a:schemeClr>
                </a:solidFill>
              </a:rPr>
              <a:t>Technique: Build good </a:t>
            </a:r>
            <a:r>
              <a:rPr lang="en-US" dirty="0" smtClean="0">
                <a:solidFill>
                  <a:schemeClr val="accent4">
                    <a:lumMod val="50000"/>
                  </a:schemeClr>
                </a:solidFill>
              </a:rPr>
              <a:t>credit cont.</a:t>
            </a:r>
            <a:endParaRPr lang="en-US" dirty="0">
              <a:solidFill>
                <a:schemeClr val="accent4">
                  <a:lumMod val="50000"/>
                </a:schemeClr>
              </a:solidFill>
            </a:endParaRPr>
          </a:p>
        </p:txBody>
      </p:sp>
      <p:sp>
        <p:nvSpPr>
          <p:cNvPr id="3" name="Content Placeholder 2"/>
          <p:cNvSpPr>
            <a:spLocks noGrp="1"/>
          </p:cNvSpPr>
          <p:nvPr>
            <p:ph idx="1"/>
          </p:nvPr>
        </p:nvSpPr>
        <p:spPr>
          <a:xfrm>
            <a:off x="457200" y="1600200"/>
            <a:ext cx="8229600" cy="5105400"/>
          </a:xfrm>
        </p:spPr>
        <p:txBody>
          <a:bodyPr>
            <a:normAutofit fontScale="92500" lnSpcReduction="10000"/>
          </a:bodyPr>
          <a:lstStyle/>
          <a:p>
            <a:r>
              <a:rPr lang="en-US" dirty="0">
                <a:solidFill>
                  <a:schemeClr val="accent4">
                    <a:lumMod val="50000"/>
                  </a:schemeClr>
                </a:solidFill>
              </a:rPr>
              <a:t>There are 6 ways to "build good credit" with the receiver.  These include</a:t>
            </a:r>
            <a:r>
              <a:rPr lang="en-US" dirty="0" smtClean="0">
                <a:solidFill>
                  <a:schemeClr val="accent4">
                    <a:lumMod val="50000"/>
                  </a:schemeClr>
                </a:solidFill>
              </a:rPr>
              <a:t>:</a:t>
            </a:r>
          </a:p>
          <a:p>
            <a:pPr lvl="1"/>
            <a:r>
              <a:rPr lang="en-US" dirty="0" smtClean="0">
                <a:solidFill>
                  <a:schemeClr val="accent4">
                    <a:lumMod val="50000"/>
                  </a:schemeClr>
                </a:solidFill>
              </a:rPr>
              <a:t>Communicating frequently</a:t>
            </a:r>
          </a:p>
          <a:p>
            <a:pPr lvl="2"/>
            <a:r>
              <a:rPr lang="en-US" dirty="0">
                <a:solidFill>
                  <a:schemeClr val="accent4">
                    <a:lumMod val="50000"/>
                  </a:schemeClr>
                </a:solidFill>
              </a:rPr>
              <a:t>Delivering useful information on a regular basis reinforces messages and makes them more believable.  Most people are skeptical when they hear something for the first time and need to hear something 3 to 5 times to really believe it.  However, as previously discussed, be careful not to be overly repetitive and risk inattention</a:t>
            </a:r>
            <a:r>
              <a:rPr lang="en-US" dirty="0" smtClean="0">
                <a:solidFill>
                  <a:schemeClr val="accent4">
                    <a:lumMod val="50000"/>
                  </a:schemeClr>
                </a:solidFill>
              </a:rPr>
              <a:t>.</a:t>
            </a:r>
          </a:p>
          <a:p>
            <a:pPr lvl="1"/>
            <a:r>
              <a:rPr lang="en-US" dirty="0">
                <a:solidFill>
                  <a:schemeClr val="accent4">
                    <a:lumMod val="50000"/>
                  </a:schemeClr>
                </a:solidFill>
              </a:rPr>
              <a:t>Communicating </a:t>
            </a:r>
            <a:r>
              <a:rPr lang="en-US" dirty="0" smtClean="0">
                <a:solidFill>
                  <a:schemeClr val="accent4">
                    <a:lumMod val="50000"/>
                  </a:schemeClr>
                </a:solidFill>
              </a:rPr>
              <a:t>competence</a:t>
            </a:r>
          </a:p>
          <a:p>
            <a:pPr lvl="2"/>
            <a:r>
              <a:rPr lang="en-US" dirty="0">
                <a:solidFill>
                  <a:schemeClr val="accent4">
                    <a:lumMod val="50000"/>
                  </a:schemeClr>
                </a:solidFill>
              </a:rPr>
              <a:t>Demonstrating competence is essential to establishing credibility and trustworthiness.  To do this, the sender should showcase their competence by sharing with the receiver something that they consider valuable.</a:t>
            </a:r>
          </a:p>
        </p:txBody>
      </p:sp>
    </p:spTree>
    <p:extLst>
      <p:ext uri="{BB962C8B-B14F-4D97-AF65-F5344CB8AC3E}">
        <p14:creationId xmlns:p14="http://schemas.microsoft.com/office/powerpoint/2010/main" val="341456102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Lack of credibility</a:t>
            </a:r>
            <a:br>
              <a:rPr lang="en-US" dirty="0">
                <a:solidFill>
                  <a:schemeClr val="accent4">
                    <a:lumMod val="50000"/>
                  </a:schemeClr>
                </a:solidFill>
              </a:rPr>
            </a:br>
            <a:r>
              <a:rPr lang="en-US" dirty="0">
                <a:solidFill>
                  <a:schemeClr val="accent4">
                    <a:lumMod val="50000"/>
                  </a:schemeClr>
                </a:solidFill>
              </a:rPr>
              <a:t>Technique: Build good </a:t>
            </a:r>
            <a:r>
              <a:rPr lang="en-US" dirty="0" smtClean="0">
                <a:solidFill>
                  <a:schemeClr val="accent4">
                    <a:lumMod val="50000"/>
                  </a:schemeClr>
                </a:solidFill>
              </a:rPr>
              <a:t>credit cont.</a:t>
            </a:r>
            <a:endParaRPr lang="en-US" dirty="0">
              <a:solidFill>
                <a:schemeClr val="accent4">
                  <a:lumMod val="50000"/>
                </a:schemeClr>
              </a:solidFill>
            </a:endParaRPr>
          </a:p>
        </p:txBody>
      </p:sp>
      <p:sp>
        <p:nvSpPr>
          <p:cNvPr id="3" name="Content Placeholder 2"/>
          <p:cNvSpPr>
            <a:spLocks noGrp="1"/>
          </p:cNvSpPr>
          <p:nvPr>
            <p:ph idx="1"/>
          </p:nvPr>
        </p:nvSpPr>
        <p:spPr>
          <a:xfrm>
            <a:off x="457200" y="1600200"/>
            <a:ext cx="8229600" cy="5257800"/>
          </a:xfrm>
        </p:spPr>
        <p:txBody>
          <a:bodyPr>
            <a:normAutofit fontScale="85000" lnSpcReduction="10000"/>
          </a:bodyPr>
          <a:lstStyle/>
          <a:p>
            <a:r>
              <a:rPr lang="en-US" dirty="0">
                <a:solidFill>
                  <a:schemeClr val="accent4">
                    <a:lumMod val="50000"/>
                  </a:schemeClr>
                </a:solidFill>
              </a:rPr>
              <a:t>There are 6 ways to "build good credit" with the receiver.  These include</a:t>
            </a:r>
            <a:r>
              <a:rPr lang="en-US" dirty="0" smtClean="0">
                <a:solidFill>
                  <a:schemeClr val="accent4">
                    <a:lumMod val="50000"/>
                  </a:schemeClr>
                </a:solidFill>
              </a:rPr>
              <a:t>:</a:t>
            </a:r>
          </a:p>
          <a:p>
            <a:pPr lvl="1"/>
            <a:r>
              <a:rPr lang="en-US" dirty="0">
                <a:solidFill>
                  <a:schemeClr val="accent4">
                    <a:lumMod val="50000"/>
                  </a:schemeClr>
                </a:solidFill>
              </a:rPr>
              <a:t>Communicating </a:t>
            </a:r>
            <a:r>
              <a:rPr lang="en-US" dirty="0" smtClean="0">
                <a:solidFill>
                  <a:schemeClr val="accent4">
                    <a:lumMod val="50000"/>
                  </a:schemeClr>
                </a:solidFill>
              </a:rPr>
              <a:t>integrity</a:t>
            </a:r>
          </a:p>
          <a:p>
            <a:pPr lvl="2"/>
            <a:r>
              <a:rPr lang="en-US" dirty="0">
                <a:solidFill>
                  <a:schemeClr val="accent4">
                    <a:lumMod val="50000"/>
                  </a:schemeClr>
                </a:solidFill>
              </a:rPr>
              <a:t>Try to be as transparent and honest as possible.  These are considered the most important factors influencing reputation.  Do the right thing even  under difficult circumstances.  Address challenging topics rather than avoiding them</a:t>
            </a:r>
            <a:r>
              <a:rPr lang="en-US" dirty="0" smtClean="0">
                <a:solidFill>
                  <a:schemeClr val="accent4">
                    <a:lumMod val="50000"/>
                  </a:schemeClr>
                </a:solidFill>
              </a:rPr>
              <a:t>.</a:t>
            </a:r>
          </a:p>
          <a:p>
            <a:pPr lvl="1"/>
            <a:r>
              <a:rPr lang="en-US" dirty="0">
                <a:solidFill>
                  <a:schemeClr val="accent4">
                    <a:lumMod val="50000"/>
                  </a:schemeClr>
                </a:solidFill>
              </a:rPr>
              <a:t>Communicating </a:t>
            </a:r>
            <a:r>
              <a:rPr lang="en-US" dirty="0" smtClean="0">
                <a:solidFill>
                  <a:schemeClr val="accent4">
                    <a:lumMod val="50000"/>
                  </a:schemeClr>
                </a:solidFill>
              </a:rPr>
              <a:t>likability</a:t>
            </a:r>
          </a:p>
          <a:p>
            <a:pPr lvl="2"/>
            <a:r>
              <a:rPr lang="en-US" dirty="0">
                <a:solidFill>
                  <a:schemeClr val="accent4">
                    <a:lumMod val="50000"/>
                  </a:schemeClr>
                </a:solidFill>
              </a:rPr>
              <a:t>When the receiver finds you likable, they make an emotional connection and are able to trust you.  To enhance your likability with the receiver, the sender should integrate the following four elements into their communication</a:t>
            </a:r>
            <a:r>
              <a:rPr lang="en-US" dirty="0" smtClean="0">
                <a:solidFill>
                  <a:schemeClr val="accent4">
                    <a:lumMod val="50000"/>
                  </a:schemeClr>
                </a:solidFill>
              </a:rPr>
              <a:t>:</a:t>
            </a:r>
          </a:p>
          <a:p>
            <a:pPr lvl="3"/>
            <a:r>
              <a:rPr lang="en-US" dirty="0" smtClean="0">
                <a:solidFill>
                  <a:schemeClr val="accent4">
                    <a:lumMod val="50000"/>
                  </a:schemeClr>
                </a:solidFill>
              </a:rPr>
              <a:t>Relevance</a:t>
            </a:r>
          </a:p>
          <a:p>
            <a:pPr lvl="3"/>
            <a:r>
              <a:rPr lang="en-US" dirty="0" smtClean="0">
                <a:solidFill>
                  <a:schemeClr val="accent4">
                    <a:lumMod val="50000"/>
                  </a:schemeClr>
                </a:solidFill>
              </a:rPr>
              <a:t>Empathy</a:t>
            </a:r>
          </a:p>
          <a:p>
            <a:pPr lvl="3"/>
            <a:r>
              <a:rPr lang="en-US" dirty="0" smtClean="0">
                <a:solidFill>
                  <a:schemeClr val="accent4">
                    <a:lumMod val="50000"/>
                  </a:schemeClr>
                </a:solidFill>
              </a:rPr>
              <a:t>Friendliness</a:t>
            </a:r>
          </a:p>
          <a:p>
            <a:pPr lvl="3"/>
            <a:r>
              <a:rPr lang="en-US" dirty="0" smtClean="0">
                <a:solidFill>
                  <a:schemeClr val="accent4">
                    <a:lumMod val="50000"/>
                  </a:schemeClr>
                </a:solidFill>
              </a:rPr>
              <a:t>Realness</a:t>
            </a:r>
          </a:p>
        </p:txBody>
      </p:sp>
    </p:spTree>
    <p:extLst>
      <p:ext uri="{BB962C8B-B14F-4D97-AF65-F5344CB8AC3E}">
        <p14:creationId xmlns:p14="http://schemas.microsoft.com/office/powerpoint/2010/main" val="163287193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4">
                    <a:lumMod val="50000"/>
                  </a:schemeClr>
                </a:solidFill>
              </a:rPr>
              <a:t>Conclusion</a:t>
            </a:r>
            <a:endParaRPr lang="en-US" dirty="0">
              <a:solidFill>
                <a:schemeClr val="accent4">
                  <a:lumMod val="50000"/>
                </a:schemeClr>
              </a:solidFill>
            </a:endParaRPr>
          </a:p>
        </p:txBody>
      </p:sp>
      <p:sp>
        <p:nvSpPr>
          <p:cNvPr id="3" name="Content Placeholder 2"/>
          <p:cNvSpPr>
            <a:spLocks noGrp="1"/>
          </p:cNvSpPr>
          <p:nvPr>
            <p:ph idx="1"/>
          </p:nvPr>
        </p:nvSpPr>
        <p:spPr/>
        <p:txBody>
          <a:bodyPr>
            <a:normAutofit lnSpcReduction="10000"/>
          </a:bodyPr>
          <a:lstStyle/>
          <a:p>
            <a:r>
              <a:rPr lang="en-US" dirty="0">
                <a:solidFill>
                  <a:schemeClr val="accent4">
                    <a:lumMod val="50000"/>
                  </a:schemeClr>
                </a:solidFill>
              </a:rPr>
              <a:t>Senders that apply these 6 communication techniques will be able to break down the "lack of credibility" barrier and "build good credit" with the receiver</a:t>
            </a:r>
            <a:r>
              <a:rPr lang="en-US" dirty="0" smtClean="0">
                <a:solidFill>
                  <a:schemeClr val="accent4">
                    <a:lumMod val="50000"/>
                  </a:schemeClr>
                </a:solidFill>
              </a:rPr>
              <a:t>.</a:t>
            </a:r>
          </a:p>
          <a:p>
            <a:r>
              <a:rPr lang="en-US" dirty="0">
                <a:solidFill>
                  <a:schemeClr val="accent4">
                    <a:lumMod val="50000"/>
                  </a:schemeClr>
                </a:solidFill>
              </a:rPr>
              <a:t>So don't keep wandering around aimlessly in the communication maze!  Apply these techniques for overcoming communication barriers and be on your way to more effective communication.</a:t>
            </a:r>
          </a:p>
        </p:txBody>
      </p:sp>
    </p:spTree>
    <p:extLst>
      <p:ext uri="{BB962C8B-B14F-4D97-AF65-F5344CB8AC3E}">
        <p14:creationId xmlns:p14="http://schemas.microsoft.com/office/powerpoint/2010/main" val="268622508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4">
                    <a:lumMod val="50000"/>
                  </a:schemeClr>
                </a:solidFill>
              </a:rPr>
              <a:t>Introduction</a:t>
            </a:r>
            <a:endParaRPr lang="en-US" dirty="0">
              <a:solidFill>
                <a:schemeClr val="accent4">
                  <a:lumMod val="50000"/>
                </a:schemeClr>
              </a:solidFill>
            </a:endParaRPr>
          </a:p>
        </p:txBody>
      </p:sp>
      <p:sp>
        <p:nvSpPr>
          <p:cNvPr id="3" name="Content Placeholder 2"/>
          <p:cNvSpPr>
            <a:spLocks noGrp="1"/>
          </p:cNvSpPr>
          <p:nvPr>
            <p:ph idx="1"/>
          </p:nvPr>
        </p:nvSpPr>
        <p:spPr>
          <a:xfrm>
            <a:off x="457200" y="1600200"/>
            <a:ext cx="8229600" cy="5105400"/>
          </a:xfrm>
        </p:spPr>
        <p:txBody>
          <a:bodyPr>
            <a:normAutofit fontScale="85000" lnSpcReduction="10000"/>
          </a:bodyPr>
          <a:lstStyle/>
          <a:p>
            <a:r>
              <a:rPr lang="en-US" dirty="0">
                <a:solidFill>
                  <a:schemeClr val="accent4">
                    <a:lumMod val="50000"/>
                  </a:schemeClr>
                </a:solidFill>
              </a:rPr>
              <a:t>Have you ever felt like you are stuck in a maze when you are trying to communicate?</a:t>
            </a:r>
          </a:p>
          <a:p>
            <a:r>
              <a:rPr lang="en-US" dirty="0" smtClean="0">
                <a:solidFill>
                  <a:schemeClr val="accent4">
                    <a:lumMod val="50000"/>
                  </a:schemeClr>
                </a:solidFill>
              </a:rPr>
              <a:t>It </a:t>
            </a:r>
            <a:r>
              <a:rPr lang="en-US" dirty="0">
                <a:solidFill>
                  <a:schemeClr val="accent4">
                    <a:lumMod val="50000"/>
                  </a:schemeClr>
                </a:solidFill>
              </a:rPr>
              <a:t>doesn't matter what you try, nothing works? The message isn't interpreted properly? This happens to everyone and is a result of communication barriers. As previously learned, communication barriers interrupt the flow of communication, making it ineffective. Communication barriers exist all around us, so they are impossible to avoid altogether. Nevertheless, there are techniques for overcoming communication barriers that help keep the path to communication clear and you out of the communication "maze."</a:t>
            </a:r>
          </a:p>
        </p:txBody>
      </p:sp>
    </p:spTree>
    <p:extLst>
      <p:ext uri="{BB962C8B-B14F-4D97-AF65-F5344CB8AC3E}">
        <p14:creationId xmlns:p14="http://schemas.microsoft.com/office/powerpoint/2010/main" val="96883348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4">
                    <a:lumMod val="50000"/>
                  </a:schemeClr>
                </a:solidFill>
              </a:rPr>
              <a:t>Introduction cont.</a:t>
            </a:r>
            <a:endParaRPr lang="en-US" dirty="0">
              <a:solidFill>
                <a:schemeClr val="accent4">
                  <a:lumMod val="50000"/>
                </a:schemeClr>
              </a:solidFill>
            </a:endParaRPr>
          </a:p>
        </p:txBody>
      </p:sp>
      <p:sp>
        <p:nvSpPr>
          <p:cNvPr id="3" name="Content Placeholder 2"/>
          <p:cNvSpPr>
            <a:spLocks noGrp="1"/>
          </p:cNvSpPr>
          <p:nvPr>
            <p:ph idx="1"/>
          </p:nvPr>
        </p:nvSpPr>
        <p:spPr>
          <a:xfrm>
            <a:off x="457200" y="1600200"/>
            <a:ext cx="8229600" cy="5029200"/>
          </a:xfrm>
        </p:spPr>
        <p:txBody>
          <a:bodyPr>
            <a:normAutofit/>
          </a:bodyPr>
          <a:lstStyle/>
          <a:p>
            <a:r>
              <a:rPr lang="en-US" dirty="0">
                <a:solidFill>
                  <a:schemeClr val="accent4">
                    <a:lumMod val="50000"/>
                  </a:schemeClr>
                </a:solidFill>
              </a:rPr>
              <a:t>Recall that the 8 main barriers are</a:t>
            </a:r>
            <a:r>
              <a:rPr lang="en-US" dirty="0" smtClean="0">
                <a:solidFill>
                  <a:schemeClr val="accent4">
                    <a:lumMod val="50000"/>
                  </a:schemeClr>
                </a:solidFill>
              </a:rPr>
              <a:t>:</a:t>
            </a:r>
          </a:p>
          <a:p>
            <a:pPr lvl="1"/>
            <a:r>
              <a:rPr lang="en-US" dirty="0" smtClean="0">
                <a:solidFill>
                  <a:schemeClr val="accent4">
                    <a:lumMod val="50000"/>
                  </a:schemeClr>
                </a:solidFill>
              </a:rPr>
              <a:t>Perception </a:t>
            </a:r>
            <a:r>
              <a:rPr lang="en-US" dirty="0">
                <a:solidFill>
                  <a:schemeClr val="accent4">
                    <a:lumMod val="50000"/>
                  </a:schemeClr>
                </a:solidFill>
              </a:rPr>
              <a:t>&amp; </a:t>
            </a:r>
            <a:r>
              <a:rPr lang="en-US" dirty="0" smtClean="0">
                <a:solidFill>
                  <a:schemeClr val="accent4">
                    <a:lumMod val="50000"/>
                  </a:schemeClr>
                </a:solidFill>
              </a:rPr>
              <a:t>language</a:t>
            </a:r>
          </a:p>
          <a:p>
            <a:pPr lvl="1"/>
            <a:r>
              <a:rPr lang="en-US" dirty="0" smtClean="0">
                <a:solidFill>
                  <a:schemeClr val="accent4">
                    <a:lumMod val="50000"/>
                  </a:schemeClr>
                </a:solidFill>
              </a:rPr>
              <a:t>Information overload</a:t>
            </a:r>
          </a:p>
          <a:p>
            <a:pPr lvl="1"/>
            <a:r>
              <a:rPr lang="en-US" dirty="0" smtClean="0">
                <a:solidFill>
                  <a:schemeClr val="accent4">
                    <a:lumMod val="50000"/>
                  </a:schemeClr>
                </a:solidFill>
              </a:rPr>
              <a:t>Inattention</a:t>
            </a:r>
          </a:p>
          <a:p>
            <a:pPr lvl="1"/>
            <a:r>
              <a:rPr lang="en-US" dirty="0" smtClean="0">
                <a:solidFill>
                  <a:schemeClr val="accent4">
                    <a:lumMod val="50000"/>
                  </a:schemeClr>
                </a:solidFill>
              </a:rPr>
              <a:t>Time pressures</a:t>
            </a:r>
          </a:p>
          <a:p>
            <a:pPr lvl="1"/>
            <a:r>
              <a:rPr lang="en-US" dirty="0" smtClean="0">
                <a:solidFill>
                  <a:schemeClr val="accent4">
                    <a:lumMod val="50000"/>
                  </a:schemeClr>
                </a:solidFill>
              </a:rPr>
              <a:t>Distractions</a:t>
            </a:r>
          </a:p>
          <a:p>
            <a:pPr lvl="1"/>
            <a:r>
              <a:rPr lang="en-US" dirty="0" smtClean="0">
                <a:solidFill>
                  <a:schemeClr val="accent4">
                    <a:lumMod val="50000"/>
                  </a:schemeClr>
                </a:solidFill>
              </a:rPr>
              <a:t>Emotions</a:t>
            </a:r>
          </a:p>
          <a:p>
            <a:pPr lvl="1"/>
            <a:r>
              <a:rPr lang="en-US" dirty="0" smtClean="0">
                <a:solidFill>
                  <a:schemeClr val="accent4">
                    <a:lumMod val="50000"/>
                  </a:schemeClr>
                </a:solidFill>
              </a:rPr>
              <a:t>Physical barriers</a:t>
            </a:r>
          </a:p>
          <a:p>
            <a:pPr lvl="1"/>
            <a:r>
              <a:rPr lang="en-US" dirty="0" smtClean="0">
                <a:solidFill>
                  <a:schemeClr val="accent4">
                    <a:lumMod val="50000"/>
                  </a:schemeClr>
                </a:solidFill>
              </a:rPr>
              <a:t>Lack </a:t>
            </a:r>
            <a:r>
              <a:rPr lang="en-US" dirty="0">
                <a:solidFill>
                  <a:schemeClr val="accent4">
                    <a:lumMod val="50000"/>
                  </a:schemeClr>
                </a:solidFill>
              </a:rPr>
              <a:t>of credibility</a:t>
            </a:r>
          </a:p>
        </p:txBody>
      </p:sp>
    </p:spTree>
    <p:extLst>
      <p:ext uri="{BB962C8B-B14F-4D97-AF65-F5344CB8AC3E}">
        <p14:creationId xmlns:p14="http://schemas.microsoft.com/office/powerpoint/2010/main" val="315402829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935162"/>
          </a:xfrm>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Perception &amp; language</a:t>
            </a:r>
            <a:br>
              <a:rPr lang="en-US" dirty="0">
                <a:solidFill>
                  <a:schemeClr val="accent4">
                    <a:lumMod val="50000"/>
                  </a:schemeClr>
                </a:solidFill>
              </a:rPr>
            </a:br>
            <a:r>
              <a:rPr lang="en-US" dirty="0">
                <a:solidFill>
                  <a:schemeClr val="accent4">
                    <a:lumMod val="50000"/>
                  </a:schemeClr>
                </a:solidFill>
              </a:rPr>
              <a:t>Technique: Get everyone on the same page &amp; speak simply</a:t>
            </a:r>
          </a:p>
        </p:txBody>
      </p:sp>
      <p:sp>
        <p:nvSpPr>
          <p:cNvPr id="3" name="Content Placeholder 2"/>
          <p:cNvSpPr>
            <a:spLocks noGrp="1"/>
          </p:cNvSpPr>
          <p:nvPr>
            <p:ph idx="1"/>
          </p:nvPr>
        </p:nvSpPr>
        <p:spPr>
          <a:xfrm>
            <a:off x="457200" y="2286000"/>
            <a:ext cx="8229600" cy="4419600"/>
          </a:xfrm>
        </p:spPr>
        <p:txBody>
          <a:bodyPr>
            <a:normAutofit fontScale="92500" lnSpcReduction="10000"/>
          </a:bodyPr>
          <a:lstStyle/>
          <a:p>
            <a:r>
              <a:rPr lang="en-US" dirty="0">
                <a:solidFill>
                  <a:schemeClr val="accent4">
                    <a:lumMod val="50000"/>
                  </a:schemeClr>
                </a:solidFill>
              </a:rPr>
              <a:t>In order for people to be on the same page, everyone should have an understanding of mission statements, purposes, roles, and policies. A great way to do this is with meetings, induction programs, and proper training.  Read over policy manuals. Make it a point to understand those around you</a:t>
            </a:r>
            <a:r>
              <a:rPr lang="en-US" dirty="0" smtClean="0">
                <a:solidFill>
                  <a:schemeClr val="accent4">
                    <a:lumMod val="50000"/>
                  </a:schemeClr>
                </a:solidFill>
              </a:rPr>
              <a:t>.</a:t>
            </a:r>
          </a:p>
          <a:p>
            <a:r>
              <a:rPr lang="en-US" dirty="0" smtClean="0">
                <a:solidFill>
                  <a:schemeClr val="accent4">
                    <a:lumMod val="50000"/>
                  </a:schemeClr>
                </a:solidFill>
              </a:rPr>
              <a:t>For </a:t>
            </a:r>
            <a:r>
              <a:rPr lang="en-US" dirty="0">
                <a:solidFill>
                  <a:schemeClr val="accent4">
                    <a:lumMod val="50000"/>
                  </a:schemeClr>
                </a:solidFill>
              </a:rPr>
              <a:t>language issues, use simple and clear words, preferably ones with only one universal meaning.  Avoid jargon.  Don't alienate or offend.</a:t>
            </a:r>
          </a:p>
        </p:txBody>
      </p:sp>
    </p:spTree>
    <p:extLst>
      <p:ext uri="{BB962C8B-B14F-4D97-AF65-F5344CB8AC3E}">
        <p14:creationId xmlns:p14="http://schemas.microsoft.com/office/powerpoint/2010/main" val="36653367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Information overload</a:t>
            </a:r>
            <a:br>
              <a:rPr lang="en-US" dirty="0">
                <a:solidFill>
                  <a:schemeClr val="accent4">
                    <a:lumMod val="50000"/>
                  </a:schemeClr>
                </a:solidFill>
              </a:rPr>
            </a:br>
            <a:r>
              <a:rPr lang="en-US" dirty="0">
                <a:solidFill>
                  <a:schemeClr val="accent4">
                    <a:lumMod val="50000"/>
                  </a:schemeClr>
                </a:solidFill>
              </a:rPr>
              <a:t>Technique: Lighten the load</a:t>
            </a:r>
          </a:p>
        </p:txBody>
      </p:sp>
      <p:sp>
        <p:nvSpPr>
          <p:cNvPr id="3" name="Content Placeholder 2"/>
          <p:cNvSpPr>
            <a:spLocks noGrp="1"/>
          </p:cNvSpPr>
          <p:nvPr>
            <p:ph idx="1"/>
          </p:nvPr>
        </p:nvSpPr>
        <p:spPr/>
        <p:txBody>
          <a:bodyPr/>
          <a:lstStyle/>
          <a:p>
            <a:r>
              <a:rPr lang="en-US" dirty="0">
                <a:solidFill>
                  <a:schemeClr val="accent4">
                    <a:lumMod val="50000"/>
                  </a:schemeClr>
                </a:solidFill>
              </a:rPr>
              <a:t>To avoid information overload, lighten the load.  Prioritize.  Determine what information is most relevant.  Discard information that doesn't need to be communicated in order to get the message across.  If there is still a lot of information, send it in small doses.</a:t>
            </a:r>
          </a:p>
        </p:txBody>
      </p:sp>
    </p:spTree>
    <p:extLst>
      <p:ext uri="{BB962C8B-B14F-4D97-AF65-F5344CB8AC3E}">
        <p14:creationId xmlns:p14="http://schemas.microsoft.com/office/powerpoint/2010/main" val="104972710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Inattention</a:t>
            </a:r>
            <a:br>
              <a:rPr lang="en-US" dirty="0">
                <a:solidFill>
                  <a:schemeClr val="accent4">
                    <a:lumMod val="50000"/>
                  </a:schemeClr>
                </a:solidFill>
              </a:rPr>
            </a:br>
            <a:r>
              <a:rPr lang="en-US" dirty="0">
                <a:solidFill>
                  <a:schemeClr val="accent4">
                    <a:lumMod val="50000"/>
                  </a:schemeClr>
                </a:solidFill>
              </a:rPr>
              <a:t>Technique: Active listening</a:t>
            </a:r>
          </a:p>
        </p:txBody>
      </p:sp>
      <p:sp>
        <p:nvSpPr>
          <p:cNvPr id="3" name="Content Placeholder 2"/>
          <p:cNvSpPr>
            <a:spLocks noGrp="1"/>
          </p:cNvSpPr>
          <p:nvPr>
            <p:ph idx="1"/>
          </p:nvPr>
        </p:nvSpPr>
        <p:spPr/>
        <p:txBody>
          <a:bodyPr>
            <a:normAutofit fontScale="85000" lnSpcReduction="20000"/>
          </a:bodyPr>
          <a:lstStyle/>
          <a:p>
            <a:r>
              <a:rPr lang="en-US" dirty="0">
                <a:solidFill>
                  <a:schemeClr val="accent4">
                    <a:lumMod val="50000"/>
                  </a:schemeClr>
                </a:solidFill>
              </a:rPr>
              <a:t>There is a difference between "listening" and "hearing" and in order to break down the inattention barrier,  the receiver should be listening, or active listening, not just hearing.  In order to be an active listener, the receiver should listen attentively and carefully.  They should be present, use supportive body language, make eye contact, and turn off inner dialogue while the sender is speaking.  When the sender is finished, the receiver should sum up, in their own words, what was communicated</a:t>
            </a:r>
            <a:r>
              <a:rPr lang="en-US" dirty="0" smtClean="0">
                <a:solidFill>
                  <a:schemeClr val="accent4">
                    <a:lumMod val="50000"/>
                  </a:schemeClr>
                </a:solidFill>
              </a:rPr>
              <a:t>.</a:t>
            </a:r>
          </a:p>
          <a:p>
            <a:r>
              <a:rPr lang="en-US" dirty="0" smtClean="0">
                <a:solidFill>
                  <a:schemeClr val="accent4">
                    <a:lumMod val="50000"/>
                  </a:schemeClr>
                </a:solidFill>
              </a:rPr>
              <a:t>On </a:t>
            </a:r>
            <a:r>
              <a:rPr lang="en-US" dirty="0">
                <a:solidFill>
                  <a:schemeClr val="accent4">
                    <a:lumMod val="50000"/>
                  </a:schemeClr>
                </a:solidFill>
              </a:rPr>
              <a:t>the other hand, the sender shouldn't be overly repetitive and should ask the receiver questions to fight inattention from their end.</a:t>
            </a:r>
          </a:p>
        </p:txBody>
      </p:sp>
    </p:spTree>
    <p:extLst>
      <p:ext uri="{BB962C8B-B14F-4D97-AF65-F5344CB8AC3E}">
        <p14:creationId xmlns:p14="http://schemas.microsoft.com/office/powerpoint/2010/main" val="274570873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Time pressures</a:t>
            </a:r>
            <a:br>
              <a:rPr lang="en-US" dirty="0">
                <a:solidFill>
                  <a:schemeClr val="accent4">
                    <a:lumMod val="50000"/>
                  </a:schemeClr>
                </a:solidFill>
              </a:rPr>
            </a:br>
            <a:r>
              <a:rPr lang="en-US" dirty="0">
                <a:solidFill>
                  <a:schemeClr val="accent4">
                    <a:lumMod val="50000"/>
                  </a:schemeClr>
                </a:solidFill>
              </a:rPr>
              <a:t>Technique: Make </a:t>
            </a:r>
            <a:r>
              <a:rPr lang="en-US" dirty="0" smtClean="0">
                <a:solidFill>
                  <a:schemeClr val="accent4">
                    <a:lumMod val="50000"/>
                  </a:schemeClr>
                </a:solidFill>
              </a:rPr>
              <a:t>time</a:t>
            </a:r>
            <a:endParaRPr lang="en-US" dirty="0">
              <a:solidFill>
                <a:schemeClr val="accent4">
                  <a:lumMod val="50000"/>
                </a:schemeClr>
              </a:solidFill>
            </a:endParaRPr>
          </a:p>
        </p:txBody>
      </p:sp>
      <p:sp>
        <p:nvSpPr>
          <p:cNvPr id="3" name="Content Placeholder 2"/>
          <p:cNvSpPr>
            <a:spLocks noGrp="1"/>
          </p:cNvSpPr>
          <p:nvPr>
            <p:ph idx="1"/>
          </p:nvPr>
        </p:nvSpPr>
        <p:spPr/>
        <p:txBody>
          <a:bodyPr/>
          <a:lstStyle/>
          <a:p>
            <a:r>
              <a:rPr lang="en-US" dirty="0">
                <a:solidFill>
                  <a:schemeClr val="accent4">
                    <a:lumMod val="50000"/>
                  </a:schemeClr>
                </a:solidFill>
              </a:rPr>
              <a:t>Make sure to allow enough time to get the entire message across.  If there is a time restriction, condense the message as much as possible without losing important content or address the message when there is ample time.  Avoid shortened or partial messages that don't have enough content.</a:t>
            </a:r>
          </a:p>
        </p:txBody>
      </p:sp>
    </p:spTree>
    <p:extLst>
      <p:ext uri="{BB962C8B-B14F-4D97-AF65-F5344CB8AC3E}">
        <p14:creationId xmlns:p14="http://schemas.microsoft.com/office/powerpoint/2010/main" val="56092804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Distractions</a:t>
            </a:r>
            <a:br>
              <a:rPr lang="en-US" dirty="0">
                <a:solidFill>
                  <a:schemeClr val="accent4">
                    <a:lumMod val="50000"/>
                  </a:schemeClr>
                </a:solidFill>
              </a:rPr>
            </a:br>
            <a:r>
              <a:rPr lang="en-US" dirty="0">
                <a:solidFill>
                  <a:schemeClr val="accent4">
                    <a:lumMod val="50000"/>
                  </a:schemeClr>
                </a:solidFill>
              </a:rPr>
              <a:t>Technique: Eliminate it</a:t>
            </a:r>
          </a:p>
        </p:txBody>
      </p:sp>
      <p:sp>
        <p:nvSpPr>
          <p:cNvPr id="3" name="Content Placeholder 2"/>
          <p:cNvSpPr>
            <a:spLocks noGrp="1"/>
          </p:cNvSpPr>
          <p:nvPr>
            <p:ph idx="1"/>
          </p:nvPr>
        </p:nvSpPr>
        <p:spPr/>
        <p:txBody>
          <a:bodyPr>
            <a:normAutofit fontScale="92500" lnSpcReduction="20000"/>
          </a:bodyPr>
          <a:lstStyle/>
          <a:p>
            <a:r>
              <a:rPr lang="en-US" dirty="0">
                <a:solidFill>
                  <a:schemeClr val="accent4">
                    <a:lumMod val="50000"/>
                  </a:schemeClr>
                </a:solidFill>
              </a:rPr>
              <a:t>Noise is the main distraction barrier.  Not only does noise distract from the message, but it can also cause the sender to raise their voice to speak over the noise.  This can give the receiver the impression that they are yelling because you are angry or that you are raising your voice at the receiver.  Instead of raising your voice to speak over the noise, identify the source and eliminate it or have the discussion in a quiet </a:t>
            </a:r>
            <a:r>
              <a:rPr lang="en-US" dirty="0" err="1">
                <a:solidFill>
                  <a:schemeClr val="accent4">
                    <a:lumMod val="50000"/>
                  </a:schemeClr>
                </a:solidFill>
              </a:rPr>
              <a:t>place.The</a:t>
            </a:r>
            <a:r>
              <a:rPr lang="en-US" dirty="0">
                <a:solidFill>
                  <a:schemeClr val="accent4">
                    <a:lumMod val="50000"/>
                  </a:schemeClr>
                </a:solidFill>
              </a:rPr>
              <a:t> same is true with other distractions such as poor lighting, odor, or an uncomfortable chair.  Find the source of the distraction and eliminate it.</a:t>
            </a:r>
          </a:p>
        </p:txBody>
      </p:sp>
    </p:spTree>
    <p:extLst>
      <p:ext uri="{BB962C8B-B14F-4D97-AF65-F5344CB8AC3E}">
        <p14:creationId xmlns:p14="http://schemas.microsoft.com/office/powerpoint/2010/main" val="324009262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normAutofit fontScale="90000"/>
          </a:bodyPr>
          <a:lstStyle/>
          <a:p>
            <a:r>
              <a:rPr lang="en-US" dirty="0">
                <a:solidFill>
                  <a:schemeClr val="accent4">
                    <a:lumMod val="50000"/>
                  </a:schemeClr>
                </a:solidFill>
              </a:rPr>
              <a:t>Barrier: Emotions</a:t>
            </a:r>
            <a:br>
              <a:rPr lang="en-US" dirty="0">
                <a:solidFill>
                  <a:schemeClr val="accent4">
                    <a:lumMod val="50000"/>
                  </a:schemeClr>
                </a:solidFill>
              </a:rPr>
            </a:br>
            <a:r>
              <a:rPr lang="en-US" dirty="0">
                <a:solidFill>
                  <a:schemeClr val="accent4">
                    <a:lumMod val="50000"/>
                  </a:schemeClr>
                </a:solidFill>
              </a:rPr>
              <a:t>Technique: Be cool and open up</a:t>
            </a:r>
          </a:p>
        </p:txBody>
      </p:sp>
      <p:sp>
        <p:nvSpPr>
          <p:cNvPr id="3" name="Content Placeholder 2"/>
          <p:cNvSpPr>
            <a:spLocks noGrp="1"/>
          </p:cNvSpPr>
          <p:nvPr>
            <p:ph idx="1"/>
          </p:nvPr>
        </p:nvSpPr>
        <p:spPr/>
        <p:txBody>
          <a:bodyPr>
            <a:normAutofit fontScale="92500" lnSpcReduction="10000"/>
          </a:bodyPr>
          <a:lstStyle/>
          <a:p>
            <a:r>
              <a:rPr lang="en-US" dirty="0">
                <a:solidFill>
                  <a:schemeClr val="accent4">
                    <a:lumMod val="50000"/>
                  </a:schemeClr>
                </a:solidFill>
              </a:rPr>
              <a:t>Be aware of your emotions and keep them in check.  It is best to communicate without extreme emotions like anger or overexcitement.  Too much emotion--or not enough--can send the wrong message or undermine the message.  If you have to take time to cool off or change your state of mind, do so.  It is also important to avoid fear and open up.  In order for the entire message to be understood, the entire message has to be communicated.</a:t>
            </a:r>
          </a:p>
        </p:txBody>
      </p:sp>
    </p:spTree>
    <p:extLst>
      <p:ext uri="{BB962C8B-B14F-4D97-AF65-F5344CB8AC3E}">
        <p14:creationId xmlns:p14="http://schemas.microsoft.com/office/powerpoint/2010/main" val="3171727856"/>
      </p:ext>
    </p:extLst>
  </p:cSld>
  <p:clrMapOvr>
    <a:masterClrMapping/>
  </p:clrMapOvr>
</p:sld>
</file>

<file path=ppt/theme/theme1.xml><?xml version="1.0" encoding="utf-8"?>
<a:theme xmlns:a="http://schemas.openxmlformats.org/drawingml/2006/main" name="Office Theme">
  <a:themeElements>
    <a:clrScheme name="Oriel">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31</TotalTime>
  <Words>1223</Words>
  <Application>Microsoft Office PowerPoint</Application>
  <PresentationFormat>On-screen Show (4:3)</PresentationFormat>
  <Paragraphs>57</Paragraphs>
  <Slides>15</Slides>
  <Notes>0</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Office Theme</vt:lpstr>
      <vt:lpstr>Overcoming Communication Barriers</vt:lpstr>
      <vt:lpstr>Introduction</vt:lpstr>
      <vt:lpstr>Introduction cont.</vt:lpstr>
      <vt:lpstr>Barrier: Perception &amp; language Technique: Get everyone on the same page &amp; speak simply</vt:lpstr>
      <vt:lpstr>Barrier: Information overload Technique: Lighten the load</vt:lpstr>
      <vt:lpstr>Barrier: Inattention Technique: Active listening</vt:lpstr>
      <vt:lpstr>Barrier: Time pressures Technique: Make time</vt:lpstr>
      <vt:lpstr>Barrier: Distractions Technique: Eliminate it</vt:lpstr>
      <vt:lpstr>Barrier: Emotions Technique: Be cool and open up</vt:lpstr>
      <vt:lpstr>Barrier: Physical barriers Technique: The right spot</vt:lpstr>
      <vt:lpstr>Barrier: Lack of credibility Technique: Build good credit</vt:lpstr>
      <vt:lpstr>Barrier: Lack of credibility Technique: Build good credit cont.</vt:lpstr>
      <vt:lpstr>Barrier: Lack of credibility Technique: Build good credit cont.</vt:lpstr>
      <vt:lpstr>Barrier: Lack of credibility Technique: Build good credit cont.</vt:lpstr>
      <vt:lpstr>Conclusion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Overcoming Communication Barriers</dc:title>
  <dc:creator>Windows User</dc:creator>
  <cp:lastModifiedBy>Windows User</cp:lastModifiedBy>
  <cp:revision>5</cp:revision>
  <dcterms:created xsi:type="dcterms:W3CDTF">2013-07-31T21:29:56Z</dcterms:created>
  <dcterms:modified xsi:type="dcterms:W3CDTF">2013-10-14T17:31:42Z</dcterms:modified>
</cp:coreProperties>
</file>

<file path=docProps/thumbnail.jpeg>
</file>