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7A527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92E1B5B-8173-4695-B891-F9C1E173CEA2}"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414401465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2E1B5B-8173-4695-B891-F9C1E173CEA2}"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14771512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2E1B5B-8173-4695-B891-F9C1E173CEA2}"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37113714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92E1B5B-8173-4695-B891-F9C1E173CEA2}"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85338258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92E1B5B-8173-4695-B891-F9C1E173CEA2}"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29446048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92E1B5B-8173-4695-B891-F9C1E173CEA2}"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29434309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92E1B5B-8173-4695-B891-F9C1E173CEA2}"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30390545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92E1B5B-8173-4695-B891-F9C1E173CEA2}"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276819963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92E1B5B-8173-4695-B891-F9C1E173CEA2}"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19939604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92E1B5B-8173-4695-B891-F9C1E173CEA2}"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338397956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92E1B5B-8173-4695-B891-F9C1E173CEA2}"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A6C7B37-F82C-4A9F-B63D-0D0DFB4F112D}" type="slidenum">
              <a:rPr lang="en-US" smtClean="0"/>
              <a:t>‹#›</a:t>
            </a:fld>
            <a:endParaRPr lang="en-US"/>
          </a:p>
        </p:txBody>
      </p:sp>
    </p:spTree>
    <p:extLst>
      <p:ext uri="{BB962C8B-B14F-4D97-AF65-F5344CB8AC3E}">
        <p14:creationId xmlns:p14="http://schemas.microsoft.com/office/powerpoint/2010/main" val="314482076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7A527E">
            <a:alpha val="73000"/>
          </a:srgb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92E1B5B-8173-4695-B891-F9C1E173CEA2}"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A6C7B37-F82C-4A9F-B63D-0D0DFB4F112D}" type="slidenum">
              <a:rPr lang="en-US" smtClean="0"/>
              <a:t>‹#›</a:t>
            </a:fld>
            <a:endParaRPr lang="en-US"/>
          </a:p>
        </p:txBody>
      </p:sp>
    </p:spTree>
    <p:extLst>
      <p:ext uri="{BB962C8B-B14F-4D97-AF65-F5344CB8AC3E}">
        <p14:creationId xmlns:p14="http://schemas.microsoft.com/office/powerpoint/2010/main" val="96091038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style>
          <a:lnRef idx="2">
            <a:schemeClr val="accent4"/>
          </a:lnRef>
          <a:fillRef idx="1">
            <a:schemeClr val="lt1"/>
          </a:fillRef>
          <a:effectRef idx="0">
            <a:schemeClr val="accent4"/>
          </a:effectRef>
          <a:fontRef idx="minor">
            <a:schemeClr val="dk1"/>
          </a:fontRef>
        </p:style>
        <p:txBody>
          <a:bodyPr/>
          <a:lstStyle/>
          <a:p>
            <a:r>
              <a:rPr lang="en-US" dirty="0" smtClean="0">
                <a:solidFill>
                  <a:srgbClr val="7A527E"/>
                </a:solidFill>
                <a:effectLst/>
              </a:rPr>
              <a:t>Applying Active Listening Skills</a:t>
            </a:r>
            <a:endParaRPr lang="en-US" dirty="0">
              <a:solidFill>
                <a:srgbClr val="7A527E"/>
              </a:solidFill>
            </a:endParaRPr>
          </a:p>
        </p:txBody>
      </p:sp>
    </p:spTree>
    <p:extLst>
      <p:ext uri="{BB962C8B-B14F-4D97-AF65-F5344CB8AC3E}">
        <p14:creationId xmlns:p14="http://schemas.microsoft.com/office/powerpoint/2010/main" val="67913517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lstStyle/>
          <a:p>
            <a:r>
              <a:rPr lang="en-US" dirty="0" smtClean="0">
                <a:solidFill>
                  <a:srgbClr val="7A527E"/>
                </a:solidFill>
              </a:rPr>
              <a:t>Active Listening</a:t>
            </a:r>
            <a:endParaRPr lang="en-US" dirty="0">
              <a:solidFill>
                <a:srgbClr val="7A527E"/>
              </a:solidFill>
            </a:endParaRPr>
          </a:p>
        </p:txBody>
      </p:sp>
      <p:sp>
        <p:nvSpPr>
          <p:cNvPr id="3" name="Content Placeholder 2"/>
          <p:cNvSpPr>
            <a:spLocks noGrp="1"/>
          </p:cNvSpPr>
          <p:nvPr>
            <p:ph idx="1"/>
          </p:nvPr>
        </p:nvSpPr>
        <p:spPr>
          <a:xfrm>
            <a:off x="457200" y="1447801"/>
            <a:ext cx="8229600" cy="5410200"/>
          </a:xfrm>
        </p:spPr>
        <p:txBody>
          <a:bodyPr>
            <a:normAutofit fontScale="70000" lnSpcReduction="20000"/>
          </a:bodyPr>
          <a:lstStyle/>
          <a:p>
            <a:r>
              <a:rPr lang="en-US" dirty="0" smtClean="0"/>
              <a:t>Now it's your turn to apply the information you have learned.  This exercise will help you practice active listening intentionally so that it eventually becomes second nature.</a:t>
            </a:r>
          </a:p>
          <a:p>
            <a:pPr lvl="1"/>
            <a:r>
              <a:rPr lang="en-US" dirty="0" smtClean="0"/>
              <a:t>Find a partner who will play the role of the speaker, while you listen to what he or she has to say.</a:t>
            </a:r>
          </a:p>
          <a:p>
            <a:pPr lvl="1"/>
            <a:r>
              <a:rPr lang="en-US" dirty="0" smtClean="0"/>
              <a:t>Pay close attention to the message being delivered and acknowledge your understanding both verbally and nonverbally. Use body language cues like nodding to let the speaker know you’re listening, and ask questions to help clarify parts of the message that you don’t completely understand.</a:t>
            </a:r>
          </a:p>
          <a:p>
            <a:pPr lvl="1"/>
            <a:r>
              <a:rPr lang="en-US" dirty="0" smtClean="0"/>
              <a:t>Abandon your own position and resist the urge to form counter-arguments in your head. Remember that waiting to speak is not active listening.</a:t>
            </a:r>
          </a:p>
          <a:p>
            <a:pPr lvl="1"/>
            <a:r>
              <a:rPr lang="en-US" dirty="0" smtClean="0"/>
              <a:t>When your partner has finished speaking, repeat the message you think you heard and ask him or her to clarify the parts that may still seem unclear. Repeating the message back to your partner lets him or her understand your perception of what was said and pinpoint any communication struggles. </a:t>
            </a:r>
          </a:p>
          <a:p>
            <a:r>
              <a:rPr lang="en-US" dirty="0" smtClean="0"/>
              <a:t>Great job! Now apply it in everyday communication!</a:t>
            </a:r>
            <a:endParaRPr lang="en-US" dirty="0"/>
          </a:p>
        </p:txBody>
      </p:sp>
    </p:spTree>
    <p:extLst>
      <p:ext uri="{BB962C8B-B14F-4D97-AF65-F5344CB8AC3E}">
        <p14:creationId xmlns:p14="http://schemas.microsoft.com/office/powerpoint/2010/main" val="171632588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lstStyle/>
          <a:p>
            <a:r>
              <a:rPr lang="en-US" dirty="0" smtClean="0">
                <a:solidFill>
                  <a:srgbClr val="7A527E"/>
                </a:solidFill>
              </a:rPr>
              <a:t>Active Listening</a:t>
            </a:r>
            <a:endParaRPr lang="en-US" dirty="0">
              <a:solidFill>
                <a:srgbClr val="7A527E"/>
              </a:solidFill>
            </a:endParaRPr>
          </a:p>
        </p:txBody>
      </p:sp>
      <p:sp>
        <p:nvSpPr>
          <p:cNvPr id="3" name="Content Placeholder 2"/>
          <p:cNvSpPr>
            <a:spLocks noGrp="1"/>
          </p:cNvSpPr>
          <p:nvPr>
            <p:ph idx="1"/>
          </p:nvPr>
        </p:nvSpPr>
        <p:spPr>
          <a:xfrm>
            <a:off x="457200" y="1600200"/>
            <a:ext cx="8229600" cy="5257800"/>
          </a:xfrm>
        </p:spPr>
        <p:txBody>
          <a:bodyPr>
            <a:normAutofit fontScale="92500" lnSpcReduction="20000"/>
          </a:bodyPr>
          <a:lstStyle/>
          <a:p>
            <a:r>
              <a:rPr lang="en-US" dirty="0" smtClean="0">
                <a:solidFill>
                  <a:schemeClr val="accent4">
                    <a:lumMod val="50000"/>
                  </a:schemeClr>
                </a:solidFill>
              </a:rPr>
              <a:t>Everyone loves a good listener, but not everyone is a good listener.  To be a truly good listener, you have to practice active listening.  We've touched on active listening in other lessons.  Active listening, by definition, is "an active, selective attentiveness and interactive process that involves all senses, comprehension, and mindfulness to assess verbal and nonverbal communication."  </a:t>
            </a:r>
          </a:p>
          <a:p>
            <a:r>
              <a:rPr lang="en-US" dirty="0" smtClean="0">
                <a:solidFill>
                  <a:schemeClr val="accent4">
                    <a:lumMod val="50000"/>
                  </a:schemeClr>
                </a:solidFill>
              </a:rPr>
              <a:t>Active listening is the cornerstone of all interactions.  It extends beyond just hearing the words that someone is saying.  What does it include?  What does it look like?  Let's find out. </a:t>
            </a:r>
            <a:endParaRPr lang="en-US" dirty="0">
              <a:solidFill>
                <a:schemeClr val="accent4">
                  <a:lumMod val="50000"/>
                </a:schemeClr>
              </a:solidFill>
            </a:endParaRPr>
          </a:p>
        </p:txBody>
      </p:sp>
    </p:spTree>
    <p:extLst>
      <p:ext uri="{BB962C8B-B14F-4D97-AF65-F5344CB8AC3E}">
        <p14:creationId xmlns:p14="http://schemas.microsoft.com/office/powerpoint/2010/main" val="37099390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a:bodyPr>
          <a:lstStyle/>
          <a:p>
            <a:r>
              <a:rPr lang="en-US" dirty="0" smtClean="0"/>
              <a:t>STEP 1: PREPARE MENTALLY</a:t>
            </a:r>
          </a:p>
          <a:p>
            <a:pPr lvl="2"/>
            <a:r>
              <a:rPr lang="en-US" dirty="0" smtClean="0"/>
              <a:t>This requires that you clear your mind and dedicate your focus to taking in as much as you can of what is being said. To prepare: </a:t>
            </a:r>
          </a:p>
          <a:p>
            <a:pPr lvl="3"/>
            <a:r>
              <a:rPr lang="en-US" dirty="0" smtClean="0"/>
              <a:t>Tell yourself that you are going to pay attention and then make the conscious effort to focus solely on the speaker and block out any other distractions.</a:t>
            </a:r>
          </a:p>
          <a:p>
            <a:pPr lvl="3"/>
            <a:r>
              <a:rPr lang="en-US" dirty="0" smtClean="0"/>
              <a:t>Get rid of distractions.  For example, stop any activities you are doing.</a:t>
            </a:r>
          </a:p>
          <a:p>
            <a:pPr lvl="3"/>
            <a:r>
              <a:rPr lang="en-US" dirty="0" smtClean="0"/>
              <a:t>Clear your mind of any preconceived ideas or emotions. Approach active listening with an open mind and wait to form opinions until you have heard what is said.</a:t>
            </a:r>
            <a:endParaRPr lang="en-US" dirty="0"/>
          </a:p>
        </p:txBody>
      </p:sp>
      <p:sp>
        <p:nvSpPr>
          <p:cNvPr id="6" name="Title 1"/>
          <p:cNvSpPr>
            <a:spLocks noGrp="1"/>
          </p:cNvSpPr>
          <p:nvPr>
            <p:ph type="title"/>
          </p:nvPr>
        </p:nvSpPr>
        <p:spPr>
          <a:xfrm>
            <a:off x="457200" y="274638"/>
            <a:ext cx="8229600" cy="1143000"/>
          </a:xfrm>
        </p:spPr>
        <p:style>
          <a:lnRef idx="2">
            <a:schemeClr val="accent4"/>
          </a:lnRef>
          <a:fillRef idx="1">
            <a:schemeClr val="lt1"/>
          </a:fillRef>
          <a:effectRef idx="0">
            <a:schemeClr val="accent4"/>
          </a:effectRef>
          <a:fontRef idx="minor">
            <a:schemeClr val="dk1"/>
          </a:fontRef>
        </p:style>
        <p:txBody>
          <a:bodyPr/>
          <a:lstStyle/>
          <a:p>
            <a:r>
              <a:rPr lang="en-US" dirty="0" smtClean="0">
                <a:solidFill>
                  <a:srgbClr val="7A527E"/>
                </a:solidFill>
              </a:rPr>
              <a:t>Steps to Active Listening</a:t>
            </a:r>
            <a:endParaRPr lang="en-US" dirty="0">
              <a:solidFill>
                <a:srgbClr val="7A527E"/>
              </a:solidFill>
            </a:endParaRPr>
          </a:p>
        </p:txBody>
      </p:sp>
    </p:spTree>
    <p:extLst>
      <p:ext uri="{BB962C8B-B14F-4D97-AF65-F5344CB8AC3E}">
        <p14:creationId xmlns:p14="http://schemas.microsoft.com/office/powerpoint/2010/main" val="27287795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fontScale="92500" lnSpcReduction="10000"/>
          </a:bodyPr>
          <a:lstStyle/>
          <a:p>
            <a:r>
              <a:rPr lang="en-US" dirty="0" smtClean="0"/>
              <a:t>STEP 2: PAY ATTENTION</a:t>
            </a:r>
          </a:p>
          <a:p>
            <a:pPr lvl="2"/>
            <a:r>
              <a:rPr lang="en-US" dirty="0" smtClean="0"/>
              <a:t>Active listening involves verbal and nonverbal communication.  To be attentive: </a:t>
            </a:r>
          </a:p>
          <a:p>
            <a:pPr lvl="3"/>
            <a:r>
              <a:rPr lang="en-US" dirty="0" smtClean="0"/>
              <a:t>Face and lean towards the person speaking to you and open your posture instead of crossing your arms.</a:t>
            </a:r>
          </a:p>
          <a:p>
            <a:pPr lvl="3"/>
            <a:r>
              <a:rPr lang="en-US" dirty="0" smtClean="0"/>
              <a:t>Make eye contact.</a:t>
            </a:r>
          </a:p>
          <a:p>
            <a:pPr lvl="3"/>
            <a:r>
              <a:rPr lang="en-US" dirty="0" smtClean="0"/>
              <a:t>Notice the speaker's body language.</a:t>
            </a:r>
          </a:p>
          <a:p>
            <a:pPr lvl="3"/>
            <a:r>
              <a:rPr lang="en-US" dirty="0" smtClean="0"/>
              <a:t>Focus on the message behind the words, rather than the words themselves. You're trying to understand what is being said, no matter how effective the speaker is at presenting the message. Don't judge.</a:t>
            </a:r>
          </a:p>
          <a:p>
            <a:pPr lvl="3"/>
            <a:r>
              <a:rPr lang="en-US" dirty="0" smtClean="0"/>
              <a:t>Consider what the speaker is thinking and what the speaker is feeling.</a:t>
            </a:r>
          </a:p>
          <a:p>
            <a:pPr lvl="3"/>
            <a:r>
              <a:rPr lang="en-US" dirty="0" smtClean="0"/>
              <a:t>Practice empathy. Attempt to identify with the speaker.</a:t>
            </a:r>
          </a:p>
          <a:p>
            <a:pPr lvl="3"/>
            <a:r>
              <a:rPr lang="en-US" dirty="0" smtClean="0"/>
              <a:t>Avoid formulating a response while you are listening. Wait until the speaker is finished before you devote your mental energy to what you want to say.</a:t>
            </a:r>
            <a:endParaRPr lang="en-US" dirty="0"/>
          </a:p>
        </p:txBody>
      </p:sp>
      <p:sp>
        <p:nvSpPr>
          <p:cNvPr id="6" name="Title 1"/>
          <p:cNvSpPr>
            <a:spLocks noGrp="1"/>
          </p:cNvSpPr>
          <p:nvPr>
            <p:ph type="title"/>
          </p:nvPr>
        </p:nvSpPr>
        <p:spPr>
          <a:xfrm>
            <a:off x="457200" y="274638"/>
            <a:ext cx="8229600" cy="1143000"/>
          </a:xfrm>
        </p:spPr>
        <p:style>
          <a:lnRef idx="2">
            <a:schemeClr val="accent4"/>
          </a:lnRef>
          <a:fillRef idx="1">
            <a:schemeClr val="lt1"/>
          </a:fillRef>
          <a:effectRef idx="0">
            <a:schemeClr val="accent4"/>
          </a:effectRef>
          <a:fontRef idx="minor">
            <a:schemeClr val="dk1"/>
          </a:fontRef>
        </p:style>
        <p:txBody>
          <a:bodyPr/>
          <a:lstStyle/>
          <a:p>
            <a:r>
              <a:rPr lang="en-US" dirty="0" smtClean="0">
                <a:solidFill>
                  <a:srgbClr val="7A527E"/>
                </a:solidFill>
              </a:rPr>
              <a:t>Steps to Active Listening</a:t>
            </a:r>
            <a:endParaRPr lang="en-US" dirty="0">
              <a:solidFill>
                <a:srgbClr val="7A527E"/>
              </a:solidFill>
            </a:endParaRPr>
          </a:p>
        </p:txBody>
      </p:sp>
    </p:spTree>
    <p:extLst>
      <p:ext uri="{BB962C8B-B14F-4D97-AF65-F5344CB8AC3E}">
        <p14:creationId xmlns:p14="http://schemas.microsoft.com/office/powerpoint/2010/main" val="28814708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lnSpcReduction="10000"/>
          </a:bodyPr>
          <a:lstStyle/>
          <a:p>
            <a:r>
              <a:rPr lang="en-US" dirty="0" smtClean="0"/>
              <a:t>STEP 3: </a:t>
            </a:r>
          </a:p>
          <a:p>
            <a:pPr lvl="2"/>
            <a:r>
              <a:rPr lang="en-US" dirty="0" smtClean="0"/>
              <a:t>Allow the speaker to communicate without any interruption, until the speaker concludes.</a:t>
            </a:r>
          </a:p>
          <a:p>
            <a:r>
              <a:rPr lang="en-US" dirty="0" smtClean="0"/>
              <a:t>STEP 4: PROVIDE FEEDBACK</a:t>
            </a:r>
          </a:p>
          <a:p>
            <a:pPr lvl="2"/>
            <a:r>
              <a:rPr lang="en-US" dirty="0" smtClean="0"/>
              <a:t>Provide feedback by:</a:t>
            </a:r>
          </a:p>
          <a:p>
            <a:pPr lvl="3"/>
            <a:r>
              <a:rPr lang="en-US" dirty="0" smtClean="0"/>
              <a:t>Acknowledging to the speaker that you are paying attention. Nod your head, smile, and provide verbal cues of encouragement like, "go on" and "I see" when appropriate.</a:t>
            </a:r>
          </a:p>
          <a:p>
            <a:pPr lvl="3"/>
            <a:r>
              <a:rPr lang="en-US" dirty="0" smtClean="0"/>
              <a:t>Responding with your interpretation of what was said. It is a good idea to take a moment of silent consideration as you formulate your summation.  Phrases like, "this is what I heard" and "I think this is what you meant" are appropriate.</a:t>
            </a:r>
          </a:p>
          <a:p>
            <a:pPr lvl="3"/>
            <a:r>
              <a:rPr lang="en-US" dirty="0" smtClean="0"/>
              <a:t>Allowing the speaker to clarify if you misjudged the meaning.</a:t>
            </a:r>
          </a:p>
          <a:p>
            <a:pPr lvl="3"/>
            <a:r>
              <a:rPr lang="en-US" dirty="0" smtClean="0"/>
              <a:t>Asking questions if you need more information and actively listening to the answers given.</a:t>
            </a:r>
          </a:p>
        </p:txBody>
      </p:sp>
      <p:sp>
        <p:nvSpPr>
          <p:cNvPr id="6" name="Title 1"/>
          <p:cNvSpPr>
            <a:spLocks noGrp="1"/>
          </p:cNvSpPr>
          <p:nvPr>
            <p:ph type="title"/>
          </p:nvPr>
        </p:nvSpPr>
        <p:spPr>
          <a:xfrm>
            <a:off x="457200" y="274638"/>
            <a:ext cx="8229600" cy="1143000"/>
          </a:xfrm>
        </p:spPr>
        <p:style>
          <a:lnRef idx="2">
            <a:schemeClr val="accent4"/>
          </a:lnRef>
          <a:fillRef idx="1">
            <a:schemeClr val="lt1"/>
          </a:fillRef>
          <a:effectRef idx="0">
            <a:schemeClr val="accent4"/>
          </a:effectRef>
          <a:fontRef idx="minor">
            <a:schemeClr val="dk1"/>
          </a:fontRef>
        </p:style>
        <p:txBody>
          <a:bodyPr/>
          <a:lstStyle/>
          <a:p>
            <a:r>
              <a:rPr lang="en-US" dirty="0" smtClean="0">
                <a:solidFill>
                  <a:srgbClr val="7A527E"/>
                </a:solidFill>
              </a:rPr>
              <a:t>Steps to Active Listening</a:t>
            </a:r>
            <a:endParaRPr lang="en-US" dirty="0">
              <a:solidFill>
                <a:srgbClr val="7A527E"/>
              </a:solidFill>
            </a:endParaRPr>
          </a:p>
        </p:txBody>
      </p:sp>
    </p:spTree>
    <p:extLst>
      <p:ext uri="{BB962C8B-B14F-4D97-AF65-F5344CB8AC3E}">
        <p14:creationId xmlns:p14="http://schemas.microsoft.com/office/powerpoint/2010/main" val="288147089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a:bodyPr>
          <a:lstStyle/>
          <a:p>
            <a:r>
              <a:rPr lang="en-US" dirty="0" smtClean="0"/>
              <a:t>STEP 5: </a:t>
            </a:r>
          </a:p>
          <a:p>
            <a:pPr lvl="2"/>
            <a:r>
              <a:rPr lang="en-US" dirty="0" smtClean="0"/>
              <a:t>Repeat the feedback process until you and the speaker are satisfied that the message was amply conveyed.</a:t>
            </a:r>
            <a:endParaRPr lang="en-US" dirty="0"/>
          </a:p>
        </p:txBody>
      </p:sp>
      <p:sp>
        <p:nvSpPr>
          <p:cNvPr id="6" name="Title 1"/>
          <p:cNvSpPr>
            <a:spLocks noGrp="1"/>
          </p:cNvSpPr>
          <p:nvPr>
            <p:ph type="title"/>
          </p:nvPr>
        </p:nvSpPr>
        <p:spPr>
          <a:xfrm>
            <a:off x="457200" y="274638"/>
            <a:ext cx="8229600" cy="1143000"/>
          </a:xfrm>
        </p:spPr>
        <p:style>
          <a:lnRef idx="2">
            <a:schemeClr val="accent4"/>
          </a:lnRef>
          <a:fillRef idx="1">
            <a:schemeClr val="lt1"/>
          </a:fillRef>
          <a:effectRef idx="0">
            <a:schemeClr val="accent4"/>
          </a:effectRef>
          <a:fontRef idx="minor">
            <a:schemeClr val="dk1"/>
          </a:fontRef>
        </p:style>
        <p:txBody>
          <a:bodyPr/>
          <a:lstStyle/>
          <a:p>
            <a:r>
              <a:rPr lang="en-US" dirty="0" smtClean="0">
                <a:solidFill>
                  <a:srgbClr val="7A527E"/>
                </a:solidFill>
              </a:rPr>
              <a:t>Steps to Active Listening</a:t>
            </a:r>
            <a:endParaRPr lang="en-US" dirty="0">
              <a:solidFill>
                <a:srgbClr val="7A527E"/>
              </a:solidFill>
            </a:endParaRPr>
          </a:p>
        </p:txBody>
      </p:sp>
    </p:spTree>
    <p:extLst>
      <p:ext uri="{BB962C8B-B14F-4D97-AF65-F5344CB8AC3E}">
        <p14:creationId xmlns:p14="http://schemas.microsoft.com/office/powerpoint/2010/main" val="288147089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fontScale="92500" lnSpcReduction="10000"/>
          </a:bodyPr>
          <a:lstStyle/>
          <a:p>
            <a:r>
              <a:rPr lang="en-US" dirty="0" smtClean="0"/>
              <a:t>Active listening is understanding and accurately interpreting what the sender says.  It uses all senses and involves:</a:t>
            </a:r>
          </a:p>
          <a:p>
            <a:pPr lvl="2"/>
            <a:r>
              <a:rPr lang="en-US" dirty="0" smtClean="0"/>
              <a:t>full attention</a:t>
            </a:r>
          </a:p>
          <a:p>
            <a:pPr lvl="2"/>
            <a:r>
              <a:rPr lang="en-US" dirty="0" smtClean="0"/>
              <a:t>Mindfulness</a:t>
            </a:r>
          </a:p>
          <a:p>
            <a:pPr lvl="2"/>
            <a:r>
              <a:rPr lang="en-US" dirty="0" smtClean="0"/>
              <a:t>genuine interest</a:t>
            </a:r>
          </a:p>
          <a:p>
            <a:pPr lvl="2"/>
            <a:r>
              <a:rPr lang="en-US" dirty="0" smtClean="0"/>
              <a:t>Energy</a:t>
            </a:r>
          </a:p>
          <a:p>
            <a:pPr lvl="2"/>
            <a:r>
              <a:rPr lang="en-US" dirty="0" smtClean="0"/>
              <a:t>self control</a:t>
            </a:r>
          </a:p>
          <a:p>
            <a:pPr lvl="2"/>
            <a:r>
              <a:rPr lang="en-US" dirty="0" smtClean="0"/>
              <a:t>Patience</a:t>
            </a:r>
          </a:p>
          <a:p>
            <a:pPr lvl="2"/>
            <a:r>
              <a:rPr lang="en-US" dirty="0" smtClean="0"/>
              <a:t>Concentration</a:t>
            </a:r>
          </a:p>
          <a:p>
            <a:pPr lvl="2"/>
            <a:r>
              <a:rPr lang="en-US" dirty="0" smtClean="0"/>
              <a:t>eye contact</a:t>
            </a:r>
          </a:p>
          <a:p>
            <a:pPr lvl="2"/>
            <a:r>
              <a:rPr lang="en-US" dirty="0" smtClean="0"/>
              <a:t>not interrupting</a:t>
            </a:r>
          </a:p>
          <a:p>
            <a:pPr lvl="2"/>
            <a:r>
              <a:rPr lang="en-US" dirty="0" smtClean="0"/>
              <a:t>evidence of listening</a:t>
            </a:r>
            <a:endParaRPr lang="en-US" dirty="0"/>
          </a:p>
        </p:txBody>
      </p:sp>
      <p:sp>
        <p:nvSpPr>
          <p:cNvPr id="4" name="Title 1"/>
          <p:cNvSpPr>
            <a:spLocks noGrp="1"/>
          </p:cNvSpPr>
          <p:nvPr>
            <p:ph type="title"/>
          </p:nvPr>
        </p:nvSpPr>
        <p:spPr>
          <a:xfrm>
            <a:off x="457200" y="274638"/>
            <a:ext cx="8229600" cy="1143000"/>
          </a:xfrm>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rgbClr val="7A527E"/>
                </a:solidFill>
              </a:rPr>
              <a:t>What Does Active Listening Look Like?</a:t>
            </a:r>
            <a:endParaRPr lang="en-US" dirty="0">
              <a:solidFill>
                <a:srgbClr val="7A527E"/>
              </a:solidFill>
            </a:endParaRPr>
          </a:p>
        </p:txBody>
      </p:sp>
    </p:spTree>
    <p:extLst>
      <p:ext uri="{BB962C8B-B14F-4D97-AF65-F5344CB8AC3E}">
        <p14:creationId xmlns:p14="http://schemas.microsoft.com/office/powerpoint/2010/main" val="199241666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lstStyle/>
          <a:p>
            <a:r>
              <a:rPr lang="en-US" dirty="0" smtClean="0">
                <a:solidFill>
                  <a:srgbClr val="7A527E"/>
                </a:solidFill>
              </a:rPr>
              <a:t>Barriers to Active Listening</a:t>
            </a:r>
            <a:endParaRPr lang="en-US" dirty="0">
              <a:solidFill>
                <a:srgbClr val="7A527E"/>
              </a:solidFill>
            </a:endParaRPr>
          </a:p>
        </p:txBody>
      </p:sp>
      <p:sp>
        <p:nvSpPr>
          <p:cNvPr id="3" name="Content Placeholder 2"/>
          <p:cNvSpPr>
            <a:spLocks noGrp="1"/>
          </p:cNvSpPr>
          <p:nvPr>
            <p:ph idx="1"/>
          </p:nvPr>
        </p:nvSpPr>
        <p:spPr>
          <a:xfrm>
            <a:off x="457200" y="1600200"/>
            <a:ext cx="8229600" cy="5257800"/>
          </a:xfrm>
        </p:spPr>
        <p:txBody>
          <a:bodyPr>
            <a:normAutofit fontScale="77500" lnSpcReduction="20000"/>
          </a:bodyPr>
          <a:lstStyle/>
          <a:p>
            <a:r>
              <a:rPr lang="en-US" dirty="0" smtClean="0">
                <a:solidFill>
                  <a:schemeClr val="accent4">
                    <a:lumMod val="50000"/>
                  </a:schemeClr>
                </a:solidFill>
              </a:rPr>
              <a:t>It is important to recognize barriers to active listening so that they can be addressed and minimized.  Active listening barriers occur in all settings and impede effective communication if left unchecked.  Barriers to active listening include: </a:t>
            </a:r>
          </a:p>
          <a:p>
            <a:pPr lvl="2"/>
            <a:r>
              <a:rPr lang="en-US" dirty="0" smtClean="0">
                <a:solidFill>
                  <a:schemeClr val="accent4">
                    <a:lumMod val="50000"/>
                  </a:schemeClr>
                </a:solidFill>
              </a:rPr>
              <a:t>high emotional state</a:t>
            </a:r>
          </a:p>
          <a:p>
            <a:pPr lvl="2"/>
            <a:r>
              <a:rPr lang="en-US" dirty="0" smtClean="0">
                <a:solidFill>
                  <a:schemeClr val="accent4">
                    <a:lumMod val="50000"/>
                  </a:schemeClr>
                </a:solidFill>
              </a:rPr>
              <a:t>blaming</a:t>
            </a:r>
          </a:p>
          <a:p>
            <a:pPr lvl="2"/>
            <a:r>
              <a:rPr lang="en-US" dirty="0" smtClean="0">
                <a:solidFill>
                  <a:schemeClr val="accent4">
                    <a:lumMod val="50000"/>
                  </a:schemeClr>
                </a:solidFill>
              </a:rPr>
              <a:t>intimidating body language</a:t>
            </a:r>
          </a:p>
          <a:p>
            <a:pPr lvl="2"/>
            <a:r>
              <a:rPr lang="en-US" dirty="0" smtClean="0">
                <a:solidFill>
                  <a:schemeClr val="accent4">
                    <a:lumMod val="50000"/>
                  </a:schemeClr>
                </a:solidFill>
              </a:rPr>
              <a:t>close-mindedness</a:t>
            </a:r>
          </a:p>
          <a:p>
            <a:pPr lvl="2"/>
            <a:r>
              <a:rPr lang="en-US" dirty="0" smtClean="0">
                <a:solidFill>
                  <a:schemeClr val="accent4">
                    <a:lumMod val="50000"/>
                  </a:schemeClr>
                </a:solidFill>
              </a:rPr>
              <a:t>jargon</a:t>
            </a:r>
          </a:p>
          <a:p>
            <a:pPr lvl="2"/>
            <a:r>
              <a:rPr lang="en-US" dirty="0" smtClean="0">
                <a:solidFill>
                  <a:schemeClr val="accent4">
                    <a:lumMod val="50000"/>
                  </a:schemeClr>
                </a:solidFill>
              </a:rPr>
              <a:t>Interrupting</a:t>
            </a:r>
          </a:p>
          <a:p>
            <a:pPr lvl="2"/>
            <a:r>
              <a:rPr lang="en-US" dirty="0" smtClean="0">
                <a:solidFill>
                  <a:schemeClr val="accent4">
                    <a:lumMod val="50000"/>
                  </a:schemeClr>
                </a:solidFill>
              </a:rPr>
              <a:t>closed-ended questions</a:t>
            </a:r>
          </a:p>
          <a:p>
            <a:pPr lvl="2"/>
            <a:r>
              <a:rPr lang="en-US" dirty="0" smtClean="0">
                <a:solidFill>
                  <a:schemeClr val="accent4">
                    <a:lumMod val="50000"/>
                  </a:schemeClr>
                </a:solidFill>
              </a:rPr>
              <a:t>minimizing feelings</a:t>
            </a:r>
          </a:p>
          <a:p>
            <a:pPr lvl="2"/>
            <a:r>
              <a:rPr lang="en-US" dirty="0" smtClean="0">
                <a:solidFill>
                  <a:schemeClr val="accent4">
                    <a:lumMod val="50000"/>
                  </a:schemeClr>
                </a:solidFill>
              </a:rPr>
              <a:t>showing anxiety</a:t>
            </a:r>
          </a:p>
          <a:p>
            <a:pPr lvl="2"/>
            <a:r>
              <a:rPr lang="en-US" dirty="0" smtClean="0">
                <a:solidFill>
                  <a:schemeClr val="accent4">
                    <a:lumMod val="50000"/>
                  </a:schemeClr>
                </a:solidFill>
              </a:rPr>
              <a:t>hearing what you want to hear</a:t>
            </a:r>
          </a:p>
          <a:p>
            <a:pPr lvl="2"/>
            <a:r>
              <a:rPr lang="en-US" dirty="0" smtClean="0">
                <a:solidFill>
                  <a:schemeClr val="accent4">
                    <a:lumMod val="50000"/>
                  </a:schemeClr>
                </a:solidFill>
              </a:rPr>
              <a:t>lack of privacy</a:t>
            </a:r>
          </a:p>
          <a:p>
            <a:pPr lvl="2"/>
            <a:r>
              <a:rPr lang="en-US" dirty="0" smtClean="0">
                <a:solidFill>
                  <a:schemeClr val="accent4">
                    <a:lumMod val="50000"/>
                  </a:schemeClr>
                </a:solidFill>
              </a:rPr>
              <a:t>environmental noise</a:t>
            </a:r>
            <a:endParaRPr lang="en-US" dirty="0">
              <a:solidFill>
                <a:schemeClr val="accent4">
                  <a:lumMod val="50000"/>
                </a:schemeClr>
              </a:solidFill>
            </a:endParaRPr>
          </a:p>
        </p:txBody>
      </p:sp>
    </p:spTree>
    <p:extLst>
      <p:ext uri="{BB962C8B-B14F-4D97-AF65-F5344CB8AC3E}">
        <p14:creationId xmlns:p14="http://schemas.microsoft.com/office/powerpoint/2010/main" val="306438127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2400"/>
            <a:ext cx="8229600" cy="1143000"/>
          </a:xfrm>
        </p:spPr>
        <p:style>
          <a:lnRef idx="2">
            <a:schemeClr val="accent4"/>
          </a:lnRef>
          <a:fillRef idx="1">
            <a:schemeClr val="lt1"/>
          </a:fillRef>
          <a:effectRef idx="0">
            <a:schemeClr val="accent4"/>
          </a:effectRef>
          <a:fontRef idx="minor">
            <a:schemeClr val="dk1"/>
          </a:fontRef>
        </p:style>
        <p:txBody>
          <a:bodyPr/>
          <a:lstStyle/>
          <a:p>
            <a:r>
              <a:rPr lang="en-US" dirty="0" smtClean="0">
                <a:solidFill>
                  <a:srgbClr val="7A527E"/>
                </a:solidFill>
              </a:rPr>
              <a:t>Active Listening</a:t>
            </a:r>
            <a:endParaRPr lang="en-US" dirty="0">
              <a:solidFill>
                <a:srgbClr val="7A527E"/>
              </a:solidFill>
            </a:endParaRPr>
          </a:p>
        </p:txBody>
      </p:sp>
      <p:sp>
        <p:nvSpPr>
          <p:cNvPr id="3" name="Content Placeholder 2"/>
          <p:cNvSpPr>
            <a:spLocks noGrp="1"/>
          </p:cNvSpPr>
          <p:nvPr>
            <p:ph idx="1"/>
          </p:nvPr>
        </p:nvSpPr>
        <p:spPr/>
        <p:txBody>
          <a:bodyPr/>
          <a:lstStyle/>
          <a:p>
            <a:r>
              <a:rPr lang="en-US" dirty="0" smtClean="0">
                <a:solidFill>
                  <a:schemeClr val="accent4">
                    <a:lumMod val="50000"/>
                  </a:schemeClr>
                </a:solidFill>
              </a:rPr>
              <a:t>If you follow these steps and avoid active listening barriers, your result will be...</a:t>
            </a:r>
          </a:p>
          <a:p>
            <a:r>
              <a:rPr lang="en-US" dirty="0" smtClean="0">
                <a:solidFill>
                  <a:schemeClr val="accent4">
                    <a:lumMod val="50000"/>
                  </a:schemeClr>
                </a:solidFill>
              </a:rPr>
              <a:t>...more effective communication because of ACTIVE LISTENING!</a:t>
            </a:r>
          </a:p>
          <a:p>
            <a:endParaRPr lang="en-US" dirty="0">
              <a:solidFill>
                <a:schemeClr val="accent4">
                  <a:lumMod val="50000"/>
                </a:schemeClr>
              </a:solidFill>
            </a:endParaRPr>
          </a:p>
        </p:txBody>
      </p:sp>
    </p:spTree>
    <p:extLst>
      <p:ext uri="{BB962C8B-B14F-4D97-AF65-F5344CB8AC3E}">
        <p14:creationId xmlns:p14="http://schemas.microsoft.com/office/powerpoint/2010/main" val="68361982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TotalTime>
  <Words>857</Words>
  <Application>Microsoft Office PowerPoint</Application>
  <PresentationFormat>On-screen Show (4:3)</PresentationFormat>
  <Paragraphs>68</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Applying Active Listening Skills</vt:lpstr>
      <vt:lpstr>Active Listening</vt:lpstr>
      <vt:lpstr>Steps to Active Listening</vt:lpstr>
      <vt:lpstr>Steps to Active Listening</vt:lpstr>
      <vt:lpstr>Steps to Active Listening</vt:lpstr>
      <vt:lpstr>Steps to Active Listening</vt:lpstr>
      <vt:lpstr>What Does Active Listening Look Like?</vt:lpstr>
      <vt:lpstr>Barriers to Active Listening</vt:lpstr>
      <vt:lpstr>Active Listening</vt:lpstr>
      <vt:lpstr>Active Listening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Applying Active Listening Skills</dc:title>
  <dc:creator>Windows User</dc:creator>
  <cp:lastModifiedBy>Windows User</cp:lastModifiedBy>
  <cp:revision>2</cp:revision>
  <dcterms:created xsi:type="dcterms:W3CDTF">2013-10-14T17:13:30Z</dcterms:created>
  <dcterms:modified xsi:type="dcterms:W3CDTF">2013-10-14T17:24:31Z</dcterms:modified>
</cp:coreProperties>
</file>

<file path=docProps/thumbnail.jpeg>
</file>