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3">
        <a:schemeClr val="bg1"/>
      </p:bgRef>
    </p:bg>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3" name="Rounded Rectangle 12"/>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9" name="Subtitle 8"/>
          <p:cNvSpPr>
            <a:spLocks noGrp="1"/>
          </p:cNvSpPr>
          <p:nvPr>
            <p:ph type="subTitle" idx="1"/>
          </p:nvPr>
        </p:nvSpPr>
        <p:spPr>
          <a:xfrm>
            <a:off x="1295400" y="3200400"/>
            <a:ext cx="6400800" cy="1600200"/>
          </a:xfrm>
        </p:spPr>
        <p:txBody>
          <a:bodyPr/>
          <a:lstStyle>
            <a:lvl1pPr marL="0" indent="0" algn="ctr">
              <a:buNone/>
              <a:defRPr sz="26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D226835F-D3D2-4605-A15B-D341A5AA386A}" type="datetimeFigureOut">
              <a:rPr lang="en-US" smtClean="0"/>
              <a:t>10/31/2014</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lIns="0" tIns="0" rIns="0" bIns="0">
            <a:noAutofit/>
          </a:bodyPr>
          <a:lstStyle>
            <a:lvl1pPr>
              <a:defRPr sz="1400">
                <a:solidFill>
                  <a:srgbClr val="FFFFFF"/>
                </a:solidFill>
              </a:defRPr>
            </a:lvl1pPr>
          </a:lstStyle>
          <a:p>
            <a:fld id="{26BE1EAD-7837-48C9-AFD1-37A07D81F271}" type="slidenum">
              <a:rPr lang="en-US" smtClean="0"/>
              <a:t>‹#›</a:t>
            </a:fld>
            <a:endParaRPr lang="en-US"/>
          </a:p>
        </p:txBody>
      </p:sp>
      <p:sp>
        <p:nvSpPr>
          <p:cNvPr id="7" name="Rectangle 6"/>
          <p:cNvSpPr/>
          <p:nvPr/>
        </p:nvSpPr>
        <p:spPr>
          <a:xfrm>
            <a:off x="62931" y="1449303"/>
            <a:ext cx="9021537" cy="1527349"/>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62931" y="1396720"/>
            <a:ext cx="9021537" cy="120580"/>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62931" y="2976649"/>
            <a:ext cx="9021537" cy="110532"/>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1505930"/>
            <a:ext cx="8229600" cy="1470025"/>
          </a:xfrm>
        </p:spPr>
        <p:txBody>
          <a:bodyPr anchor="ctr"/>
          <a:lstStyle>
            <a:lvl1pPr algn="ctr">
              <a:defRPr lang="en-US" dirty="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226835F-D3D2-4605-A15B-D341A5AA386A}"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BE1EAD-7837-48C9-AFD1-37A07D81F27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41"/>
            <a:ext cx="201168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914400" y="274640"/>
            <a:ext cx="55626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D226835F-D3D2-4605-A15B-D341A5AA386A}"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BE1EAD-7837-48C9-AFD1-37A07D81F27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D226835F-D3D2-4605-A15B-D341A5AA386A}" type="datetimeFigureOut">
              <a:rPr lang="en-US" smtClean="0"/>
              <a:t>10/31/2014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6BE1EAD-7837-48C9-AFD1-37A07D81F271}" type="slidenum">
              <a:rPr lang="en-US" smtClean="0"/>
              <a:t>‹#›</a:t>
            </a:fld>
            <a:endParaRPr lang="en-US"/>
          </a:p>
        </p:txBody>
      </p:sp>
      <p:sp>
        <p:nvSpPr>
          <p:cNvPr id="8" name="Content Placeholder 7"/>
          <p:cNvSpPr>
            <a:spLocks noGrp="1"/>
          </p:cNvSpPr>
          <p:nvPr>
            <p:ph sz="quarter" idx="1"/>
          </p:nvPr>
        </p:nvSpPr>
        <p:spPr>
          <a:xfrm>
            <a:off x="914400" y="1447800"/>
            <a:ext cx="777240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0" name="Rounded Rectangle 9"/>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3">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722313" y="952500"/>
            <a:ext cx="7772400" cy="1362075"/>
          </a:xfrm>
        </p:spPr>
        <p:txBody>
          <a:bodyPr anchor="b" anchorCtr="0"/>
          <a:lstStyle>
            <a:lvl1pPr algn="l">
              <a:buNone/>
              <a:defRPr sz="4000" b="0" cap="none"/>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722313" y="2547938"/>
            <a:ext cx="7772400" cy="1338262"/>
          </a:xfrm>
        </p:spPr>
        <p:txBody>
          <a:bodyPr anchor="t" anchorCtr="0"/>
          <a:lstStyle>
            <a:lvl1pPr marL="0" indent="0">
              <a:buNone/>
              <a:defRPr sz="24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D226835F-D3D2-4605-A15B-D341A5AA386A}" type="datetimeFigureOut">
              <a:rPr lang="en-US" smtClean="0"/>
              <a:t>10/31/2014</a:t>
            </a:fld>
            <a:endParaRPr lang="en-US"/>
          </a:p>
        </p:txBody>
      </p:sp>
      <p:sp>
        <p:nvSpPr>
          <p:cNvPr id="5" name="Footer Placeholder 4"/>
          <p:cNvSpPr>
            <a:spLocks noGrp="1"/>
          </p:cNvSpPr>
          <p:nvPr>
            <p:ph type="ftr" sz="quarter" idx="11"/>
          </p:nvPr>
        </p:nvSpPr>
        <p:spPr>
          <a:xfrm>
            <a:off x="800100" y="6172200"/>
            <a:ext cx="4000500" cy="457200"/>
          </a:xfrm>
        </p:spPr>
        <p:txBody>
          <a:bodyPr/>
          <a:lstStyle/>
          <a:p>
            <a:endParaRPr lang="en-US"/>
          </a:p>
        </p:txBody>
      </p:sp>
      <p:sp>
        <p:nvSpPr>
          <p:cNvPr id="7" name="Rectangle 6"/>
          <p:cNvSpPr/>
          <p:nvPr/>
        </p:nvSpPr>
        <p:spPr>
          <a:xfrm flipV="1">
            <a:off x="69412" y="2376830"/>
            <a:ext cx="9013515"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69146" y="2341475"/>
            <a:ext cx="9013781"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68306" y="2468880"/>
            <a:ext cx="9014621" cy="45720"/>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146304" y="6208776"/>
            <a:ext cx="457200" cy="457200"/>
          </a:xfrm>
        </p:spPr>
        <p:txBody>
          <a:bodyPr/>
          <a:lstStyle/>
          <a:p>
            <a:fld id="{26BE1EAD-7837-48C9-AFD1-37A07D81F271}"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D226835F-D3D2-4605-A15B-D341A5AA386A}" type="datetimeFigureOut">
              <a:rPr lang="en-US" smtClean="0"/>
              <a:t>10/31/2014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6BE1EAD-7837-48C9-AFD1-37A07D81F271}" type="slidenum">
              <a:rPr lang="en-US" smtClean="0"/>
              <a:t>‹#›</a:t>
            </a:fld>
            <a:endParaRPr lang="en-US"/>
          </a:p>
        </p:txBody>
      </p:sp>
      <p:sp>
        <p:nvSpPr>
          <p:cNvPr id="9" name="Content Placeholder 8"/>
          <p:cNvSpPr>
            <a:spLocks noGrp="1"/>
          </p:cNvSpPr>
          <p:nvPr>
            <p:ph sz="quarter" idx="1"/>
          </p:nvPr>
        </p:nvSpPr>
        <p:spPr>
          <a:xfrm>
            <a:off x="91440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93395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914400" y="273050"/>
            <a:ext cx="7772400" cy="1143000"/>
          </a:xfrm>
        </p:spPr>
        <p:txBody>
          <a:bodyPr anchor="b" anchorCtr="0"/>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9144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9530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D226835F-D3D2-4605-A15B-D341A5AA386A}" type="datetimeFigureOut">
              <a:rPr lang="en-US" smtClean="0"/>
              <a:t>10/31/2014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6BE1EAD-7837-48C9-AFD1-37A07D81F271}" type="slidenum">
              <a:rPr lang="en-US" smtClean="0"/>
              <a:t>‹#›</a:t>
            </a:fld>
            <a:endParaRPr lang="en-US"/>
          </a:p>
        </p:txBody>
      </p:sp>
      <p:sp>
        <p:nvSpPr>
          <p:cNvPr id="11" name="Content Placeholder 10"/>
          <p:cNvSpPr>
            <a:spLocks noGrp="1"/>
          </p:cNvSpPr>
          <p:nvPr>
            <p:ph sz="half" idx="2"/>
          </p:nvPr>
        </p:nvSpPr>
        <p:spPr>
          <a:xfrm>
            <a:off x="9144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4"/>
          </p:nvPr>
        </p:nvSpPr>
        <p:spPr>
          <a:xfrm>
            <a:off x="49530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D226835F-D3D2-4605-A15B-D341A5AA386A}" type="datetimeFigureOut">
              <a:rPr lang="en-US" smtClean="0"/>
              <a:t>10/31/2014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6BE1EAD-7837-48C9-AFD1-37A07D81F27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6835F-D3D2-4605-A15B-D341A5AA386A}" type="datetimeFigureOut">
              <a:rPr lang="en-US" smtClean="0"/>
              <a:t>10/31/2014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6BE1EAD-7837-48C9-AFD1-37A07D81F27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9" name="Rounded Rectangle 8"/>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914400" y="273050"/>
            <a:ext cx="7772400" cy="1143000"/>
          </a:xfrm>
        </p:spPr>
        <p:txBody>
          <a:bodyPr anchor="b" anchorCtr="0"/>
          <a:lstStyle>
            <a:lvl1pPr algn="l">
              <a:buNone/>
              <a:defRPr sz="4000" b="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914400" y="1600200"/>
            <a:ext cx="1905000" cy="4495800"/>
          </a:xfrm>
        </p:spPr>
        <p:txBody>
          <a:bodyPr/>
          <a:lstStyle>
            <a:lvl1pPr marL="0" indent="0">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D226835F-D3D2-4605-A15B-D341A5AA386A}" type="datetimeFigureOut">
              <a:rPr lang="en-US" smtClean="0"/>
              <a:t>10/31/2014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6BE1EAD-7837-48C9-AFD1-37A07D81F271}" type="slidenum">
              <a:rPr lang="en-US" smtClean="0"/>
              <a:t>‹#›</a:t>
            </a:fld>
            <a:endParaRPr lang="en-US"/>
          </a:p>
        </p:txBody>
      </p:sp>
      <p:sp>
        <p:nvSpPr>
          <p:cNvPr id="11" name="Content Placeholder 10"/>
          <p:cNvSpPr>
            <a:spLocks noGrp="1"/>
          </p:cNvSpPr>
          <p:nvPr>
            <p:ph sz="quarter" idx="1"/>
          </p:nvPr>
        </p:nvSpPr>
        <p:spPr>
          <a:xfrm>
            <a:off x="2971800" y="1600200"/>
            <a:ext cx="5715000" cy="44958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4900550"/>
            <a:ext cx="7315200" cy="522288"/>
          </a:xfrm>
        </p:spPr>
        <p:txBody>
          <a:bodyPr anchor="ctr">
            <a:noAutofit/>
          </a:bodyPr>
          <a:lstStyle>
            <a:lvl1pPr algn="l">
              <a:buNone/>
              <a:defRPr sz="2800" b="0"/>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914400" y="5445825"/>
            <a:ext cx="7315200" cy="685800"/>
          </a:xfrm>
        </p:spPr>
        <p:txBody>
          <a:bodyPr/>
          <a:lstStyle>
            <a:lvl1pPr marL="0" indent="0">
              <a:buFontTx/>
              <a:buNone/>
              <a:defRPr sz="16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D226835F-D3D2-4605-A15B-D341A5AA386A}" type="datetimeFigureOut">
              <a:rPr lang="en-US" smtClean="0"/>
              <a:t>10/31/2014</a:t>
            </a:fld>
            <a:endParaRPr lang="en-US"/>
          </a:p>
        </p:txBody>
      </p:sp>
      <p:sp>
        <p:nvSpPr>
          <p:cNvPr id="6" name="Footer Placeholder 5"/>
          <p:cNvSpPr>
            <a:spLocks noGrp="1"/>
          </p:cNvSpPr>
          <p:nvPr>
            <p:ph type="ftr" sz="quarter" idx="11"/>
          </p:nvPr>
        </p:nvSpPr>
        <p:spPr>
          <a:xfrm>
            <a:off x="914400" y="6172200"/>
            <a:ext cx="3886200" cy="457200"/>
          </a:xfrm>
        </p:spPr>
        <p:txBody>
          <a:bodyPr/>
          <a:lstStyle/>
          <a:p>
            <a:endParaRPr lang="en-US"/>
          </a:p>
        </p:txBody>
      </p:sp>
      <p:sp>
        <p:nvSpPr>
          <p:cNvPr id="7" name="Slide Number Placeholder 6"/>
          <p:cNvSpPr>
            <a:spLocks noGrp="1"/>
          </p:cNvSpPr>
          <p:nvPr>
            <p:ph type="sldNum" sz="quarter" idx="12"/>
          </p:nvPr>
        </p:nvSpPr>
        <p:spPr>
          <a:xfrm>
            <a:off x="146304" y="6208776"/>
            <a:ext cx="457200" cy="457200"/>
          </a:xfrm>
        </p:spPr>
        <p:txBody>
          <a:bodyPr/>
          <a:lstStyle/>
          <a:p>
            <a:fld id="{26BE1EAD-7837-48C9-AFD1-37A07D81F271}" type="slidenum">
              <a:rPr lang="en-US" smtClean="0"/>
              <a:t>‹#›</a:t>
            </a:fld>
            <a:endParaRPr lang="en-US"/>
          </a:p>
        </p:txBody>
      </p:sp>
      <p:sp>
        <p:nvSpPr>
          <p:cNvPr id="11" name="Rectangle 10"/>
          <p:cNvSpPr/>
          <p:nvPr/>
        </p:nvSpPr>
        <p:spPr>
          <a:xfrm flipV="1">
            <a:off x="68307" y="4683555"/>
            <a:ext cx="9006840"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68508" y="4650474"/>
            <a:ext cx="9006639"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p:nvPr/>
        </p:nvSpPr>
        <p:spPr>
          <a:xfrm>
            <a:off x="68510" y="4773224"/>
            <a:ext cx="9006637" cy="48807"/>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Picture Placeholder 2"/>
          <p:cNvSpPr>
            <a:spLocks noGrp="1"/>
          </p:cNvSpPr>
          <p:nvPr>
            <p:ph type="pic" idx="1"/>
          </p:nvPr>
        </p:nvSpPr>
        <p:spPr>
          <a:xfrm>
            <a:off x="68308" y="66675"/>
            <a:ext cx="9001873" cy="4581525"/>
          </a:xfrm>
          <a:prstGeom prst="round2SameRect">
            <a:avLst>
              <a:gd name="adj1" fmla="val 7101"/>
              <a:gd name="adj2" fmla="val 0"/>
            </a:avLst>
          </a:prstGeom>
          <a:solidFill>
            <a:schemeClr val="bg2"/>
          </a:solidFill>
          <a:ln w="6350">
            <a:solidFill>
              <a:schemeClr val="tx1"/>
            </a:solid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8" name="Rounded Rectangle 7"/>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2" name="Title Placeholder 21"/>
          <p:cNvSpPr>
            <a:spLocks noGrp="1"/>
          </p:cNvSpPr>
          <p:nvPr>
            <p:ph type="title"/>
          </p:nvPr>
        </p:nvSpPr>
        <p:spPr>
          <a:xfrm>
            <a:off x="914400" y="274638"/>
            <a:ext cx="7772400" cy="1143000"/>
          </a:xfrm>
          <a:prstGeom prst="rect">
            <a:avLst/>
          </a:prstGeom>
        </p:spPr>
        <p:txBody>
          <a:bodyPr bIns="91440" anchor="b" anchorCtr="0">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914400" y="1447800"/>
            <a:ext cx="7772400" cy="4572000"/>
          </a:xfrm>
          <a:prstGeom prst="rect">
            <a:avLst/>
          </a:prstGeom>
        </p:spPr>
        <p:txBody>
          <a:bodyPr>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172200" y="6191250"/>
            <a:ext cx="2476500" cy="476250"/>
          </a:xfrm>
          <a:prstGeom prst="rect">
            <a:avLst/>
          </a:prstGeom>
        </p:spPr>
        <p:txBody>
          <a:bodyPr anchor="ctr" anchorCtr="0"/>
          <a:lstStyle>
            <a:lvl1pPr algn="r" eaLnBrk="1" latinLnBrk="0" hangingPunct="1">
              <a:defRPr kumimoji="0" sz="1400">
                <a:solidFill>
                  <a:schemeClr val="tx2"/>
                </a:solidFill>
              </a:defRPr>
            </a:lvl1pPr>
          </a:lstStyle>
          <a:p>
            <a:fld id="{D226835F-D3D2-4605-A15B-D341A5AA386A}" type="datetimeFigureOut">
              <a:rPr lang="en-US" smtClean="0"/>
              <a:t>10/31/2014</a:t>
            </a:fld>
            <a:endParaRPr lang="en-US"/>
          </a:p>
        </p:txBody>
      </p:sp>
      <p:sp>
        <p:nvSpPr>
          <p:cNvPr id="3" name="Footer Placeholder 2"/>
          <p:cNvSpPr>
            <a:spLocks noGrp="1"/>
          </p:cNvSpPr>
          <p:nvPr>
            <p:ph type="ftr" sz="quarter" idx="3"/>
          </p:nvPr>
        </p:nvSpPr>
        <p:spPr>
          <a:xfrm>
            <a:off x="914400" y="6172200"/>
            <a:ext cx="3962400" cy="457200"/>
          </a:xfrm>
          <a:prstGeom prst="rect">
            <a:avLst/>
          </a:prstGeom>
        </p:spPr>
        <p:txBody>
          <a:bodyPr anchor="ctr" anchorCtr="0"/>
          <a:lstStyle>
            <a:lvl1pPr eaLnBrk="1" latinLnBrk="0" hangingPunct="1">
              <a:defRPr kumimoji="0" sz="1400">
                <a:solidFill>
                  <a:schemeClr val="tx2"/>
                </a:solidFill>
              </a:defRPr>
            </a:lvl1pPr>
          </a:lstStyle>
          <a:p>
            <a:endParaRPr lang="en-US"/>
          </a:p>
        </p:txBody>
      </p:sp>
      <p:sp>
        <p:nvSpPr>
          <p:cNvPr id="23" name="Slide Number Placeholder 22"/>
          <p:cNvSpPr>
            <a:spLocks noGrp="1"/>
          </p:cNvSpPr>
          <p:nvPr>
            <p:ph type="sldNum" sz="quarter" idx="4"/>
          </p:nvPr>
        </p:nvSpPr>
        <p:spPr>
          <a:xfrm>
            <a:off x="146304" y="6210300"/>
            <a:ext cx="457200" cy="457200"/>
          </a:xfrm>
          <a:prstGeom prst="ellipse">
            <a:avLst/>
          </a:prstGeom>
          <a:solidFill>
            <a:schemeClr val="accent1"/>
          </a:solidFill>
        </p:spPr>
        <p:txBody>
          <a:bodyPr wrap="none" lIns="0" tIns="0" rIns="0" bIns="0" anchor="ctr" anchorCtr="1">
            <a:noAutofit/>
          </a:bodyPr>
          <a:lstStyle>
            <a:lvl1pPr algn="ctr" eaLnBrk="1" latinLnBrk="0" hangingPunct="1">
              <a:defRPr kumimoji="0" sz="1400">
                <a:solidFill>
                  <a:srgbClr val="FFFFFF"/>
                </a:solidFill>
                <a:latin typeface="+mj-lt"/>
                <a:ea typeface="+mj-ea"/>
                <a:cs typeface="+mj-cs"/>
              </a:defRPr>
            </a:lvl1pPr>
          </a:lstStyle>
          <a:p>
            <a:fld id="{26BE1EAD-7837-48C9-AFD1-37A07D81F27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274320" indent="-274320" algn="l" rtl="0" eaLnBrk="1" latinLnBrk="0" hangingPunct="1">
        <a:spcBef>
          <a:spcPts val="580"/>
        </a:spcBef>
        <a:buClr>
          <a:schemeClr val="accent1"/>
        </a:buClr>
        <a:buSzPct val="85000"/>
        <a:buFont typeface="Wingdings 2"/>
        <a:buChar char=""/>
        <a:defRPr kumimoji="0" sz="2600" kern="1200">
          <a:solidFill>
            <a:schemeClr val="tx1"/>
          </a:solidFill>
          <a:latin typeface="+mn-lt"/>
          <a:ea typeface="+mn-ea"/>
          <a:cs typeface="+mn-cs"/>
        </a:defRPr>
      </a:lvl1pPr>
      <a:lvl2pPr marL="548640" indent="-228600" algn="l" rtl="0" eaLnBrk="1" latinLnBrk="0" hangingPunct="1">
        <a:spcBef>
          <a:spcPts val="370"/>
        </a:spcBef>
        <a:buClr>
          <a:schemeClr val="accent2"/>
        </a:buClr>
        <a:buSzPct val="85000"/>
        <a:buFont typeface="Wingdings 2"/>
        <a:buChar char=""/>
        <a:defRPr kumimoji="0" sz="2400" kern="1200">
          <a:solidFill>
            <a:schemeClr val="tx1"/>
          </a:solidFill>
          <a:latin typeface="+mn-lt"/>
          <a:ea typeface="+mn-ea"/>
          <a:cs typeface="+mn-cs"/>
        </a:defRPr>
      </a:lvl2pPr>
      <a:lvl3pPr marL="822960" indent="-228600" algn="l" rtl="0" eaLnBrk="1" latinLnBrk="0" hangingPunct="1">
        <a:spcBef>
          <a:spcPts val="370"/>
        </a:spcBef>
        <a:buClr>
          <a:schemeClr val="accent1">
            <a:tint val="60000"/>
          </a:schemeClr>
        </a:buClr>
        <a:buSzPct val="8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ts val="370"/>
        </a:spcBef>
        <a:buClr>
          <a:schemeClr val="accent3"/>
        </a:buClr>
        <a:buSzPct val="80000"/>
        <a:buFont typeface="Wingdings 2"/>
        <a:buChar char=""/>
        <a:defRPr kumimoji="0" sz="2000" kern="1200">
          <a:solidFill>
            <a:schemeClr val="tx1"/>
          </a:solidFill>
          <a:latin typeface="+mn-lt"/>
          <a:ea typeface="+mn-ea"/>
          <a:cs typeface="+mn-cs"/>
        </a:defRPr>
      </a:lvl4pPr>
      <a:lvl5pPr marL="1371600" indent="-228600" algn="l" rtl="0" eaLnBrk="1" latinLnBrk="0" hangingPunct="1">
        <a:spcBef>
          <a:spcPts val="370"/>
        </a:spcBef>
        <a:buClr>
          <a:schemeClr val="accent3"/>
        </a:buClr>
        <a:buFontTx/>
        <a:buChar char="o"/>
        <a:defRPr kumimoji="0" sz="2000" kern="1200">
          <a:solidFill>
            <a:schemeClr val="tx1"/>
          </a:solidFill>
          <a:latin typeface="+mn-lt"/>
          <a:ea typeface="+mn-ea"/>
          <a:cs typeface="+mn-cs"/>
        </a:defRPr>
      </a:lvl5pPr>
      <a:lvl6pPr marL="1645920" indent="-228600" algn="l" rtl="0" eaLnBrk="1" latinLnBrk="0" hangingPunct="1">
        <a:spcBef>
          <a:spcPts val="370"/>
        </a:spcBef>
        <a:buClr>
          <a:schemeClr val="accent3"/>
        </a:buClr>
        <a:buChar char="•"/>
        <a:defRPr kumimoji="0" sz="1800" kern="1200" baseline="0">
          <a:solidFill>
            <a:schemeClr val="tx1"/>
          </a:solidFill>
          <a:latin typeface="+mn-lt"/>
          <a:ea typeface="+mn-ea"/>
          <a:cs typeface="+mn-cs"/>
        </a:defRPr>
      </a:lvl6pPr>
      <a:lvl7pPr marL="1920240" indent="-228600" algn="l" rtl="0" eaLnBrk="1" latinLnBrk="0" hangingPunct="1">
        <a:spcBef>
          <a:spcPts val="370"/>
        </a:spcBef>
        <a:buClr>
          <a:schemeClr val="accent2"/>
        </a:buClr>
        <a:buChar char="•"/>
        <a:defRPr kumimoji="0" sz="1800" kern="1200">
          <a:solidFill>
            <a:schemeClr val="tx1"/>
          </a:solidFill>
          <a:latin typeface="+mn-lt"/>
          <a:ea typeface="+mn-ea"/>
          <a:cs typeface="+mn-cs"/>
        </a:defRPr>
      </a:lvl7pPr>
      <a:lvl8pPr marL="2194560" indent="-228600" algn="l" rtl="0" eaLnBrk="1" latinLnBrk="0" hangingPunct="1">
        <a:spcBef>
          <a:spcPts val="370"/>
        </a:spcBef>
        <a:buClr>
          <a:schemeClr val="accent1">
            <a:tint val="60000"/>
          </a:schemeClr>
        </a:buClr>
        <a:buChar char="•"/>
        <a:defRPr kumimoji="0" sz="1800" kern="1200">
          <a:solidFill>
            <a:schemeClr val="tx1"/>
          </a:solidFill>
          <a:latin typeface="+mn-lt"/>
          <a:ea typeface="+mn-ea"/>
          <a:cs typeface="+mn-cs"/>
        </a:defRPr>
      </a:lvl8pPr>
      <a:lvl9pPr marL="2468880" indent="-228600" algn="l" rtl="0" eaLnBrk="1" latinLnBrk="0" hangingPunct="1">
        <a:spcBef>
          <a:spcPts val="370"/>
        </a:spcBef>
        <a:buClr>
          <a:schemeClr val="accent2">
            <a:tint val="60000"/>
          </a:schemeClr>
        </a:buClr>
        <a:buChar char="•"/>
        <a:defRPr kumimoji="0" sz="18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normAutofit/>
          </a:bodyPr>
          <a:lstStyle/>
          <a:p>
            <a:r>
              <a:rPr lang="en-US" sz="3200" dirty="0" smtClean="0"/>
              <a:t>Appropriate to the Message Being Delivered</a:t>
            </a:r>
            <a:endParaRPr lang="en-US" sz="3200" dirty="0"/>
          </a:p>
        </p:txBody>
      </p:sp>
      <p:sp>
        <p:nvSpPr>
          <p:cNvPr id="2" name="Title 1"/>
          <p:cNvSpPr>
            <a:spLocks noGrp="1"/>
          </p:cNvSpPr>
          <p:nvPr>
            <p:ph type="ctrTitle"/>
          </p:nvPr>
        </p:nvSpPr>
        <p:spPr/>
        <p:txBody>
          <a:bodyPr>
            <a:normAutofit/>
          </a:bodyPr>
          <a:lstStyle/>
          <a:p>
            <a:r>
              <a:rPr lang="en-US" sz="5400" dirty="0" smtClean="0"/>
              <a:t>Demonstrating Sensitivity</a:t>
            </a:r>
            <a:endParaRPr lang="en-US" sz="5400" dirty="0"/>
          </a:p>
        </p:txBody>
      </p:sp>
    </p:spTree>
    <p:extLst>
      <p:ext uri="{BB962C8B-B14F-4D97-AF65-F5344CB8AC3E}">
        <p14:creationId xmlns:p14="http://schemas.microsoft.com/office/powerpoint/2010/main" val="22600888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6000" dirty="0" smtClean="0"/>
              <a:t>INTRODUCTION</a:t>
            </a:r>
            <a:endParaRPr lang="en-US" sz="6000" dirty="0"/>
          </a:p>
        </p:txBody>
      </p:sp>
      <p:sp>
        <p:nvSpPr>
          <p:cNvPr id="3" name="Content Placeholder 2"/>
          <p:cNvSpPr>
            <a:spLocks noGrp="1"/>
          </p:cNvSpPr>
          <p:nvPr>
            <p:ph sz="quarter" idx="1"/>
          </p:nvPr>
        </p:nvSpPr>
        <p:spPr/>
        <p:txBody>
          <a:bodyPr>
            <a:normAutofit/>
          </a:bodyPr>
          <a:lstStyle/>
          <a:p>
            <a:pPr marL="0" indent="0">
              <a:buNone/>
            </a:pPr>
            <a:r>
              <a:rPr lang="en-US" sz="3200" dirty="0"/>
              <a:t>Being able to demonstrate sensitivity that is appropriate to the message being delivered is an essential skill in communication. It involves an awareness of the needs and emotions of others. We have all been awed by someone who always seems to know what to say and how to say it in any situation. These people know how to communicate with diplomacy, tact, and confidence--but most of all, with sensitivity. </a:t>
            </a:r>
          </a:p>
        </p:txBody>
      </p:sp>
    </p:spTree>
    <p:extLst>
      <p:ext uri="{BB962C8B-B14F-4D97-AF65-F5344CB8AC3E}">
        <p14:creationId xmlns:p14="http://schemas.microsoft.com/office/powerpoint/2010/main" val="39305454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en-US" dirty="0" smtClean="0"/>
              <a:t>REACTING SENSITIVELY &amp; APPROPRIATELY </a:t>
            </a:r>
            <a:endParaRPr lang="en-US" dirty="0"/>
          </a:p>
        </p:txBody>
      </p:sp>
      <p:sp>
        <p:nvSpPr>
          <p:cNvPr id="3" name="Content Placeholder 2"/>
          <p:cNvSpPr>
            <a:spLocks noGrp="1"/>
          </p:cNvSpPr>
          <p:nvPr>
            <p:ph sz="quarter" idx="1"/>
          </p:nvPr>
        </p:nvSpPr>
        <p:spPr/>
        <p:txBody>
          <a:bodyPr>
            <a:noAutofit/>
          </a:bodyPr>
          <a:lstStyle/>
          <a:p>
            <a:pPr marL="0" indent="0">
              <a:buNone/>
            </a:pPr>
            <a:r>
              <a:rPr lang="en-US" sz="2100" dirty="0"/>
              <a:t>Being able to react sensitively and appropriately is often aided by listening to our intuition and our compassion. That individual that always seems to know what to say and how to say it likely understands this. The following concepts are important to take into consideration</a:t>
            </a:r>
            <a:r>
              <a:rPr lang="en-US" sz="2100" dirty="0" smtClean="0"/>
              <a:t>:</a:t>
            </a:r>
          </a:p>
          <a:p>
            <a:r>
              <a:rPr lang="en-US" sz="2100" dirty="0" smtClean="0"/>
              <a:t>Body </a:t>
            </a:r>
            <a:r>
              <a:rPr lang="en-US" sz="2100" dirty="0"/>
              <a:t>language: As discussed in other lessons, body language, or nonverbal communication, gives us clues as to what someone is feeling and how you may respond appropriately to them. For example, if the other person seems to be cowering away from you, you may be coming on too strongly. </a:t>
            </a:r>
            <a:endParaRPr lang="en-US" sz="2100" dirty="0" smtClean="0"/>
          </a:p>
          <a:p>
            <a:r>
              <a:rPr lang="en-US" sz="2100" dirty="0" smtClean="0"/>
              <a:t>Interruptions</a:t>
            </a:r>
            <a:r>
              <a:rPr lang="en-US" sz="2100" dirty="0"/>
              <a:t>: Interrupting in the middle of a phrase can be disconcerting, so it is important to be sensitive by being patient and waiting for a pause. </a:t>
            </a:r>
            <a:endParaRPr lang="en-US" sz="2100" dirty="0" smtClean="0"/>
          </a:p>
          <a:p>
            <a:r>
              <a:rPr lang="en-US" sz="2100" dirty="0" smtClean="0"/>
              <a:t>Respect</a:t>
            </a:r>
            <a:r>
              <a:rPr lang="en-US" sz="2100" dirty="0"/>
              <a:t>: By communicating gently, with respect for others, they feel more safe and able to express their true feelings.  Offering criticism should be done with the utmost respect</a:t>
            </a:r>
            <a:r>
              <a:rPr lang="en-US" sz="2100" dirty="0" smtClean="0"/>
              <a:t>.</a:t>
            </a:r>
          </a:p>
          <a:p>
            <a:r>
              <a:rPr lang="en-US" sz="2100" dirty="0" smtClean="0"/>
              <a:t>Judgment</a:t>
            </a:r>
            <a:r>
              <a:rPr lang="en-US" sz="2100" dirty="0"/>
              <a:t>: Not judging the person is very important.</a:t>
            </a:r>
          </a:p>
        </p:txBody>
      </p:sp>
    </p:spTree>
    <p:extLst>
      <p:ext uri="{BB962C8B-B14F-4D97-AF65-F5344CB8AC3E}">
        <p14:creationId xmlns:p14="http://schemas.microsoft.com/office/powerpoint/2010/main" val="2853338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en-US" dirty="0" smtClean="0"/>
              <a:t>RULES FOR DEMONSTRATING SENSITIVITY </a:t>
            </a:r>
            <a:endParaRPr lang="en-US" dirty="0"/>
          </a:p>
        </p:txBody>
      </p:sp>
      <p:sp>
        <p:nvSpPr>
          <p:cNvPr id="3" name="Content Placeholder 2"/>
          <p:cNvSpPr>
            <a:spLocks noGrp="1"/>
          </p:cNvSpPr>
          <p:nvPr>
            <p:ph sz="quarter" idx="1"/>
          </p:nvPr>
        </p:nvSpPr>
        <p:spPr/>
        <p:txBody>
          <a:bodyPr>
            <a:noAutofit/>
          </a:bodyPr>
          <a:lstStyle/>
          <a:p>
            <a:pPr marL="0" indent="0">
              <a:buNone/>
            </a:pPr>
            <a:r>
              <a:rPr lang="en-US" sz="1900" dirty="0"/>
              <a:t>The way in which we communicate elicits positive or negative emotions. If we communicate aggressively, without sensitivity, defensive or angry emotions prevent others from hearing the message that we are trying to convey. Communicating in an effective manner combines strength and sensitivity and limits negative emotions.  Consider the following six rules for demonstrating sensitivity</a:t>
            </a:r>
            <a:r>
              <a:rPr lang="en-US" sz="1900" dirty="0" smtClean="0"/>
              <a:t>:</a:t>
            </a:r>
          </a:p>
          <a:p>
            <a:r>
              <a:rPr lang="en-US" sz="1900" dirty="0" smtClean="0"/>
              <a:t>Rule </a:t>
            </a:r>
            <a:r>
              <a:rPr lang="en-US" sz="1900" dirty="0"/>
              <a:t>#1: Give others the benefit of the doubt. Maybe the person who made that outrageous generalization isn’t really insensitive. Maybe they have had a painful experience</a:t>
            </a:r>
            <a:r>
              <a:rPr lang="en-US" sz="1900" dirty="0" smtClean="0"/>
              <a:t>.</a:t>
            </a:r>
          </a:p>
          <a:p>
            <a:r>
              <a:rPr lang="en-US" sz="1900" dirty="0" smtClean="0"/>
              <a:t>Rule </a:t>
            </a:r>
            <a:r>
              <a:rPr lang="en-US" sz="1900" dirty="0"/>
              <a:t>#2: After giving someone the benefit of the doubt, listen to learn and truly understand what they are feeling. Let them know you’ve heard them and are genuinely trying to see things from their perspective by acknowledging their feelings</a:t>
            </a:r>
            <a:r>
              <a:rPr lang="en-US" sz="1900" dirty="0" smtClean="0"/>
              <a:t>.</a:t>
            </a:r>
          </a:p>
          <a:p>
            <a:r>
              <a:rPr lang="en-US" sz="1900" dirty="0" smtClean="0"/>
              <a:t>Rule </a:t>
            </a:r>
            <a:r>
              <a:rPr lang="en-US" sz="1900" dirty="0"/>
              <a:t>#3: Discuss personal information in a private setting</a:t>
            </a:r>
            <a:r>
              <a:rPr lang="en-US" sz="1900" dirty="0" smtClean="0"/>
              <a:t>.</a:t>
            </a:r>
          </a:p>
          <a:p>
            <a:r>
              <a:rPr lang="en-US" sz="1900" dirty="0" smtClean="0"/>
              <a:t>Rule </a:t>
            </a:r>
            <a:r>
              <a:rPr lang="en-US" sz="1900" dirty="0"/>
              <a:t>#4: Don’t deliver bad news when it is clearly not a good time</a:t>
            </a:r>
            <a:r>
              <a:rPr lang="en-US" sz="1900" dirty="0" smtClean="0"/>
              <a:t>.</a:t>
            </a:r>
          </a:p>
          <a:p>
            <a:r>
              <a:rPr lang="en-US" sz="1900" dirty="0" smtClean="0"/>
              <a:t>Rule </a:t>
            </a:r>
            <a:r>
              <a:rPr lang="en-US" sz="1900" dirty="0"/>
              <a:t>#5: Don’t use email. Make it a point to speak in person</a:t>
            </a:r>
            <a:r>
              <a:rPr lang="en-US" sz="1900" dirty="0" smtClean="0"/>
              <a:t>.</a:t>
            </a:r>
          </a:p>
          <a:p>
            <a:r>
              <a:rPr lang="en-US" sz="1900" dirty="0" smtClean="0"/>
              <a:t>Rule </a:t>
            </a:r>
            <a:r>
              <a:rPr lang="en-US" sz="1900" dirty="0"/>
              <a:t>#6: Be sincere in your response but keep your emotions out of it.</a:t>
            </a:r>
          </a:p>
        </p:txBody>
      </p:sp>
    </p:spTree>
    <p:extLst>
      <p:ext uri="{BB962C8B-B14F-4D97-AF65-F5344CB8AC3E}">
        <p14:creationId xmlns:p14="http://schemas.microsoft.com/office/powerpoint/2010/main" val="3194338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CULTURAL SENSITIVITY </a:t>
            </a:r>
            <a:endParaRPr lang="en-US" dirty="0"/>
          </a:p>
        </p:txBody>
      </p:sp>
      <p:sp>
        <p:nvSpPr>
          <p:cNvPr id="3" name="Content Placeholder 2"/>
          <p:cNvSpPr>
            <a:spLocks noGrp="1"/>
          </p:cNvSpPr>
          <p:nvPr>
            <p:ph sz="quarter" idx="1"/>
          </p:nvPr>
        </p:nvSpPr>
        <p:spPr/>
        <p:txBody>
          <a:bodyPr>
            <a:noAutofit/>
          </a:bodyPr>
          <a:lstStyle/>
          <a:p>
            <a:pPr marL="0" indent="0">
              <a:buNone/>
            </a:pPr>
            <a:r>
              <a:rPr lang="en-US" sz="1900" dirty="0"/>
              <a:t>Cultural sensitivity is an attitude and way of behaving in which you’re aware of and acknowledge cultural differences.  Without cultural sensitivity there can be no effective interpersonal communication between people who are different in race or nationality. The following are ways to increase cultural sensitivity:	</a:t>
            </a:r>
            <a:endParaRPr lang="en-US" sz="1900" dirty="0" smtClean="0"/>
          </a:p>
          <a:p>
            <a:r>
              <a:rPr lang="en-US" sz="1900" dirty="0" smtClean="0"/>
              <a:t>Prepare </a:t>
            </a:r>
            <a:r>
              <a:rPr lang="en-US" sz="1900" dirty="0"/>
              <a:t>yourself. Listen carefully for culturally influenced behaviors</a:t>
            </a:r>
            <a:r>
              <a:rPr lang="en-US" sz="1900" dirty="0" smtClean="0"/>
              <a:t>.</a:t>
            </a:r>
          </a:p>
          <a:p>
            <a:r>
              <a:rPr lang="en-US" sz="1900" dirty="0" smtClean="0"/>
              <a:t>Recognize </a:t>
            </a:r>
            <a:r>
              <a:rPr lang="en-US" sz="1900" dirty="0"/>
              <a:t>your fears. Recognize and face your own fears of acting inappropriately toward members of different cultures</a:t>
            </a:r>
            <a:r>
              <a:rPr lang="en-US" sz="1900" dirty="0" smtClean="0"/>
              <a:t>.</a:t>
            </a:r>
          </a:p>
          <a:p>
            <a:r>
              <a:rPr lang="en-US" sz="1900" dirty="0" smtClean="0"/>
              <a:t>Recognize </a:t>
            </a:r>
            <a:r>
              <a:rPr lang="en-US" sz="1900" dirty="0"/>
              <a:t>differences. Be mindful of the differences between yourself and those from other cultures.	</a:t>
            </a:r>
            <a:endParaRPr lang="en-US" sz="1900" dirty="0" smtClean="0"/>
          </a:p>
          <a:p>
            <a:r>
              <a:rPr lang="en-US" sz="1900" dirty="0" smtClean="0"/>
              <a:t>Recognize </a:t>
            </a:r>
            <a:r>
              <a:rPr lang="en-US" sz="1900" dirty="0"/>
              <a:t>differences within the group</a:t>
            </a:r>
            <a:r>
              <a:rPr lang="en-US" sz="1900" dirty="0" smtClean="0"/>
              <a:t>.</a:t>
            </a:r>
          </a:p>
          <a:p>
            <a:r>
              <a:rPr lang="en-US" sz="1900" dirty="0" smtClean="0"/>
              <a:t> </a:t>
            </a:r>
            <a:r>
              <a:rPr lang="en-US" sz="1900" dirty="0"/>
              <a:t>Recognize differences in meaning.  Words don’t always mean the same thing to members of different cultures</a:t>
            </a:r>
            <a:r>
              <a:rPr lang="en-US" sz="1900" dirty="0" smtClean="0"/>
              <a:t>.</a:t>
            </a:r>
          </a:p>
          <a:p>
            <a:r>
              <a:rPr lang="en-US" sz="1900" dirty="0" smtClean="0"/>
              <a:t>Be </a:t>
            </a:r>
            <a:r>
              <a:rPr lang="en-US" sz="1900" dirty="0"/>
              <a:t>rule conscious. Become aware of and think mindfully about the cultural rules and customs of others</a:t>
            </a:r>
            <a:r>
              <a:rPr lang="en-US" sz="1900" dirty="0" smtClean="0"/>
              <a:t>.</a:t>
            </a:r>
          </a:p>
          <a:p>
            <a:pPr marL="0" indent="0">
              <a:buNone/>
            </a:pPr>
            <a:r>
              <a:rPr lang="en-US" sz="1900" dirty="0" smtClean="0"/>
              <a:t>Remember</a:t>
            </a:r>
            <a:r>
              <a:rPr lang="en-US" sz="1900" dirty="0"/>
              <a:t>, etiquette is dependent on culture; a sensitive response in one society may be shocking in another.</a:t>
            </a:r>
          </a:p>
        </p:txBody>
      </p:sp>
    </p:spTree>
    <p:extLst>
      <p:ext uri="{BB962C8B-B14F-4D97-AF65-F5344CB8AC3E}">
        <p14:creationId xmlns:p14="http://schemas.microsoft.com/office/powerpoint/2010/main" val="41596831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5400" dirty="0" smtClean="0"/>
              <a:t>IN CONCLUSION</a:t>
            </a:r>
            <a:endParaRPr lang="en-US" sz="5400" dirty="0"/>
          </a:p>
        </p:txBody>
      </p:sp>
      <p:sp>
        <p:nvSpPr>
          <p:cNvPr id="3" name="Content Placeholder 2"/>
          <p:cNvSpPr>
            <a:spLocks noGrp="1"/>
          </p:cNvSpPr>
          <p:nvPr>
            <p:ph sz="quarter" idx="1"/>
          </p:nvPr>
        </p:nvSpPr>
        <p:spPr/>
        <p:txBody>
          <a:bodyPr>
            <a:normAutofit/>
          </a:bodyPr>
          <a:lstStyle/>
          <a:p>
            <a:pPr marL="0" indent="0">
              <a:buNone/>
            </a:pPr>
            <a:r>
              <a:rPr lang="en-US" sz="3200" dirty="0"/>
              <a:t>The ability to demonstrate sensitivity that is appropriate to the message being delivered is an essential skill in communication involving an awareness of the needs and emotions of others. We need to be sensitive to other people's needs, wishes, and choices by being compassionate, respectful, culturally sensitive, and aware--and by expressing our own feelings. Go ahead. </a:t>
            </a:r>
            <a:r>
              <a:rPr lang="en-US" sz="4000" b="1" dirty="0"/>
              <a:t>Try it!</a:t>
            </a:r>
          </a:p>
        </p:txBody>
      </p:sp>
    </p:spTree>
    <p:extLst>
      <p:ext uri="{BB962C8B-B14F-4D97-AF65-F5344CB8AC3E}">
        <p14:creationId xmlns:p14="http://schemas.microsoft.com/office/powerpoint/2010/main" val="372494937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ubtitle 4"/>
          <p:cNvSpPr>
            <a:spLocks noGrp="1"/>
          </p:cNvSpPr>
          <p:nvPr>
            <p:ph type="subTitle" idx="1"/>
          </p:nvPr>
        </p:nvSpPr>
        <p:spPr/>
        <p:txBody>
          <a:bodyPr>
            <a:normAutofit/>
          </a:bodyPr>
          <a:lstStyle/>
          <a:p>
            <a:r>
              <a:rPr lang="en-US" sz="3600" dirty="0" smtClean="0"/>
              <a:t>DEMONSTRATING SENSITIVITY </a:t>
            </a:r>
            <a:endParaRPr lang="en-US" sz="3600" dirty="0"/>
          </a:p>
        </p:txBody>
      </p:sp>
      <p:sp>
        <p:nvSpPr>
          <p:cNvPr id="4" name="Title 3"/>
          <p:cNvSpPr>
            <a:spLocks noGrp="1"/>
          </p:cNvSpPr>
          <p:nvPr>
            <p:ph type="ctrTitle"/>
          </p:nvPr>
        </p:nvSpPr>
        <p:spPr/>
        <p:txBody>
          <a:bodyPr>
            <a:noAutofit/>
          </a:bodyPr>
          <a:lstStyle/>
          <a:p>
            <a:r>
              <a:rPr lang="en-US" sz="8800" dirty="0" smtClean="0"/>
              <a:t>END OF</a:t>
            </a:r>
            <a:endParaRPr lang="en-US" sz="8800" dirty="0"/>
          </a:p>
        </p:txBody>
      </p:sp>
    </p:spTree>
    <p:extLst>
      <p:ext uri="{BB962C8B-B14F-4D97-AF65-F5344CB8AC3E}">
        <p14:creationId xmlns:p14="http://schemas.microsoft.com/office/powerpoint/2010/main" val="325885079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Equity">
  <a:themeElements>
    <a:clrScheme name="Equity">
      <a:dk1>
        <a:sysClr val="windowText" lastClr="000000"/>
      </a:dk1>
      <a:lt1>
        <a:sysClr val="window" lastClr="FFFFFF"/>
      </a:lt1>
      <a:dk2>
        <a:srgbClr val="696464"/>
      </a:dk2>
      <a:lt2>
        <a:srgbClr val="E9E5DC"/>
      </a:lt2>
      <a:accent1>
        <a:srgbClr val="D34817"/>
      </a:accent1>
      <a:accent2>
        <a:srgbClr val="9B2D1F"/>
      </a:accent2>
      <a:accent3>
        <a:srgbClr val="A28E6A"/>
      </a:accent3>
      <a:accent4>
        <a:srgbClr val="956251"/>
      </a:accent4>
      <a:accent5>
        <a:srgbClr val="918485"/>
      </a:accent5>
      <a:accent6>
        <a:srgbClr val="855D5D"/>
      </a:accent6>
      <a:hlink>
        <a:srgbClr val="CC9900"/>
      </a:hlink>
      <a:folHlink>
        <a:srgbClr val="96A9A9"/>
      </a:folHlink>
    </a:clrScheme>
    <a:fontScheme name="Equity">
      <a:majorFont>
        <a:latin typeface="Franklin Gothic Book"/>
        <a:ea typeface=""/>
        <a:cs typeface=""/>
        <a:font script="Grek" typeface="Calibri"/>
        <a:font script="Cyrl" typeface="Calibri"/>
        <a:font script="Jpan" typeface="HGｺﾞｼｯｸM"/>
        <a:font script="Hang" typeface="바탕"/>
        <a:font script="Hans" typeface="幼圆"/>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Perpetua"/>
        <a:ea typeface=""/>
        <a:cs typeface=""/>
        <a:font script="Grek" typeface="Cambria"/>
        <a:font script="Cyrl" typeface="Cambria"/>
        <a:font script="Jpan" typeface="HG創英ﾌﾟﾚｾﾞﾝｽEB"/>
        <a:font script="Hang" typeface="맑은 고딕"/>
        <a:font script="Hans" typeface="宋体"/>
        <a:font script="Hant" typeface="新細明體"/>
        <a:font script="Arab" typeface="Times New Roman"/>
        <a:font script="Hebr" typeface="Aharoni"/>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Equity">
      <a:fillStyleLst>
        <a:solidFill>
          <a:schemeClr val="phClr"/>
        </a:solidFill>
        <a:blipFill>
          <a:blip xmlns:r="http://schemas.openxmlformats.org/officeDocument/2006/relationships" r:embed="rId1">
            <a:duotone>
              <a:schemeClr val="phClr">
                <a:tint val="30000"/>
                <a:satMod val="300000"/>
              </a:schemeClr>
              <a:schemeClr val="phClr">
                <a:tint val="40000"/>
                <a:satMod val="200000"/>
              </a:schemeClr>
            </a:duotone>
          </a:blip>
          <a:tile tx="0" ty="0" sx="70000" sy="70000" flip="none" algn="ctr"/>
        </a:blipFill>
        <a:blipFill>
          <a:blip xmlns:r="http://schemas.openxmlformats.org/officeDocument/2006/relationships" r:embed="rId1">
            <a:duotone>
              <a:schemeClr val="phClr">
                <a:shade val="22000"/>
                <a:satMod val="160000"/>
              </a:schemeClr>
              <a:schemeClr val="phClr">
                <a:shade val="45000"/>
                <a:satMod val="100000"/>
              </a:schemeClr>
            </a:duotone>
          </a:blip>
          <a:tile tx="0" ty="0" sx="65000" sy="65000" flip="none" algn="ctr"/>
        </a:blipFill>
      </a:fillStyleLst>
      <a:lnStyleLst>
        <a:ln w="9525" cap="flat" cmpd="sng" algn="ctr">
          <a:solidFill>
            <a:schemeClr val="phClr">
              <a:shade val="60000"/>
              <a:satMod val="110000"/>
            </a:schemeClr>
          </a:solidFill>
          <a:prstDash val="solid"/>
        </a:ln>
        <a:ln w="127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algn="t" rotWithShape="0">
              <a:srgbClr val="000000">
                <a:alpha val="50000"/>
              </a:srgbClr>
            </a:outerShdw>
          </a:effectLst>
        </a:effectStyle>
        <a:effectStyle>
          <a:effectLst>
            <a:outerShdw blurRad="38100" dist="25400" dir="5400000" algn="t" rotWithShape="0">
              <a:srgbClr val="000000">
                <a:alpha val="50000"/>
              </a:srgbClr>
            </a:outerShdw>
          </a:effectLst>
        </a:effectStyle>
        <a:effectStyle>
          <a:effectLst>
            <a:outerShdw blurRad="50800" dist="50800" dir="5400000" algn="t" rotWithShape="0">
              <a:srgbClr val="000000">
                <a:alpha val="60000"/>
              </a:srgbClr>
            </a:outerShdw>
          </a:effectLst>
          <a:scene3d>
            <a:camera prst="isometricBottomUp" fov="0">
              <a:rot lat="0" lon="0" rev="0"/>
            </a:camera>
            <a:lightRig rig="soft" dir="b">
              <a:rot lat="0" lon="0" rev="9000000"/>
            </a:lightRig>
          </a:scene3d>
          <a:sp3d contourW="35000" prstMaterial="matte">
            <a:bevelT w="45000" h="38100" prst="convex"/>
            <a:contourClr>
              <a:schemeClr val="phClr">
                <a:tint val="10000"/>
                <a:satMod val="130000"/>
              </a:schemeClr>
            </a:contourClr>
          </a:sp3d>
        </a:effectStyle>
      </a:effectStyleLst>
      <a:bgFillStyleLst>
        <a:solidFill>
          <a:schemeClr val="phClr"/>
        </a:solidFill>
        <a:gradFill rotWithShape="1">
          <a:gsLst>
            <a:gs pos="0">
              <a:schemeClr val="phClr">
                <a:shade val="40000"/>
                <a:satMod val="165000"/>
              </a:schemeClr>
            </a:gs>
            <a:gs pos="50000">
              <a:schemeClr val="phClr">
                <a:shade val="80000"/>
                <a:satMod val="155000"/>
              </a:schemeClr>
            </a:gs>
            <a:gs pos="100000">
              <a:schemeClr val="phClr">
                <a:tint val="95000"/>
                <a:satMod val="200000"/>
              </a:schemeClr>
            </a:gs>
          </a:gsLst>
          <a:lin ang="16200000" scaled="1"/>
        </a:gradFill>
        <a:blipFill>
          <a:blip xmlns:r="http://schemas.openxmlformats.org/officeDocument/2006/relationships" r:embed="rId1">
            <a:duotone>
              <a:schemeClr val="phClr">
                <a:tint val="95000"/>
                <a:satMod val="200000"/>
              </a:schemeClr>
              <a:schemeClr val="phClr">
                <a:shade val="80000"/>
                <a:satMod val="100000"/>
              </a:schemeClr>
            </a:duotone>
          </a:blip>
          <a:tile tx="0" ty="0" sx="55000" sy="5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Equity</Template>
  <TotalTime>14</TotalTime>
  <Words>597</Words>
  <Application>Microsoft Office PowerPoint</Application>
  <PresentationFormat>On-screen Show (4:3)</PresentationFormat>
  <Paragraphs>31</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Equity</vt:lpstr>
      <vt:lpstr>Demonstrating Sensitivity</vt:lpstr>
      <vt:lpstr>INTRODUCTION</vt:lpstr>
      <vt:lpstr>REACTING SENSITIVELY &amp; APPROPRIATELY </vt:lpstr>
      <vt:lpstr>RULES FOR DEMONSTRATING SENSITIVITY </vt:lpstr>
      <vt:lpstr>CULTURAL SENSITIVITY </vt:lpstr>
      <vt:lpstr>IN CONCLUSION</vt:lpstr>
      <vt:lpstr>END OF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Demonstrating Sensitivity</dc:title>
  <dc:creator>Windows User</dc:creator>
  <cp:lastModifiedBy>Windows User</cp:lastModifiedBy>
  <cp:revision>2</cp:revision>
  <dcterms:created xsi:type="dcterms:W3CDTF">2014-10-31T17:32:34Z</dcterms:created>
  <dcterms:modified xsi:type="dcterms:W3CDTF">2014-10-31T17:47:16Z</dcterms:modified>
</cp:coreProperties>
</file>

<file path=docProps/thumbnail.jpeg>
</file>