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2" r:id="rId7"/>
    <p:sldId id="26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00" autoAdjust="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B637C5-59A8-4991-BDFA-8F9C4393D00D}" type="doc">
      <dgm:prSet loTypeId="urn:microsoft.com/office/officeart/2005/8/layout/pyramid4" loCatId="pyramid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3B037C22-AC01-4146-A554-1D938AD636D3}">
      <dgm:prSet phldrT="[Text]"/>
      <dgm:spPr/>
      <dgm:t>
        <a:bodyPr/>
        <a:lstStyle/>
        <a:p>
          <a:r>
            <a:rPr lang="en-US" dirty="0" smtClean="0"/>
            <a:t>Large family base</a:t>
          </a:r>
          <a:endParaRPr lang="en-US" dirty="0"/>
        </a:p>
      </dgm:t>
    </dgm:pt>
    <dgm:pt modelId="{6F357E15-3571-4D93-911F-F016DF41CE40}" type="parTrans" cxnId="{43F1C09C-CCBB-4F60-9526-C3EDB4DE2959}">
      <dgm:prSet/>
      <dgm:spPr/>
      <dgm:t>
        <a:bodyPr/>
        <a:lstStyle/>
        <a:p>
          <a:endParaRPr lang="en-US"/>
        </a:p>
      </dgm:t>
    </dgm:pt>
    <dgm:pt modelId="{8D85C422-3C17-4BB1-AE86-2A1677A9CFF7}" type="sibTrans" cxnId="{43F1C09C-CCBB-4F60-9526-C3EDB4DE2959}">
      <dgm:prSet/>
      <dgm:spPr/>
      <dgm:t>
        <a:bodyPr/>
        <a:lstStyle/>
        <a:p>
          <a:endParaRPr lang="en-US"/>
        </a:p>
      </dgm:t>
    </dgm:pt>
    <dgm:pt modelId="{CC928977-53DB-4446-82C0-727AA269EB9A}">
      <dgm:prSet phldrT="[Text]"/>
      <dgm:spPr/>
      <dgm:t>
        <a:bodyPr/>
        <a:lstStyle/>
        <a:p>
          <a:r>
            <a:rPr lang="en-US" dirty="0" smtClean="0"/>
            <a:t>New theaters</a:t>
          </a:r>
          <a:endParaRPr lang="en-US" dirty="0"/>
        </a:p>
      </dgm:t>
    </dgm:pt>
    <dgm:pt modelId="{BC8B6413-CF3C-444C-BED7-CC41743856AA}" type="parTrans" cxnId="{531D6EF1-EED6-48A8-8334-F8CC6983B5C6}">
      <dgm:prSet/>
      <dgm:spPr/>
      <dgm:t>
        <a:bodyPr/>
        <a:lstStyle/>
        <a:p>
          <a:endParaRPr lang="en-US"/>
        </a:p>
      </dgm:t>
    </dgm:pt>
    <dgm:pt modelId="{AA65DE8A-1AFE-4B52-931A-CFFF2B8F53AA}" type="sibTrans" cxnId="{531D6EF1-EED6-48A8-8334-F8CC6983B5C6}">
      <dgm:prSet/>
      <dgm:spPr/>
      <dgm:t>
        <a:bodyPr/>
        <a:lstStyle/>
        <a:p>
          <a:endParaRPr lang="en-US"/>
        </a:p>
      </dgm:t>
    </dgm:pt>
    <dgm:pt modelId="{A15CEC07-B058-42AA-B4F0-9F54F15F20FF}">
      <dgm:prSet phldrT="[Text]"/>
      <dgm:spPr/>
      <dgm:t>
        <a:bodyPr/>
        <a:lstStyle/>
        <a:p>
          <a:r>
            <a:rPr lang="en-US" dirty="0" smtClean="0"/>
            <a:t>Clientele from nearby cities</a:t>
          </a:r>
          <a:endParaRPr lang="en-US" dirty="0"/>
        </a:p>
      </dgm:t>
    </dgm:pt>
    <dgm:pt modelId="{7613930C-79D8-4FAD-AAA8-4B59AEC2C5F0}" type="parTrans" cxnId="{DE526CEC-BA94-4ECD-A36F-101D5A377FD1}">
      <dgm:prSet/>
      <dgm:spPr/>
      <dgm:t>
        <a:bodyPr/>
        <a:lstStyle/>
        <a:p>
          <a:endParaRPr lang="en-US"/>
        </a:p>
      </dgm:t>
    </dgm:pt>
    <dgm:pt modelId="{C0C3B485-1E34-4E31-BD6D-D3FA33144869}" type="sibTrans" cxnId="{DE526CEC-BA94-4ECD-A36F-101D5A377FD1}">
      <dgm:prSet/>
      <dgm:spPr/>
      <dgm:t>
        <a:bodyPr/>
        <a:lstStyle/>
        <a:p>
          <a:endParaRPr lang="en-US"/>
        </a:p>
      </dgm:t>
    </dgm:pt>
    <dgm:pt modelId="{C8BB6C0D-EF05-437D-AE4F-FAE14FA66ED6}">
      <dgm:prSet phldrT="[Text]"/>
      <dgm:spPr/>
      <dgm:t>
        <a:bodyPr/>
        <a:lstStyle/>
        <a:p>
          <a:r>
            <a:rPr lang="en-US" dirty="0" smtClean="0"/>
            <a:t>New retail outlets</a:t>
          </a:r>
          <a:endParaRPr lang="en-US" dirty="0"/>
        </a:p>
      </dgm:t>
    </dgm:pt>
    <dgm:pt modelId="{155FFCE4-AE91-4DE4-91A8-A86F2F4AE567}" type="parTrans" cxnId="{2E8FCA99-94A9-4D50-B9D6-C93BF9D74093}">
      <dgm:prSet/>
      <dgm:spPr/>
      <dgm:t>
        <a:bodyPr/>
        <a:lstStyle/>
        <a:p>
          <a:endParaRPr lang="en-US"/>
        </a:p>
      </dgm:t>
    </dgm:pt>
    <dgm:pt modelId="{AB328A8C-9459-4807-B10D-CA3E78A0105F}" type="sibTrans" cxnId="{2E8FCA99-94A9-4D50-B9D6-C93BF9D74093}">
      <dgm:prSet/>
      <dgm:spPr/>
      <dgm:t>
        <a:bodyPr/>
        <a:lstStyle/>
        <a:p>
          <a:endParaRPr lang="en-US"/>
        </a:p>
      </dgm:t>
    </dgm:pt>
    <dgm:pt modelId="{27AD2C1C-A39A-4D0D-A0E0-8D60821933AE}" type="pres">
      <dgm:prSet presAssocID="{D1B637C5-59A8-4991-BDFA-8F9C4393D00D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FA3CB9-5C06-4BEE-9FDB-88598E15A1C8}" type="pres">
      <dgm:prSet presAssocID="{D1B637C5-59A8-4991-BDFA-8F9C4393D00D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6E1D1B-B8D4-4D55-8D7F-44300BC3C126}" type="pres">
      <dgm:prSet presAssocID="{D1B637C5-59A8-4991-BDFA-8F9C4393D00D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83CC84-07C7-4C46-BE7E-8A696691E02C}" type="pres">
      <dgm:prSet presAssocID="{D1B637C5-59A8-4991-BDFA-8F9C4393D00D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794F-469B-4120-ACC5-5372239E1E21}" type="pres">
      <dgm:prSet presAssocID="{D1B637C5-59A8-4991-BDFA-8F9C4393D00D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0815A2-47B3-42F3-8D5C-375EB0C854FF}" type="presOf" srcId="{D1B637C5-59A8-4991-BDFA-8F9C4393D00D}" destId="{27AD2C1C-A39A-4D0D-A0E0-8D60821933AE}" srcOrd="0" destOrd="0" presId="urn:microsoft.com/office/officeart/2005/8/layout/pyramid4"/>
    <dgm:cxn modelId="{FF903216-7BC2-4C84-9849-63E627124762}" type="presOf" srcId="{CC928977-53DB-4446-82C0-727AA269EB9A}" destId="{336E1D1B-B8D4-4D55-8D7F-44300BC3C126}" srcOrd="0" destOrd="0" presId="urn:microsoft.com/office/officeart/2005/8/layout/pyramid4"/>
    <dgm:cxn modelId="{43F1C09C-CCBB-4F60-9526-C3EDB4DE2959}" srcId="{D1B637C5-59A8-4991-BDFA-8F9C4393D00D}" destId="{3B037C22-AC01-4146-A554-1D938AD636D3}" srcOrd="0" destOrd="0" parTransId="{6F357E15-3571-4D93-911F-F016DF41CE40}" sibTransId="{8D85C422-3C17-4BB1-AE86-2A1677A9CFF7}"/>
    <dgm:cxn modelId="{073EBA75-71CE-40AD-957B-D1F5662AE07F}" type="presOf" srcId="{3B037C22-AC01-4146-A554-1D938AD636D3}" destId="{CCFA3CB9-5C06-4BEE-9FDB-88598E15A1C8}" srcOrd="0" destOrd="0" presId="urn:microsoft.com/office/officeart/2005/8/layout/pyramid4"/>
    <dgm:cxn modelId="{DE526CEC-BA94-4ECD-A36F-101D5A377FD1}" srcId="{D1B637C5-59A8-4991-BDFA-8F9C4393D00D}" destId="{A15CEC07-B058-42AA-B4F0-9F54F15F20FF}" srcOrd="2" destOrd="0" parTransId="{7613930C-79D8-4FAD-AAA8-4B59AEC2C5F0}" sibTransId="{C0C3B485-1E34-4E31-BD6D-D3FA33144869}"/>
    <dgm:cxn modelId="{2E8FCA99-94A9-4D50-B9D6-C93BF9D74093}" srcId="{D1B637C5-59A8-4991-BDFA-8F9C4393D00D}" destId="{C8BB6C0D-EF05-437D-AE4F-FAE14FA66ED6}" srcOrd="3" destOrd="0" parTransId="{155FFCE4-AE91-4DE4-91A8-A86F2F4AE567}" sibTransId="{AB328A8C-9459-4807-B10D-CA3E78A0105F}"/>
    <dgm:cxn modelId="{531D6EF1-EED6-48A8-8334-F8CC6983B5C6}" srcId="{D1B637C5-59A8-4991-BDFA-8F9C4393D00D}" destId="{CC928977-53DB-4446-82C0-727AA269EB9A}" srcOrd="1" destOrd="0" parTransId="{BC8B6413-CF3C-444C-BED7-CC41743856AA}" sibTransId="{AA65DE8A-1AFE-4B52-931A-CFFF2B8F53AA}"/>
    <dgm:cxn modelId="{28E2DD9F-3A70-4CD1-BF42-4A29624C6EF0}" type="presOf" srcId="{A15CEC07-B058-42AA-B4F0-9F54F15F20FF}" destId="{7283CC84-07C7-4C46-BE7E-8A696691E02C}" srcOrd="0" destOrd="0" presId="urn:microsoft.com/office/officeart/2005/8/layout/pyramid4"/>
    <dgm:cxn modelId="{029C5F61-75D5-4C55-9FB8-A11A05415D8F}" type="presOf" srcId="{C8BB6C0D-EF05-437D-AE4F-FAE14FA66ED6}" destId="{4142794F-469B-4120-ACC5-5372239E1E21}" srcOrd="0" destOrd="0" presId="urn:microsoft.com/office/officeart/2005/8/layout/pyramid4"/>
    <dgm:cxn modelId="{ACED4643-7A63-4723-A49D-EDE1B5645048}" type="presParOf" srcId="{27AD2C1C-A39A-4D0D-A0E0-8D60821933AE}" destId="{CCFA3CB9-5C06-4BEE-9FDB-88598E15A1C8}" srcOrd="0" destOrd="0" presId="urn:microsoft.com/office/officeart/2005/8/layout/pyramid4"/>
    <dgm:cxn modelId="{2E2F386E-5AA1-4D0B-9620-07910EB84DED}" type="presParOf" srcId="{27AD2C1C-A39A-4D0D-A0E0-8D60821933AE}" destId="{336E1D1B-B8D4-4D55-8D7F-44300BC3C126}" srcOrd="1" destOrd="0" presId="urn:microsoft.com/office/officeart/2005/8/layout/pyramid4"/>
    <dgm:cxn modelId="{21669068-E735-4C4B-9BDA-A4EFF67C1B99}" type="presParOf" srcId="{27AD2C1C-A39A-4D0D-A0E0-8D60821933AE}" destId="{7283CC84-07C7-4C46-BE7E-8A696691E02C}" srcOrd="2" destOrd="0" presId="urn:microsoft.com/office/officeart/2005/8/layout/pyramid4"/>
    <dgm:cxn modelId="{A24FFB54-E98E-46E8-B6FA-156FF8E5298C}" type="presParOf" srcId="{27AD2C1C-A39A-4D0D-A0E0-8D60821933AE}" destId="{4142794F-469B-4120-ACC5-5372239E1E21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FA3CB9-5C06-4BEE-9FDB-88598E15A1C8}">
      <dsp:nvSpPr>
        <dsp:cNvPr id="0" name=""/>
        <dsp:cNvSpPr/>
      </dsp:nvSpPr>
      <dsp:spPr>
        <a:xfrm>
          <a:off x="1009650" y="292893"/>
          <a:ext cx="2019300" cy="20193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Large family base</a:t>
          </a:r>
          <a:endParaRPr lang="en-US" sz="1500" kern="1200" dirty="0"/>
        </a:p>
      </dsp:txBody>
      <dsp:txXfrm>
        <a:off x="1514475" y="1302543"/>
        <a:ext cx="1009650" cy="1009650"/>
      </dsp:txXfrm>
    </dsp:sp>
    <dsp:sp modelId="{336E1D1B-B8D4-4D55-8D7F-44300BC3C126}">
      <dsp:nvSpPr>
        <dsp:cNvPr id="0" name=""/>
        <dsp:cNvSpPr/>
      </dsp:nvSpPr>
      <dsp:spPr>
        <a:xfrm>
          <a:off x="0" y="2312193"/>
          <a:ext cx="2019300" cy="2019300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New theaters</a:t>
          </a:r>
          <a:endParaRPr lang="en-US" sz="1500" kern="1200" dirty="0"/>
        </a:p>
      </dsp:txBody>
      <dsp:txXfrm>
        <a:off x="504825" y="3321843"/>
        <a:ext cx="1009650" cy="1009650"/>
      </dsp:txXfrm>
    </dsp:sp>
    <dsp:sp modelId="{7283CC84-07C7-4C46-BE7E-8A696691E02C}">
      <dsp:nvSpPr>
        <dsp:cNvPr id="0" name=""/>
        <dsp:cNvSpPr/>
      </dsp:nvSpPr>
      <dsp:spPr>
        <a:xfrm rot="10800000">
          <a:off x="1009650" y="2312193"/>
          <a:ext cx="2019300" cy="20193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Clientele from nearby cities</a:t>
          </a:r>
          <a:endParaRPr lang="en-US" sz="1500" kern="1200" dirty="0"/>
        </a:p>
      </dsp:txBody>
      <dsp:txXfrm rot="10800000">
        <a:off x="1514475" y="2312193"/>
        <a:ext cx="1009650" cy="1009650"/>
      </dsp:txXfrm>
    </dsp:sp>
    <dsp:sp modelId="{4142794F-469B-4120-ACC5-5372239E1E21}">
      <dsp:nvSpPr>
        <dsp:cNvPr id="0" name=""/>
        <dsp:cNvSpPr/>
      </dsp:nvSpPr>
      <dsp:spPr>
        <a:xfrm>
          <a:off x="2019300" y="2312193"/>
          <a:ext cx="2019300" cy="201930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New retail outlets</a:t>
          </a:r>
          <a:endParaRPr lang="en-US" sz="1500" kern="1200" dirty="0"/>
        </a:p>
      </dsp:txBody>
      <dsp:txXfrm>
        <a:off x="2524125" y="3321843"/>
        <a:ext cx="1009650" cy="1009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B99E1-8EF9-46EA-B688-6927F887CD8D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D5E53-D3D3-4769-9CCA-15A8FE8CA4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877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7DFE7-C6C1-4712-8F8E-79E0B9EADE0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D1839-9E73-44C5-B144-AB21A4FF49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661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96C5C0B-EE47-4372-B004-D9F77E60BFD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C8D04C-D2DF-4AC0-B687-7F28B0B08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304800"/>
            <a:ext cx="8686800" cy="6172200"/>
          </a:xfrm>
          <a:prstGeom prst="roundRect">
            <a:avLst/>
          </a:prstGeom>
          <a:ln>
            <a:solidFill>
              <a:schemeClr val="tx2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Presentation to the National Restaurant Owners Association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2800" dirty="0" smtClean="0"/>
              <a:t>Golden Grove Public Relations Department</a:t>
            </a:r>
            <a:endParaRPr lang="en-US" sz="28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Golden Grove City Profile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Increased Demand for</a:t>
            </a:r>
            <a:br>
              <a:rPr lang="en-US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New Restaurants in Golden Grove</a:t>
            </a:r>
            <a:endParaRPr lang="en-US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773238"/>
          <a:ext cx="4038600" cy="4624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Vibrant economic climate</a:t>
            </a:r>
          </a:p>
          <a:p>
            <a:r>
              <a:rPr lang="en-US" dirty="0" smtClean="0"/>
              <a:t>Growing population</a:t>
            </a:r>
          </a:p>
          <a:p>
            <a:r>
              <a:rPr lang="en-US" dirty="0" smtClean="0"/>
              <a:t>Community loyal to local merchants</a:t>
            </a:r>
          </a:p>
          <a:p>
            <a:r>
              <a:rPr lang="en-US" dirty="0" smtClean="0"/>
              <a:t>Close to major suburbs</a:t>
            </a:r>
          </a:p>
          <a:p>
            <a:r>
              <a:rPr lang="en-US" dirty="0" smtClean="0"/>
              <a:t>Small number of restaurants relative to population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Current Number of Establishments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17526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The new town center scheduled to open next year is licensed for 16 food establishments with early lease signing bonuses.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Golden Grove Food Establishments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Average Annual Revenue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Grow Your Business in Golden Grove!</a:t>
            </a:r>
            <a:endParaRPr lang="en-US" sz="4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2009-04-30T21:36:38Z</outs:dateTime>
      <outs:isPinned>true</outs:isPinned>
    </outs:relatedDate>
    <outs:relatedDate>
      <outs:type>2</outs:type>
      <outs:displayName>Created</outs:displayName>
      <outs:dateTime>2006-11-23T17:19:07Z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EB61F6AF-765B-4FC0-96EB-40DBE7312A2E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297</TotalTime>
  <Words>88</Words>
  <Application>Microsoft Office PowerPoint</Application>
  <PresentationFormat>On-screen Show (4:3)</PresentationFormat>
  <Paragraphs>17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Presentation to the National Restaurant Owners Association</vt:lpstr>
      <vt:lpstr>Golden Grove City Profile</vt:lpstr>
      <vt:lpstr>Increased Demand for New Restaurants in Golden Grove</vt:lpstr>
      <vt:lpstr>Current Number of Establishments</vt:lpstr>
      <vt:lpstr>The new town center scheduled to open next year is licensed for 16 food establishments with early lease signing bonuses.</vt:lpstr>
      <vt:lpstr>Golden Grove Food Establishments Average Annual Revenue</vt:lpstr>
      <vt:lpstr>Grow Your Business in Golden Grove!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GO! Series</dc:creator>
  <cp:lastModifiedBy>Alicia</cp:lastModifiedBy>
  <cp:revision>24</cp:revision>
  <dcterms:created xsi:type="dcterms:W3CDTF">2006-11-23T17:19:07Z</dcterms:created>
  <dcterms:modified xsi:type="dcterms:W3CDTF">2010-05-06T23:57:08Z</dcterms:modified>
</cp:coreProperties>
</file>