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handoutMasterIdLst>
    <p:handoutMasterId r:id="rId10"/>
  </p:handoutMasterIdLst>
  <p:sldIdLst>
    <p:sldId id="256" r:id="rId3"/>
    <p:sldId id="257" r:id="rId4"/>
    <p:sldId id="259" r:id="rId5"/>
    <p:sldId id="258" r:id="rId6"/>
    <p:sldId id="260" r:id="rId7"/>
    <p:sldId id="262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7" d="100"/>
          <a:sy n="47" d="100"/>
        </p:scale>
        <p:origin x="-984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E972-71F7-4711-997A-6D1C9C4EFFC1}" type="datetimeFigureOut">
              <a:rPr lang="en-US" sz="1000" smtClean="0"/>
              <a:pPr/>
              <a:t>5/6/2010</a:t>
            </a:fld>
            <a:endParaRPr lang="en-US" sz="1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0B0B3D-B010-4D8C-BBE2-9788B8658490}" type="slidenum">
              <a:rPr lang="en-US" sz="1000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39397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F80C9-B860-4721-B38B-D1948A69D47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B057-EC30-448A-BA55-6DBC518229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F80C9-B860-4721-B38B-D1948A69D47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B057-EC30-448A-BA55-6DBC518229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F80C9-B860-4721-B38B-D1948A69D47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B057-EC30-448A-BA55-6DBC518229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F80C9-B860-4721-B38B-D1948A69D47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B057-EC30-448A-BA55-6DBC518229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F80C9-B860-4721-B38B-D1948A69D47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161B057-EC30-448A-BA55-6DBC518229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F80C9-B860-4721-B38B-D1948A69D47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B057-EC30-448A-BA55-6DBC518229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F80C9-B860-4721-B38B-D1948A69D47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B057-EC30-448A-BA55-6DBC518229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F80C9-B860-4721-B38B-D1948A69D47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B057-EC30-448A-BA55-6DBC518229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F80C9-B860-4721-B38B-D1948A69D47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B057-EC30-448A-BA55-6DBC518229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F80C9-B860-4721-B38B-D1948A69D47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B057-EC30-448A-BA55-6DBC518229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F80C9-B860-4721-B38B-D1948A69D47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B057-EC30-448A-BA55-6DBC518229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87F80C9-B860-4721-B38B-D1948A69D47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161B057-EC30-448A-BA55-6DBC518229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zoom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5800" y="990600"/>
            <a:ext cx="7848600" cy="4343400"/>
          </a:xfrm>
          <a:prstGeom prst="roundRect">
            <a:avLst/>
          </a:prstGeom>
          <a:effectLst>
            <a:glow rad="101600">
              <a:schemeClr val="bg1">
                <a:alpha val="60000"/>
              </a:schemeClr>
            </a:glow>
            <a:outerShdw blurRad="130000" dist="101600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/>
              </a:rPr>
              <a:t>Go Green!</a:t>
            </a:r>
            <a:endParaRPr lang="en-US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Water Conservation in Golden Grove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6" name="Picture 4" descr="C:\Users\Alicia\AppData\Local\Microsoft\Windows\Temporary Internet Files\Content.IE5\4XOTKUOO\MPj04373290000[1].jpg"/>
          <p:cNvPicPr>
            <a:picLocks noChangeAspect="1" noChangeArrowheads="1"/>
          </p:cNvPicPr>
          <p:nvPr/>
        </p:nvPicPr>
        <p:blipFill>
          <a:blip r:embed="rId2"/>
          <a:srcRect l="20238" t="13095" r="23810" b="34524"/>
          <a:stretch>
            <a:fillRect/>
          </a:stretch>
        </p:blipFill>
        <p:spPr bwMode="auto">
          <a:xfrm>
            <a:off x="3124200" y="4147226"/>
            <a:ext cx="2895600" cy="2710774"/>
          </a:xfrm>
          <a:prstGeom prst="ellipse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85800" y="1295400"/>
            <a:ext cx="7924800" cy="5257800"/>
          </a:xfrm>
          <a:prstGeom prst="roundRect">
            <a:avLst/>
          </a:prstGeom>
          <a:effectLst>
            <a:glow rad="101600">
              <a:schemeClr val="bg1">
                <a:alpha val="60000"/>
              </a:schemeClr>
            </a:glow>
            <a:outerShdw blurRad="130000" dist="101600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12713" lvl="0" algn="ctr">
              <a:lnSpc>
                <a:spcPct val="20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en-US" sz="2800" i="1" dirty="0">
                <a:solidFill>
                  <a:prstClr val="black"/>
                </a:solidFill>
              </a:rPr>
              <a:t>Reducing water usage on a daily basis is sound </a:t>
            </a:r>
            <a:r>
              <a:rPr lang="en-US" sz="2800" i="1" dirty="0" smtClean="0">
                <a:solidFill>
                  <a:prstClr val="black"/>
                </a:solidFill>
              </a:rPr>
              <a:t>environmental </a:t>
            </a:r>
            <a:r>
              <a:rPr lang="en-US" sz="2800" i="1" dirty="0">
                <a:solidFill>
                  <a:prstClr val="black"/>
                </a:solidFill>
              </a:rPr>
              <a:t>practice. </a:t>
            </a:r>
            <a:r>
              <a:rPr lang="en-US" sz="2800" i="1" dirty="0" smtClean="0">
                <a:solidFill>
                  <a:prstClr val="black"/>
                </a:solidFill>
              </a:rPr>
              <a:t>Residents have </a:t>
            </a:r>
            <a:r>
              <a:rPr lang="en-US" sz="2800" i="1" dirty="0">
                <a:solidFill>
                  <a:prstClr val="black"/>
                </a:solidFill>
              </a:rPr>
              <a:t>the biggest impact on reduced water usage, and the City appreciates all </a:t>
            </a:r>
            <a:r>
              <a:rPr lang="en-US" sz="2800" i="1" dirty="0" smtClean="0">
                <a:solidFill>
                  <a:prstClr val="black"/>
                </a:solidFill>
              </a:rPr>
              <a:t>efforts </a:t>
            </a:r>
            <a:r>
              <a:rPr lang="en-US" sz="2800" i="1" dirty="0">
                <a:solidFill>
                  <a:prstClr val="black"/>
                </a:solidFill>
              </a:rPr>
              <a:t>to save water.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Arial Black" pitchFamily="34" charset="0"/>
              </a:rPr>
              <a:t>Your Impact on the Environment</a:t>
            </a:r>
            <a:endParaRPr lang="en-US" sz="36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2" name="Picture 4" descr="C:\Users\Alicia\AppData\Local\Microsoft\Windows\Temporary Internet Files\Content.IE5\4XOTKUOO\MPj04372620000[1].jpg"/>
          <p:cNvPicPr>
            <a:picLocks noChangeAspect="1" noChangeArrowheads="1"/>
          </p:cNvPicPr>
          <p:nvPr/>
        </p:nvPicPr>
        <p:blipFill>
          <a:blip r:embed="rId2" cstate="print"/>
          <a:srcRect l="33333"/>
          <a:stretch>
            <a:fillRect/>
          </a:stretch>
        </p:blipFill>
        <p:spPr bwMode="auto">
          <a:xfrm>
            <a:off x="3541829" y="990600"/>
            <a:ext cx="2060343" cy="205740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Average Residential Water Usage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smtClean="0">
                <a:solidFill>
                  <a:schemeClr val="tx1"/>
                </a:solidFill>
              </a:rPr>
              <a:t>Per Person, Per Day, </a:t>
            </a:r>
            <a:r>
              <a:rPr lang="en-US" sz="3200" dirty="0" smtClean="0">
                <a:solidFill>
                  <a:schemeClr val="tx1"/>
                </a:solidFill>
              </a:rPr>
              <a:t>in Gallons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33400" y="1295400"/>
            <a:ext cx="8077200" cy="5257800"/>
          </a:xfrm>
          <a:prstGeom prst="roundRect">
            <a:avLst/>
          </a:prstGeom>
          <a:effectLst>
            <a:glow rad="101600">
              <a:schemeClr val="bg1">
                <a:alpha val="60000"/>
              </a:schemeClr>
            </a:glow>
            <a:outerShdw blurRad="130000" dist="101600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65138" indent="-465138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 smtClean="0"/>
              <a:t>Reduce water consumption by watering outdoor plants and yards early in the day</a:t>
            </a:r>
          </a:p>
          <a:p>
            <a:pPr marL="465138" indent="-465138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 smtClean="0"/>
              <a:t>Water infrequently but deeply to reduce water use and encourage deep rooting</a:t>
            </a:r>
          </a:p>
          <a:p>
            <a:pPr marL="465138" indent="-465138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 smtClean="0"/>
              <a:t>Use a drip or micro-irrigation system</a:t>
            </a:r>
          </a:p>
          <a:p>
            <a:pPr marL="465138" indent="-465138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 smtClean="0"/>
              <a:t>Mulch around plants to maintain soil water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Every Drop Counts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8" descr="C:\Users\Alicia\AppData\Local\Microsoft\Windows\Temporary Internet Files\Content.IE5\3CO28N3M\MPj04388640000[1].jpg"/>
          <p:cNvPicPr>
            <a:picLocks noChangeAspect="1" noChangeArrowheads="1"/>
          </p:cNvPicPr>
          <p:nvPr/>
        </p:nvPicPr>
        <p:blipFill>
          <a:blip r:embed="rId2" cstate="print"/>
          <a:srcRect l="23989" r="5889"/>
          <a:stretch>
            <a:fillRect/>
          </a:stretch>
        </p:blipFill>
        <p:spPr bwMode="auto">
          <a:xfrm>
            <a:off x="-152400" y="0"/>
            <a:ext cx="2590800" cy="2424443"/>
          </a:xfrm>
          <a:prstGeom prst="ellipse">
            <a:avLst/>
          </a:prstGeom>
          <a:noFill/>
          <a:effectLst>
            <a:softEdge rad="635000"/>
          </a:effec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Average Annual Water Usage Per Customer in Hundred Cubic Feet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Water Conservation 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Ideas for Residents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0" y="0"/>
            <a:ext cx="1219200" cy="1600200"/>
            <a:chOff x="0" y="0"/>
            <a:chExt cx="1676400" cy="2794000"/>
          </a:xfrm>
        </p:grpSpPr>
        <p:sp>
          <p:nvSpPr>
            <p:cNvPr id="11" name="Oval 10"/>
            <p:cNvSpPr/>
            <p:nvPr/>
          </p:nvSpPr>
          <p:spPr>
            <a:xfrm>
              <a:off x="304800" y="1676400"/>
              <a:ext cx="914400" cy="914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3" descr="C:\Users\Alicia\AppData\Local\Microsoft\Windows\Temporary Internet Files\Content.IE5\IHELVONS\MPj04372760000[1]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6755" t="19048" r="13576" b="21428"/>
            <a:stretch>
              <a:fillRect/>
            </a:stretch>
          </p:blipFill>
          <p:spPr bwMode="auto">
            <a:xfrm>
              <a:off x="0" y="0"/>
              <a:ext cx="1676400" cy="2794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609600"/>
            <a:ext cx="8915400" cy="18288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Stay Green by Being Green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028700" y="2507786"/>
            <a:ext cx="7086600" cy="15097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View the Golden Grove electronic monthly newsletter for additional water conservation tips. To subscribe, visit www.goldengrove.org/greennewsletter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1029" name="Picture 5" descr="C:\Users\Alicia\AppData\Local\Microsoft\Windows\Temporary Internet Files\Content.IE5\DOWCXXV2\MPj043721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62400"/>
            <a:ext cx="4362095" cy="2895600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7" name="Picture 5" descr="C:\Users\Alicia\AppData\Local\Microsoft\Windows\Temporary Internet Files\Content.IE5\DOWCXXV2\MPj043721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0952" y="3962400"/>
            <a:ext cx="4362095" cy="2895600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8" name="Picture 5" descr="C:\Users\Alicia\AppData\Local\Microsoft\Windows\Temporary Internet Files\Content.IE5\DOWCXXV2\MPj043721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905" y="3962400"/>
            <a:ext cx="4362095" cy="289560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2009-04-30T21:08:05Z</outs:dateTime>
      <outs:isPinned>true</outs:isPinned>
    </outs:relatedDate>
    <outs:relatedDate>
      <outs:type>2</outs:type>
      <outs:displayName>Created</outs:displayName>
      <outs:dateTime>2009-04-21T00:53:55Z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E8B38EAE-7709-4492-A894-6CFE70D72A1B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180</TotalTime>
  <Words>125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Go Green!</vt:lpstr>
      <vt:lpstr>Your Impact on the Environment</vt:lpstr>
      <vt:lpstr>Average Residential Water Usage Per Person, Per Day, in Gallons</vt:lpstr>
      <vt:lpstr>Every Drop Counts</vt:lpstr>
      <vt:lpstr>Average Annual Water Usage Per Customer in Hundred Cubic Feet</vt:lpstr>
      <vt:lpstr>Water Conservation  Ideas for Residents</vt:lpstr>
      <vt:lpstr>Stay Green by Being Green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GO! Series</dc:creator>
  <cp:lastModifiedBy>Alicia</cp:lastModifiedBy>
  <cp:revision>25</cp:revision>
  <dcterms:created xsi:type="dcterms:W3CDTF">2009-04-21T00:53:55Z</dcterms:created>
  <dcterms:modified xsi:type="dcterms:W3CDTF">2010-05-06T23:07:49Z</dcterms:modified>
</cp:coreProperties>
</file>