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5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2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0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1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4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5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9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6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9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8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5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CF0E-4491-4B14-8688-16F55E23F67E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CFC36-4C1A-447F-BA63-5CB5B7F07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15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26384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Paper Medical Records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78997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Paper Medical Records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171700"/>
            <a:ext cx="1112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Despite the enactment of the HITECH Act, there are still practices that use paper medical records and a physical filing system. This lecture will focus on aspects of having this type of system. 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0707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Equipment and Supplies Needed to Create Paper Medical Records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84200" y="2260600"/>
            <a:ext cx="112395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Sturdy tabbed folder. 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Folder Dividers with Tabs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Paper</a:t>
            </a:r>
          </a:p>
          <a:p>
            <a:pPr marL="342900" indent="-342900">
              <a:buAutoNum type="arabicPeriod"/>
            </a:pPr>
            <a:r>
              <a:rPr lang="en-US" sz="3200" dirty="0" err="1" smtClean="0"/>
              <a:t>Outguides</a:t>
            </a:r>
            <a:r>
              <a:rPr lang="en-US" sz="3200" dirty="0" smtClean="0"/>
              <a:t> – (optional)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Easily Accessible Storage Capacity</a:t>
            </a:r>
          </a:p>
          <a:p>
            <a:endParaRPr lang="en-US" sz="3200" dirty="0" smtClean="0"/>
          </a:p>
          <a:p>
            <a:r>
              <a:rPr lang="en-US" sz="3200" dirty="0" smtClean="0"/>
              <a:t>(This is often the toughest item to come by because of the amount of actual physical space needed).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17945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Paper Medical Records Security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2600" y="1690688"/>
            <a:ext cx="113411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Paper Medical Records must be </a:t>
            </a:r>
            <a:r>
              <a:rPr lang="en-US" sz="2800" b="1" dirty="0" smtClean="0"/>
              <a:t>MAINTAINED</a:t>
            </a:r>
            <a:r>
              <a:rPr lang="en-US" sz="2800" dirty="0" smtClean="0"/>
              <a:t> under double – lock security when office personnel are not present. </a:t>
            </a:r>
          </a:p>
          <a:p>
            <a:endParaRPr lang="en-US" sz="2800" dirty="0"/>
          </a:p>
          <a:p>
            <a:r>
              <a:rPr lang="en-US" sz="2800" b="1" dirty="0" smtClean="0"/>
              <a:t>EXAMPLE: </a:t>
            </a:r>
          </a:p>
          <a:p>
            <a:r>
              <a:rPr lang="en-US" sz="2800" dirty="0" smtClean="0"/>
              <a:t>A locked filing cabinet in a lockable room. </a:t>
            </a:r>
          </a:p>
          <a:p>
            <a:endParaRPr lang="en-US" sz="2800" dirty="0"/>
          </a:p>
          <a:p>
            <a:r>
              <a:rPr lang="en-US" sz="2800" b="1" dirty="0" smtClean="0"/>
              <a:t>NOTE: </a:t>
            </a:r>
          </a:p>
          <a:p>
            <a:r>
              <a:rPr lang="en-US" sz="2800" dirty="0" smtClean="0"/>
              <a:t>The maintenance of supplies along with the maintenance of the system generally requires at least 1 full-time person (FTE).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7916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Types of Storage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5000" y="1854200"/>
            <a:ext cx="1120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+mj-lt"/>
              </a:rPr>
              <a:t>Paper Medical Records are generally stored in stages in order to facilitate access. </a:t>
            </a:r>
            <a:endParaRPr 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9929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Types of Storage 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8800" y="2159000"/>
            <a:ext cx="111887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+mj-lt"/>
              </a:rPr>
              <a:t>Primary Storage: </a:t>
            </a:r>
          </a:p>
          <a:p>
            <a:endParaRPr lang="en-US" sz="4400" dirty="0" smtClean="0">
              <a:latin typeface="+mj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+mj-lt"/>
              </a:rPr>
              <a:t>This type of storage is used to provide access to all office staff.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+mj-lt"/>
              </a:rPr>
              <a:t>This type of storage generally is located at the physical address of the practice. 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8306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Types of Storage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044700"/>
            <a:ext cx="11391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+mj-lt"/>
              </a:rPr>
              <a:t>The industry standard for storing paper medical records is 10 years past the last patient visit. </a:t>
            </a:r>
          </a:p>
          <a:p>
            <a:endParaRPr lang="en-US" sz="4400" dirty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Most local providers use Iron Mountain or a rental or storage unit; nevertheless, this storage is generally physically off-site from the practice. 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984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758825"/>
            <a:ext cx="10515600" cy="2708275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Finding the record quickly and effortlessly requires significant organization and a quality system. 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469900" y="4305300"/>
            <a:ext cx="1149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j-lt"/>
              </a:rPr>
              <a:t>There are specific rules when it comes to Indexing.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+mj-lt"/>
              </a:rPr>
              <a:t>Reference the 18 Filing Rules for Proper Alphabetizing. 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089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275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Paper Medical Records</vt:lpstr>
      <vt:lpstr>Paper Medical Records</vt:lpstr>
      <vt:lpstr>Equipment and Supplies Needed to Create Paper Medical Records</vt:lpstr>
      <vt:lpstr>Paper Medical Records Security</vt:lpstr>
      <vt:lpstr>Types of Storage</vt:lpstr>
      <vt:lpstr>Types of Storage </vt:lpstr>
      <vt:lpstr>Types of Storage</vt:lpstr>
      <vt:lpstr>Finding the record quickly and effortlessly requires significant organization and a quality system. 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Medical Records</dc:title>
  <dc:creator>Megan Meyers</dc:creator>
  <cp:lastModifiedBy>Megan Meyers</cp:lastModifiedBy>
  <cp:revision>3</cp:revision>
  <dcterms:created xsi:type="dcterms:W3CDTF">2017-04-17T20:40:37Z</dcterms:created>
  <dcterms:modified xsi:type="dcterms:W3CDTF">2017-04-17T20:53:30Z</dcterms:modified>
</cp:coreProperties>
</file>