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92" autoAdjust="0"/>
    <p:restoredTop sz="94660"/>
  </p:normalViewPr>
  <p:slideViewPr>
    <p:cSldViewPr snapToGrid="0">
      <p:cViewPr varScale="1">
        <p:scale>
          <a:sx n="60" d="100"/>
          <a:sy n="60" d="100"/>
        </p:scale>
        <p:origin x="72" y="133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209800" y="4464028"/>
            <a:ext cx="9144000" cy="1641490"/>
          </a:xfrm>
        </p:spPr>
        <p:txBody>
          <a:bodyPr wrap="none" anchor="t">
            <a:normAutofit/>
          </a:bodyPr>
          <a:lstStyle>
            <a:lvl1pPr algn="r">
              <a:defRPr sz="9600" b="0" spc="-300">
                <a:gradFill flip="none" rotWithShape="1">
                  <a:gsLst>
                    <a:gs pos="32000">
                      <a:schemeClr val="tx1">
                        <a:lumMod val="89000"/>
                      </a:schemeClr>
                    </a:gs>
                    <a:gs pos="0">
                      <a:schemeClr val="bg1">
                        <a:lumMod val="41000"/>
                        <a:lumOff val="59000"/>
                      </a:schemeClr>
                    </a:gs>
                    <a:gs pos="100000">
                      <a:schemeClr val="tx2">
                        <a:lumMod val="0"/>
                        <a:lumOff val="100000"/>
                      </a:schemeClr>
                    </a:gs>
                  </a:gsLst>
                  <a:lin ang="8100000" scaled="1"/>
                  <a:tileRect/>
                </a:gradFill>
                <a:effectLst>
                  <a:outerShdw blurRad="469900" dist="342900" dir="5400000" sy="-20000" rotWithShape="0">
                    <a:prstClr val="black">
                      <a:alpha val="66000"/>
                    </a:prstClr>
                  </a:outerShdw>
                </a:effectLst>
                <a:latin typeface="+mj-lt"/>
              </a:defRPr>
            </a:lvl1pPr>
          </a:lstStyle>
          <a:p>
            <a:r>
              <a:rPr lang="en-US" smtClean="0"/>
              <a:t>Click to edit Master title style</a:t>
            </a:r>
            <a:endParaRPr lang="en-US" dirty="0"/>
          </a:p>
        </p:txBody>
      </p:sp>
      <p:sp>
        <p:nvSpPr>
          <p:cNvPr id="3" name="Subtitle 2"/>
          <p:cNvSpPr>
            <a:spLocks noGrp="1"/>
          </p:cNvSpPr>
          <p:nvPr>
            <p:ph type="subTitle" idx="1"/>
          </p:nvPr>
        </p:nvSpPr>
        <p:spPr>
          <a:xfrm>
            <a:off x="2209799" y="3694375"/>
            <a:ext cx="9144000" cy="754025"/>
          </a:xfrm>
        </p:spPr>
        <p:txBody>
          <a:bodyPr anchor="b">
            <a:normAutofit/>
          </a:bodyPr>
          <a:lstStyle>
            <a:lvl1pPr marL="0" indent="0" algn="r">
              <a:buNone/>
              <a:defRPr sz="32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7" name="Date Placeholder 6"/>
          <p:cNvSpPr>
            <a:spLocks noGrp="1"/>
          </p:cNvSpPr>
          <p:nvPr>
            <p:ph type="dt" sz="half" idx="10"/>
          </p:nvPr>
        </p:nvSpPr>
        <p:spPr/>
        <p:txBody>
          <a:bodyPr/>
          <a:lstStyle/>
          <a:p>
            <a:fld id="{ECD19FB2-3AAB-4D03-B13A-2960828C78E3}" type="datetimeFigureOut">
              <a:rPr lang="en-US" dirty="0"/>
              <a:t>3/4/2017</a:t>
            </a:fld>
            <a:endParaRPr lang="en-US" dirty="0"/>
          </a:p>
        </p:txBody>
      </p:sp>
      <p:sp>
        <p:nvSpPr>
          <p:cNvPr id="8" name="Footer Placeholder 7"/>
          <p:cNvSpPr>
            <a:spLocks noGrp="1"/>
          </p:cNvSpPr>
          <p:nvPr>
            <p:ph type="ftr" sz="quarter" idx="11"/>
          </p:nvPr>
        </p:nvSpPr>
        <p:spPr/>
        <p:txBody>
          <a:bodyPr/>
          <a:lstStyle/>
          <a:p>
            <a:r>
              <a:rPr lang="en-US" dirty="0"/>
              <a:t>
              </a:t>
            </a:r>
          </a:p>
        </p:txBody>
      </p:sp>
      <p:sp>
        <p:nvSpPr>
          <p:cNvPr id="9" name="Slide Number Placeholder 8"/>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367160"/>
            <a:ext cx="10515600" cy="819355"/>
          </a:xfrm>
        </p:spPr>
        <p:txBody>
          <a:bodyPr anchor="b"/>
          <a:lstStyle>
            <a:lvl1pPr>
              <a:defRPr sz="32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839788" y="987425"/>
            <a:ext cx="10515600" cy="337973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839788" y="5186516"/>
            <a:ext cx="10514012" cy="682472"/>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B80C674-7DFC-42FE-B9CD-82963CDB1557}" type="datetimeFigureOut">
              <a:rPr lang="en-US" dirty="0"/>
              <a:t>3/4/2017</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3534344"/>
          </a:xfrm>
        </p:spPr>
        <p:txBody>
          <a:bodyPr anchor="ctr"/>
          <a:lstStyle>
            <a:lvl1pPr>
              <a:defRPr sz="3200"/>
            </a:lvl1pPr>
          </a:lstStyle>
          <a:p>
            <a:r>
              <a:rPr lang="en-US" smtClean="0"/>
              <a:t>Click to edit Master title style</a:t>
            </a:r>
            <a:endParaRPr lang="en-US" dirty="0"/>
          </a:p>
        </p:txBody>
      </p:sp>
      <p:sp>
        <p:nvSpPr>
          <p:cNvPr id="4" name="Text Placeholder 3"/>
          <p:cNvSpPr>
            <a:spLocks noGrp="1"/>
          </p:cNvSpPr>
          <p:nvPr>
            <p:ph type="body" sz="half" idx="2"/>
          </p:nvPr>
        </p:nvSpPr>
        <p:spPr>
          <a:xfrm>
            <a:off x="839788" y="4489399"/>
            <a:ext cx="10514012" cy="1501826"/>
          </a:xfrm>
        </p:spPr>
        <p:txBody>
          <a:bodyPr anchor="ct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076456F-F47D-4F25-8053-2A695DA0CA7D}" type="datetimeFigureOut">
              <a:rPr lang="en-US" dirty="0"/>
              <a:t>3/4/2017</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46212" y="365125"/>
            <a:ext cx="9302752" cy="2992904"/>
          </a:xfrm>
        </p:spPr>
        <p:txBody>
          <a:bodyPr anchor="ctr"/>
          <a:lstStyle>
            <a:lvl1pPr>
              <a:defRPr sz="4400"/>
            </a:lvl1pPr>
          </a:lstStyle>
          <a:p>
            <a:r>
              <a:rPr lang="en-US" smtClean="0"/>
              <a:t>Click to edit Master title style</a:t>
            </a:r>
            <a:endParaRPr lang="en-US" dirty="0"/>
          </a:p>
        </p:txBody>
      </p:sp>
      <p:sp>
        <p:nvSpPr>
          <p:cNvPr id="12" name="Text Placeholder 3"/>
          <p:cNvSpPr>
            <a:spLocks noGrp="1"/>
          </p:cNvSpPr>
          <p:nvPr>
            <p:ph type="body" sz="half" idx="13"/>
          </p:nvPr>
        </p:nvSpPr>
        <p:spPr>
          <a:xfrm>
            <a:off x="1720644" y="3365557"/>
            <a:ext cx="8752299" cy="548968"/>
          </a:xfrm>
        </p:spPr>
        <p:txBody>
          <a:bodyPr anchor="t">
            <a:normAutofit/>
          </a:bodyPr>
          <a:lstStyle>
            <a:lvl1pPr marL="0" indent="0">
              <a:buNone/>
              <a:defRPr sz="14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4" name="Text Placeholder 3"/>
          <p:cNvSpPr>
            <a:spLocks noGrp="1"/>
          </p:cNvSpPr>
          <p:nvPr>
            <p:ph type="body" sz="half" idx="2"/>
          </p:nvPr>
        </p:nvSpPr>
        <p:spPr>
          <a:xfrm>
            <a:off x="838200" y="4501729"/>
            <a:ext cx="10512424" cy="1489496"/>
          </a:xfrm>
        </p:spPr>
        <p:txBody>
          <a:bodyPr anchor="ctr">
            <a:normAutofit/>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D6C7379-69CC-4837-9905-BEBA22830C8A}" type="datetimeFigureOut">
              <a:rPr lang="en-US" dirty="0"/>
              <a:t>3/4/2017</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
        <p:nvSpPr>
          <p:cNvPr id="9" name="TextBox 8"/>
          <p:cNvSpPr txBox="1"/>
          <p:nvPr/>
        </p:nvSpPr>
        <p:spPr>
          <a:xfrm>
            <a:off x="1111044" y="786824"/>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r>
              <a:rPr lang="en-US" sz="8000" dirty="0">
                <a:solidFill>
                  <a:schemeClr val="tx1"/>
                </a:solidFill>
                <a:effectLst/>
              </a:rPr>
              <a:t>“</a:t>
            </a:r>
          </a:p>
        </p:txBody>
      </p:sp>
      <p:sp>
        <p:nvSpPr>
          <p:cNvPr id="10" name="TextBox 9"/>
          <p:cNvSpPr txBox="1"/>
          <p:nvPr/>
        </p:nvSpPr>
        <p:spPr>
          <a:xfrm>
            <a:off x="10437812" y="2743200"/>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839788" y="2326967"/>
            <a:ext cx="10515600" cy="2511835"/>
          </a:xfrm>
        </p:spPr>
        <p:txBody>
          <a:bodyPr anchor="b">
            <a:normAutofit/>
          </a:bodyPr>
          <a:lstStyle>
            <a:lvl1pPr>
              <a:defRPr sz="5400"/>
            </a:lvl1pPr>
          </a:lstStyle>
          <a:p>
            <a:r>
              <a:rPr lang="en-US" smtClean="0"/>
              <a:t>Click to edit Master title style</a:t>
            </a:r>
            <a:endParaRPr lang="en-US" dirty="0"/>
          </a:p>
        </p:txBody>
      </p:sp>
      <p:sp>
        <p:nvSpPr>
          <p:cNvPr id="4" name="Text Placeholder 3"/>
          <p:cNvSpPr>
            <a:spLocks noGrp="1"/>
          </p:cNvSpPr>
          <p:nvPr>
            <p:ph type="body" sz="half" idx="2"/>
          </p:nvPr>
        </p:nvSpPr>
        <p:spPr>
          <a:xfrm>
            <a:off x="839788" y="4850581"/>
            <a:ext cx="10514012" cy="1140644"/>
          </a:xfrm>
        </p:spPr>
        <p:txBody>
          <a:bodyPr anchor="t"/>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9EB8B7E-8AEE-4F10-BFEE-C999AD004D36}" type="datetimeFigureOut">
              <a:rPr lang="en-US" dirty="0"/>
              <a:t>3/4/2017</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Column">
    <p:spTree>
      <p:nvGrpSpPr>
        <p:cNvPr id="1" name=""/>
        <p:cNvGrpSpPr/>
        <p:nvPr/>
      </p:nvGrpSpPr>
      <p:grpSpPr>
        <a:xfrm>
          <a:off x="0" y="0"/>
          <a:ext cx="0" cy="0"/>
          <a:chOff x="0" y="0"/>
          <a:chExt cx="0" cy="0"/>
        </a:xfrm>
      </p:grpSpPr>
      <p:sp>
        <p:nvSpPr>
          <p:cNvPr id="15" name="Title 1"/>
          <p:cNvSpPr>
            <a:spLocks noGrp="1"/>
          </p:cNvSpPr>
          <p:nvPr>
            <p:ph type="title"/>
          </p:nvPr>
        </p:nvSpPr>
        <p:spPr>
          <a:xfrm>
            <a:off x="838200" y="365125"/>
            <a:ext cx="10515600" cy="1325563"/>
          </a:xfrm>
        </p:spPr>
        <p:txBody>
          <a:bodyPr/>
          <a:lstStyle/>
          <a:p>
            <a:r>
              <a:rPr lang="en-US" smtClean="0"/>
              <a:t>Click to edit Master title style</a:t>
            </a:r>
            <a:endParaRPr lang="en-US" dirty="0"/>
          </a:p>
        </p:txBody>
      </p:sp>
      <p:sp>
        <p:nvSpPr>
          <p:cNvPr id="7" name="Text Placeholder 2"/>
          <p:cNvSpPr>
            <a:spLocks noGrp="1"/>
          </p:cNvSpPr>
          <p:nvPr>
            <p:ph type="body" idx="1"/>
          </p:nvPr>
        </p:nvSpPr>
        <p:spPr>
          <a:xfrm>
            <a:off x="1337282" y="1885950"/>
            <a:ext cx="2946866" cy="576262"/>
          </a:xfrm>
        </p:spPr>
        <p:txBody>
          <a:bodyPr anchor="b">
            <a:noAutofit/>
          </a:bodyPr>
          <a:lstStyle>
            <a:lvl1pPr marL="0" indent="0">
              <a:buNone/>
              <a:defRPr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8" name="Text Placeholder 3"/>
          <p:cNvSpPr>
            <a:spLocks noGrp="1"/>
          </p:cNvSpPr>
          <p:nvPr>
            <p:ph type="body" sz="half" idx="15"/>
          </p:nvPr>
        </p:nvSpPr>
        <p:spPr>
          <a:xfrm>
            <a:off x="1356798" y="2571750"/>
            <a:ext cx="2927350"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9" name="Text Placeholder 4"/>
          <p:cNvSpPr>
            <a:spLocks noGrp="1"/>
          </p:cNvSpPr>
          <p:nvPr>
            <p:ph type="body" sz="quarter" idx="3"/>
          </p:nvPr>
        </p:nvSpPr>
        <p:spPr>
          <a:xfrm>
            <a:off x="4587994" y="1885950"/>
            <a:ext cx="2936241" cy="576262"/>
          </a:xfrm>
        </p:spPr>
        <p:txBody>
          <a:bodyPr vert="horz" lIns="91440" tIns="45720" rIns="91440" bIns="45720" rtlCol="0" anchor="b">
            <a:noAutofit/>
          </a:bodyPr>
          <a:lstStyle>
            <a:lvl1pPr>
              <a:buNone/>
              <a:defRPr lang="en-US"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en-US" smtClean="0"/>
              <a:t>Click to edit Master text styles</a:t>
            </a:r>
          </a:p>
        </p:txBody>
      </p:sp>
      <p:sp>
        <p:nvSpPr>
          <p:cNvPr id="10" name="Text Placeholder 3"/>
          <p:cNvSpPr>
            <a:spLocks noGrp="1"/>
          </p:cNvSpPr>
          <p:nvPr>
            <p:ph type="body" sz="half" idx="16"/>
          </p:nvPr>
        </p:nvSpPr>
        <p:spPr>
          <a:xfrm>
            <a:off x="4577441" y="2571750"/>
            <a:ext cx="2946794"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11" name="Text Placeholder 4"/>
          <p:cNvSpPr>
            <a:spLocks noGrp="1"/>
          </p:cNvSpPr>
          <p:nvPr>
            <p:ph type="body" sz="quarter" idx="13"/>
          </p:nvPr>
        </p:nvSpPr>
        <p:spPr>
          <a:xfrm>
            <a:off x="7829035" y="1885950"/>
            <a:ext cx="2932113" cy="576262"/>
          </a:xfrm>
        </p:spPr>
        <p:txBody>
          <a:bodyPr vert="horz" lIns="91440" tIns="45720" rIns="91440" bIns="45720" rtlCol="0" anchor="b">
            <a:noAutofit/>
          </a:bodyPr>
          <a:lstStyle>
            <a:lvl1pPr>
              <a:buNone/>
              <a:defRPr lang="en-US" sz="2400" b="0" dirty="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en-US" smtClean="0"/>
              <a:t>Click to edit Master text styles</a:t>
            </a:r>
          </a:p>
        </p:txBody>
      </p:sp>
      <p:sp>
        <p:nvSpPr>
          <p:cNvPr id="12" name="Text Placeholder 3"/>
          <p:cNvSpPr>
            <a:spLocks noGrp="1"/>
          </p:cNvSpPr>
          <p:nvPr>
            <p:ph type="body" sz="half" idx="17"/>
          </p:nvPr>
        </p:nvSpPr>
        <p:spPr>
          <a:xfrm>
            <a:off x="7829035" y="2571750"/>
            <a:ext cx="2932113"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3" name="Date Placeholder 2"/>
          <p:cNvSpPr>
            <a:spLocks noGrp="1"/>
          </p:cNvSpPr>
          <p:nvPr>
            <p:ph type="dt" sz="half" idx="10"/>
          </p:nvPr>
        </p:nvSpPr>
        <p:spPr/>
        <p:txBody>
          <a:bodyPr/>
          <a:lstStyle/>
          <a:p>
            <a:fld id="{8668F3F9-58BC-440B-B37B-805B9055EF92}" type="datetimeFigureOut">
              <a:rPr lang="en-US" dirty="0"/>
              <a:t>3/4/2017</a:t>
            </a:fld>
            <a:endParaRPr lang="en-US" dirty="0"/>
          </a:p>
        </p:txBody>
      </p:sp>
      <p:sp>
        <p:nvSpPr>
          <p:cNvPr id="4" name="Footer Placeholder 3"/>
          <p:cNvSpPr>
            <a:spLocks noGrp="1"/>
          </p:cNvSpPr>
          <p:nvPr>
            <p:ph type="ftr" sz="quarter" idx="11"/>
          </p:nvPr>
        </p:nvSpPr>
        <p:spPr/>
        <p:txBody>
          <a:bodyPr/>
          <a:lstStyle/>
          <a:p>
            <a:r>
              <a:rPr lang="en-US" dirty="0"/>
              <a:t>
              </a:t>
            </a:r>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Picture Column">
    <p:spTree>
      <p:nvGrpSpPr>
        <p:cNvPr id="1" name=""/>
        <p:cNvGrpSpPr/>
        <p:nvPr/>
      </p:nvGrpSpPr>
      <p:grpSpPr>
        <a:xfrm>
          <a:off x="0" y="0"/>
          <a:ext cx="0" cy="0"/>
          <a:chOff x="0" y="0"/>
          <a:chExt cx="0" cy="0"/>
        </a:xfrm>
      </p:grpSpPr>
      <p:sp>
        <p:nvSpPr>
          <p:cNvPr id="30" name="Title 1"/>
          <p:cNvSpPr>
            <a:spLocks noGrp="1"/>
          </p:cNvSpPr>
          <p:nvPr>
            <p:ph type="title"/>
          </p:nvPr>
        </p:nvSpPr>
        <p:spPr>
          <a:xfrm>
            <a:off x="838200" y="365125"/>
            <a:ext cx="10515600" cy="1325563"/>
          </a:xfrm>
        </p:spPr>
        <p:txBody>
          <a:bodyPr/>
          <a:lstStyle/>
          <a:p>
            <a:r>
              <a:rPr lang="en-US" smtClean="0"/>
              <a:t>Click to edit Master title style</a:t>
            </a:r>
            <a:endParaRPr lang="en-US" dirty="0"/>
          </a:p>
        </p:txBody>
      </p:sp>
      <p:sp>
        <p:nvSpPr>
          <p:cNvPr id="19" name="Text Placeholder 2"/>
          <p:cNvSpPr>
            <a:spLocks noGrp="1"/>
          </p:cNvSpPr>
          <p:nvPr>
            <p:ph type="body" idx="1"/>
          </p:nvPr>
        </p:nvSpPr>
        <p:spPr>
          <a:xfrm>
            <a:off x="1332085" y="4297503"/>
            <a:ext cx="2940050"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20" name="Picture Placeholder 2"/>
          <p:cNvSpPr>
            <a:spLocks noGrp="1" noChangeAspect="1"/>
          </p:cNvSpPr>
          <p:nvPr>
            <p:ph type="pic" idx="15"/>
          </p:nvPr>
        </p:nvSpPr>
        <p:spPr>
          <a:xfrm>
            <a:off x="1332085" y="2256354"/>
            <a:ext cx="2940050"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21" name="Text Placeholder 3"/>
          <p:cNvSpPr>
            <a:spLocks noGrp="1"/>
          </p:cNvSpPr>
          <p:nvPr>
            <p:ph type="body" sz="half" idx="18"/>
          </p:nvPr>
        </p:nvSpPr>
        <p:spPr>
          <a:xfrm>
            <a:off x="1332085" y="4873765"/>
            <a:ext cx="2940050"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2" name="Text Placeholder 4"/>
          <p:cNvSpPr>
            <a:spLocks noGrp="1"/>
          </p:cNvSpPr>
          <p:nvPr>
            <p:ph type="body" sz="quarter" idx="3"/>
          </p:nvPr>
        </p:nvSpPr>
        <p:spPr>
          <a:xfrm>
            <a:off x="4568997" y="4297503"/>
            <a:ext cx="2930525"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23" name="Picture Placeholder 2"/>
          <p:cNvSpPr>
            <a:spLocks noGrp="1" noChangeAspect="1"/>
          </p:cNvSpPr>
          <p:nvPr>
            <p:ph type="pic" idx="21"/>
          </p:nvPr>
        </p:nvSpPr>
        <p:spPr>
          <a:xfrm>
            <a:off x="4568996" y="2256354"/>
            <a:ext cx="2930525"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24" name="Text Placeholder 3"/>
          <p:cNvSpPr>
            <a:spLocks noGrp="1"/>
          </p:cNvSpPr>
          <p:nvPr>
            <p:ph type="body" sz="half" idx="19"/>
          </p:nvPr>
        </p:nvSpPr>
        <p:spPr>
          <a:xfrm>
            <a:off x="4567644" y="4873764"/>
            <a:ext cx="2934406"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5" name="Text Placeholder 4"/>
          <p:cNvSpPr>
            <a:spLocks noGrp="1"/>
          </p:cNvSpPr>
          <p:nvPr>
            <p:ph type="body" sz="quarter" idx="13"/>
          </p:nvPr>
        </p:nvSpPr>
        <p:spPr>
          <a:xfrm>
            <a:off x="7804322" y="4297503"/>
            <a:ext cx="2932113"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26" name="Picture Placeholder 2"/>
          <p:cNvSpPr>
            <a:spLocks noGrp="1" noChangeAspect="1"/>
          </p:cNvSpPr>
          <p:nvPr>
            <p:ph type="pic" idx="22"/>
          </p:nvPr>
        </p:nvSpPr>
        <p:spPr>
          <a:xfrm>
            <a:off x="7804321" y="2256354"/>
            <a:ext cx="2932113"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27" name="Text Placeholder 3"/>
          <p:cNvSpPr>
            <a:spLocks noGrp="1"/>
          </p:cNvSpPr>
          <p:nvPr>
            <p:ph type="body" sz="half" idx="20"/>
          </p:nvPr>
        </p:nvSpPr>
        <p:spPr>
          <a:xfrm>
            <a:off x="7804197" y="4873762"/>
            <a:ext cx="2935997"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3" name="Date Placeholder 2"/>
          <p:cNvSpPr>
            <a:spLocks noGrp="1"/>
          </p:cNvSpPr>
          <p:nvPr>
            <p:ph type="dt" sz="half" idx="10"/>
          </p:nvPr>
        </p:nvSpPr>
        <p:spPr/>
        <p:txBody>
          <a:bodyPr/>
          <a:lstStyle/>
          <a:p>
            <a:fld id="{0D5A53AF-48EA-489D-8260-9DCAB666386A}" type="datetimeFigureOut">
              <a:rPr lang="en-US" dirty="0"/>
              <a:t>3/4/2017</a:t>
            </a:fld>
            <a:endParaRPr lang="en-US" dirty="0"/>
          </a:p>
        </p:txBody>
      </p:sp>
      <p:sp>
        <p:nvSpPr>
          <p:cNvPr id="4" name="Footer Placeholder 3"/>
          <p:cNvSpPr>
            <a:spLocks noGrp="1"/>
          </p:cNvSpPr>
          <p:nvPr>
            <p:ph type="ftr" sz="quarter" idx="11"/>
          </p:nvPr>
        </p:nvSpPr>
        <p:spPr/>
        <p:txBody>
          <a:bodyPr/>
          <a:lstStyle/>
          <a:p>
            <a:r>
              <a:rPr lang="en-US" dirty="0"/>
              <a:t>
              </a:t>
            </a:r>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0DED02AE-B9A4-47BD-AF8E-97E16144138B}" type="datetimeFigureOut">
              <a:rPr lang="en-US" dirty="0"/>
              <a:t>3/4/2017</a:t>
            </a:fld>
            <a:endParaRPr lang="en-US" dirty="0"/>
          </a:p>
        </p:txBody>
      </p:sp>
      <p:sp>
        <p:nvSpPr>
          <p:cNvPr id="5" name="Footer Placeholder 4"/>
          <p:cNvSpPr>
            <a:spLocks noGrp="1"/>
          </p:cNvSpPr>
          <p:nvPr>
            <p:ph type="ftr" sz="quarter" idx="11"/>
          </p:nvPr>
        </p:nvSpPr>
        <p:spPr/>
        <p:txBody>
          <a:bodyPr/>
          <a:lstStyle/>
          <a:p>
            <a:r>
              <a:rPr lang="en-US" dirty="0"/>
              <a:t>
              </a:t>
            </a:r>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F0FD78B-DB02-4362-BCDC-98A55456977C}" type="datetimeFigureOut">
              <a:rPr lang="en-US" dirty="0"/>
              <a:t>3/4/2017</a:t>
            </a:fld>
            <a:endParaRPr lang="en-US" dirty="0"/>
          </a:p>
        </p:txBody>
      </p:sp>
      <p:sp>
        <p:nvSpPr>
          <p:cNvPr id="5" name="Footer Placeholder 4"/>
          <p:cNvSpPr>
            <a:spLocks noGrp="1"/>
          </p:cNvSpPr>
          <p:nvPr>
            <p:ph type="ftr" sz="quarter" idx="11"/>
          </p:nvPr>
        </p:nvSpPr>
        <p:spPr/>
        <p:txBody>
          <a:bodyPr/>
          <a:lstStyle/>
          <a:p>
            <a:r>
              <a:rPr lang="en-US" dirty="0"/>
              <a:t>
              </a:t>
            </a:r>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8"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99916976-5D93-46E4-A98A-FAD63E4D0EA8}" type="datetimeFigureOut">
              <a:rPr lang="en-US" dirty="0"/>
              <a:t>3/4/2017</a:t>
            </a:fld>
            <a:endParaRPr lang="en-US" dirty="0"/>
          </a:p>
        </p:txBody>
      </p:sp>
      <p:sp>
        <p:nvSpPr>
          <p:cNvPr id="5" name="Footer Placeholder 4"/>
          <p:cNvSpPr>
            <a:spLocks noGrp="1"/>
          </p:cNvSpPr>
          <p:nvPr>
            <p:ph type="ftr" sz="quarter" idx="11"/>
          </p:nvPr>
        </p:nvSpPr>
        <p:spPr/>
        <p:txBody>
          <a:bodyPr/>
          <a:lstStyle/>
          <a:p>
            <a:r>
              <a:rPr lang="en-US" dirty="0"/>
              <a:t>
              </a:t>
            </a:r>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Title 1"/>
          <p:cNvSpPr>
            <a:spLocks noGrp="1"/>
          </p:cNvSpPr>
          <p:nvPr>
            <p:ph type="ctrTitle"/>
          </p:nvPr>
        </p:nvSpPr>
        <p:spPr>
          <a:xfrm>
            <a:off x="854532" y="4464028"/>
            <a:ext cx="9144000" cy="1641490"/>
          </a:xfrm>
        </p:spPr>
        <p:txBody>
          <a:bodyPr wrap="none" anchor="t">
            <a:normAutofit/>
          </a:bodyPr>
          <a:lstStyle>
            <a:lvl1pPr algn="l">
              <a:defRPr sz="9600" b="0" spc="-300">
                <a:gradFill flip="none" rotWithShape="1">
                  <a:gsLst>
                    <a:gs pos="32000">
                      <a:schemeClr val="tx1">
                        <a:lumMod val="89000"/>
                      </a:schemeClr>
                    </a:gs>
                    <a:gs pos="0">
                      <a:schemeClr val="bg1">
                        <a:lumMod val="47000"/>
                        <a:lumOff val="53000"/>
                      </a:schemeClr>
                    </a:gs>
                    <a:gs pos="100000">
                      <a:schemeClr val="tx2">
                        <a:lumMod val="0"/>
                        <a:lumOff val="100000"/>
                      </a:schemeClr>
                    </a:gs>
                  </a:gsLst>
                  <a:lin ang="8100000" scaled="1"/>
                  <a:tileRect/>
                </a:gradFill>
                <a:effectLst>
                  <a:outerShdw blurRad="469900" dist="342900" dir="5400000" sy="-20000" rotWithShape="0">
                    <a:prstClr val="black">
                      <a:alpha val="66000"/>
                    </a:prstClr>
                  </a:outerShdw>
                </a:effectLst>
                <a:latin typeface="+mj-lt"/>
              </a:defRPr>
            </a:lvl1pPr>
          </a:lstStyle>
          <a:p>
            <a:r>
              <a:rPr lang="en-US" smtClean="0"/>
              <a:t>Click to edit Master title style</a:t>
            </a:r>
            <a:endParaRPr lang="en-US" dirty="0"/>
          </a:p>
        </p:txBody>
      </p:sp>
      <p:sp>
        <p:nvSpPr>
          <p:cNvPr id="8" name="Subtitle 2"/>
          <p:cNvSpPr>
            <a:spLocks noGrp="1"/>
          </p:cNvSpPr>
          <p:nvPr>
            <p:ph type="subTitle" idx="1"/>
          </p:nvPr>
        </p:nvSpPr>
        <p:spPr>
          <a:xfrm>
            <a:off x="854532" y="3693674"/>
            <a:ext cx="9144000" cy="754025"/>
          </a:xfrm>
        </p:spPr>
        <p:txBody>
          <a:bodyPr anchor="b">
            <a:normAutofit/>
          </a:bodyPr>
          <a:lstStyle>
            <a:lvl1pPr marL="0" indent="0" algn="l">
              <a:buNone/>
              <a:defRPr sz="32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0F39F4F5-F4D2-4D2A-AB60-88D37ADCB869}" type="datetimeFigureOut">
              <a:rPr lang="en-US" dirty="0"/>
              <a:t>3/4/2017</a:t>
            </a:fld>
            <a:endParaRPr lang="en-US" dirty="0"/>
          </a:p>
        </p:txBody>
      </p:sp>
      <p:sp>
        <p:nvSpPr>
          <p:cNvPr id="5" name="Footer Placeholder 4"/>
          <p:cNvSpPr>
            <a:spLocks noGrp="1"/>
          </p:cNvSpPr>
          <p:nvPr>
            <p:ph type="ftr" sz="quarter" idx="11"/>
          </p:nvPr>
        </p:nvSpPr>
        <p:spPr/>
        <p:txBody>
          <a:bodyPr/>
          <a:lstStyle/>
          <a:p>
            <a:r>
              <a:rPr lang="en-US" dirty="0"/>
              <a:t>
              </a:t>
            </a:r>
          </a:p>
        </p:txBody>
      </p:sp>
      <p:sp>
        <p:nvSpPr>
          <p:cNvPr id="6" name="Slide Number Placeholder 5"/>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120000" y="1825625"/>
            <a:ext cx="5025216"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319840" y="1825625"/>
            <a:ext cx="503396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D23BC6CE-6D1E-47E5-8859-F31AC5380EB2}" type="datetimeFigureOut">
              <a:rPr lang="en-US" dirty="0"/>
              <a:t>3/4/2017</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120000" y="1681163"/>
            <a:ext cx="5025216" cy="823912"/>
          </a:xfrm>
        </p:spPr>
        <p:txBody>
          <a:bodyPr anchor="b"/>
          <a:lstStyle>
            <a:lvl1pPr marL="0" indent="0">
              <a:buNone/>
              <a:defRPr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120000" y="2505075"/>
            <a:ext cx="5025216"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319840" y="1681163"/>
            <a:ext cx="5035548" cy="823912"/>
          </a:xfrm>
        </p:spPr>
        <p:txBody>
          <a:bodyPr vert="horz" lIns="91440" tIns="45720" rIns="91440" bIns="45720" rtlCol="0" anchor="b">
            <a:normAutofit/>
          </a:bodyPr>
          <a:lstStyle>
            <a:lvl1pPr>
              <a:buNone/>
              <a:defRPr lang="en-US"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en-US" smtClean="0"/>
              <a:t>Click to edit Master text styles</a:t>
            </a:r>
          </a:p>
        </p:txBody>
      </p:sp>
      <p:sp>
        <p:nvSpPr>
          <p:cNvPr id="6" name="Content Placeholder 5"/>
          <p:cNvSpPr>
            <a:spLocks noGrp="1"/>
          </p:cNvSpPr>
          <p:nvPr>
            <p:ph sz="quarter" idx="4"/>
          </p:nvPr>
        </p:nvSpPr>
        <p:spPr>
          <a:xfrm>
            <a:off x="6319840" y="2505075"/>
            <a:ext cx="503554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1B4E7C4-4DA4-404D-9965-B13F2DD7D8BF}" type="datetimeFigureOut">
              <a:rPr lang="en-US" dirty="0"/>
              <a:t>3/4/2017</a:t>
            </a:fld>
            <a:endParaRPr lang="en-US" dirty="0"/>
          </a:p>
        </p:txBody>
      </p:sp>
      <p:sp>
        <p:nvSpPr>
          <p:cNvPr id="8" name="Footer Placeholder 7"/>
          <p:cNvSpPr>
            <a:spLocks noGrp="1"/>
          </p:cNvSpPr>
          <p:nvPr>
            <p:ph type="ftr" sz="quarter" idx="11"/>
          </p:nvPr>
        </p:nvSpPr>
        <p:spPr/>
        <p:txBody>
          <a:bodyPr/>
          <a:lstStyle/>
          <a:p>
            <a:r>
              <a:rPr lang="en-US" dirty="0"/>
              <a:t>
              </a:t>
            </a:r>
          </a:p>
        </p:txBody>
      </p:sp>
      <p:sp>
        <p:nvSpPr>
          <p:cNvPr id="9" name="Slide Number Placeholder 8"/>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476FB7AA-4A53-424F-AD41-70827B6504BA}" type="datetimeFigureOut">
              <a:rPr lang="en-US" dirty="0"/>
              <a:t>3/4/2017</a:t>
            </a:fld>
            <a:endParaRPr lang="en-US" dirty="0"/>
          </a:p>
        </p:txBody>
      </p:sp>
      <p:sp>
        <p:nvSpPr>
          <p:cNvPr id="4" name="Footer Placeholder 3"/>
          <p:cNvSpPr>
            <a:spLocks noGrp="1"/>
          </p:cNvSpPr>
          <p:nvPr>
            <p:ph type="ftr" sz="quarter" idx="11"/>
          </p:nvPr>
        </p:nvSpPr>
        <p:spPr/>
        <p:txBody>
          <a:bodyPr/>
          <a:lstStyle/>
          <a:p>
            <a:r>
              <a:rPr lang="en-US" dirty="0"/>
              <a:t>
              </a:t>
            </a:r>
          </a:p>
        </p:txBody>
      </p:sp>
      <p:sp>
        <p:nvSpPr>
          <p:cNvPr id="5" name="Slide Number Placeholder 4"/>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7884882-FB12-4BC8-9960-9AD8104D7FAE}" type="datetimeFigureOut">
              <a:rPr lang="en-US" dirty="0"/>
              <a:t>3/4/2017</a:t>
            </a:fld>
            <a:endParaRPr lang="en-US" dirty="0"/>
          </a:p>
        </p:txBody>
      </p:sp>
      <p:sp>
        <p:nvSpPr>
          <p:cNvPr id="3" name="Footer Placeholder 2"/>
          <p:cNvSpPr>
            <a:spLocks noGrp="1"/>
          </p:cNvSpPr>
          <p:nvPr>
            <p:ph type="ftr" sz="quarter" idx="11"/>
          </p:nvPr>
        </p:nvSpPr>
        <p:spPr/>
        <p:txBody>
          <a:bodyPr/>
          <a:lstStyle/>
          <a:p>
            <a:r>
              <a:rPr lang="en-US" dirty="0"/>
              <a:t>
              </a:t>
            </a:r>
          </a:p>
        </p:txBody>
      </p:sp>
      <p:sp>
        <p:nvSpPr>
          <p:cNvPr id="4" name="Slide Number Placeholder 3"/>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dirty="0"/>
          </a:p>
        </p:txBody>
      </p:sp>
      <p:sp>
        <p:nvSpPr>
          <p:cNvPr id="3" name="Content Placeholder 2"/>
          <p:cNvSpPr>
            <a:spLocks noGrp="1"/>
          </p:cNvSpPr>
          <p:nvPr>
            <p:ph idx="1"/>
          </p:nvPr>
        </p:nvSpPr>
        <p:spPr>
          <a:xfrm>
            <a:off x="5183188" y="987425"/>
            <a:ext cx="6172200" cy="48736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120000" y="2057400"/>
            <a:ext cx="3652025" cy="3811588"/>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7D1BD23-6E54-4D9D-AD88-A2813C73CC25}" type="datetimeFigureOut">
              <a:rPr lang="en-US" dirty="0"/>
              <a:t>3/4/2017</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1120000" y="2057400"/>
            <a:ext cx="3652025" cy="3811588"/>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471A834-4F3C-4AF9-9C74-05EC35A0F292}" type="datetimeFigureOut">
              <a:rPr lang="en-US" dirty="0"/>
              <a:t>3/4/2017</a:t>
            </a:fld>
            <a:endParaRPr lang="en-US" dirty="0"/>
          </a:p>
        </p:txBody>
      </p:sp>
      <p:sp>
        <p:nvSpPr>
          <p:cNvPr id="6" name="Footer Placeholder 5"/>
          <p:cNvSpPr>
            <a:spLocks noGrp="1"/>
          </p:cNvSpPr>
          <p:nvPr>
            <p:ph type="ftr" sz="quarter" idx="11"/>
          </p:nvPr>
        </p:nvSpPr>
        <p:spPr/>
        <p:txBody>
          <a:bodyPr/>
          <a:lstStyle/>
          <a:p>
            <a:r>
              <a:rPr lang="en-US" dirty="0"/>
              <a:t>
              </a:t>
            </a:r>
          </a:p>
        </p:txBody>
      </p:sp>
      <p:sp>
        <p:nvSpPr>
          <p:cNvPr id="7" name="Slide Number Placeholder 6"/>
          <p:cNvSpPr>
            <a:spLocks noGrp="1"/>
          </p:cNvSpPr>
          <p:nvPr>
            <p:ph type="sldNum" sz="quarter" idx="12"/>
          </p:nvPr>
        </p:nvSpPr>
        <p:spPr/>
        <p:txBody>
          <a:bodyPr/>
          <a:lstStyle/>
          <a:p>
            <a:fld id="{6D22F896-40B5-4ADD-8801-0D06FADFA095}" type="slidenum">
              <a:rPr lang="en-US" dirty="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1.pn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9">
            <a:lum/>
          </a:blip>
          <a:srcRect/>
          <a:stretch>
            <a:fillRect/>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120000" y="1825625"/>
            <a:ext cx="102338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51CF1133-3259-4C45-BABA-5B62D9C6F78D}" type="datetimeFigureOut">
              <a:rPr lang="en-US" dirty="0"/>
              <a:t>3/4/2017</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r>
              <a:rPr lang="en-US" dirty="0"/>
              <a:t>
              </a:t>
            </a: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6D22F896-40B5-4ADD-8801-0D06FADFA095}" type="slidenum">
              <a:rPr lang="en-US" dirty="0"/>
              <a:pPr/>
              <a:t>‹#›</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6" r:id="rId12"/>
    <p:sldLayoutId id="2147483663" r:id="rId13"/>
    <p:sldLayoutId id="2147483667" r:id="rId14"/>
    <p:sldLayoutId id="2147483668" r:id="rId15"/>
    <p:sldLayoutId id="2147483658" r:id="rId16"/>
    <p:sldLayoutId id="2147483659" r:id="rId17"/>
  </p:sldLayoutIdLst>
  <p:hf sldNum="0" hdr="0" ftr="0" dt="0"/>
  <p:txStyles>
    <p:titleStyle>
      <a:lvl1pPr algn="l" defTabSz="914400" rtl="0" eaLnBrk="1" latinLnBrk="0" hangingPunct="1">
        <a:lnSpc>
          <a:spcPct val="90000"/>
        </a:lnSpc>
        <a:spcBef>
          <a:spcPct val="0"/>
        </a:spcBef>
        <a:buNone/>
        <a:defRPr sz="5400" b="0" kern="1200">
          <a:gradFill flip="none" rotWithShape="1">
            <a:gsLst>
              <a:gs pos="28000">
                <a:schemeClr val="tx1">
                  <a:lumMod val="93000"/>
                </a:schemeClr>
              </a:gs>
              <a:gs pos="0">
                <a:schemeClr val="bg1">
                  <a:lumMod val="25000"/>
                  <a:lumOff val="75000"/>
                </a:schemeClr>
              </a:gs>
              <a:gs pos="100000">
                <a:schemeClr val="tx2">
                  <a:lumMod val="0"/>
                  <a:lumOff val="100000"/>
                </a:schemeClr>
              </a:gs>
            </a:gsLst>
            <a:lin ang="4800000" scaled="0"/>
            <a:tileRect/>
          </a:gra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youtu.be/pYtQZ62-BAg"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209799" y="4464028"/>
            <a:ext cx="9773653" cy="1641490"/>
          </a:xfrm>
        </p:spPr>
        <p:txBody>
          <a:bodyPr/>
          <a:lstStyle/>
          <a:p>
            <a:r>
              <a:rPr lang="en-US" dirty="0" smtClean="0"/>
              <a:t>Writing Effective Emails</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208884617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Be Polite</a:t>
            </a:r>
            <a:endParaRPr lang="en-US" dirty="0"/>
          </a:p>
        </p:txBody>
      </p:sp>
      <p:sp>
        <p:nvSpPr>
          <p:cNvPr id="3" name="Content Placeholder 2"/>
          <p:cNvSpPr>
            <a:spLocks noGrp="1"/>
          </p:cNvSpPr>
          <p:nvPr>
            <p:ph idx="1"/>
          </p:nvPr>
        </p:nvSpPr>
        <p:spPr>
          <a:xfrm>
            <a:off x="577515" y="1459832"/>
            <a:ext cx="11181347" cy="4717131"/>
          </a:xfrm>
        </p:spPr>
        <p:txBody>
          <a:bodyPr>
            <a:noAutofit/>
          </a:bodyPr>
          <a:lstStyle/>
          <a:p>
            <a:pPr marL="0" indent="0">
              <a:buNone/>
            </a:pPr>
            <a:r>
              <a:rPr lang="en-US" sz="3200" dirty="0"/>
              <a:t>People often think that emails can be less formal than traditional letters. But the messages you send are a reflection of your own professionalism, values, and attention to detail, so a certain level of formality is </a:t>
            </a:r>
            <a:r>
              <a:rPr lang="en-US" sz="3200" dirty="0" err="1"/>
              <a:t>needed.Unless</a:t>
            </a:r>
            <a:r>
              <a:rPr lang="en-US" sz="3200" dirty="0"/>
              <a:t> you're on good terms with someone, avoid informal language, slang, jargon, and inappropriate abbreviations. Emoticons can be useful for clarifying your intent, but it's best to use them only with people you know </a:t>
            </a:r>
            <a:r>
              <a:rPr lang="en-US" sz="3200" dirty="0" err="1"/>
              <a:t>well.Close</a:t>
            </a:r>
            <a:r>
              <a:rPr lang="en-US" sz="3200" dirty="0"/>
              <a:t> your message with "Regards," "Yours sincerely," or "All the best," depending on the </a:t>
            </a:r>
            <a:r>
              <a:rPr lang="en-US" sz="3200" dirty="0" err="1"/>
              <a:t>situation.Recipients</a:t>
            </a:r>
            <a:r>
              <a:rPr lang="en-US" sz="3200" dirty="0"/>
              <a:t> may decide to print emails and share them with others, so always be polite.</a:t>
            </a:r>
          </a:p>
        </p:txBody>
      </p:sp>
    </p:spTree>
    <p:extLst>
      <p:ext uri="{BB962C8B-B14F-4D97-AF65-F5344CB8AC3E}">
        <p14:creationId xmlns:p14="http://schemas.microsoft.com/office/powerpoint/2010/main" val="238488741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Check the Tone</a:t>
            </a:r>
            <a:endParaRPr lang="en-US" dirty="0"/>
          </a:p>
        </p:txBody>
      </p:sp>
      <p:sp>
        <p:nvSpPr>
          <p:cNvPr id="3" name="Content Placeholder 2"/>
          <p:cNvSpPr>
            <a:spLocks noGrp="1"/>
          </p:cNvSpPr>
          <p:nvPr>
            <p:ph idx="1"/>
          </p:nvPr>
        </p:nvSpPr>
        <p:spPr/>
        <p:txBody>
          <a:bodyPr>
            <a:normAutofit/>
          </a:bodyPr>
          <a:lstStyle/>
          <a:p>
            <a:pPr marL="0" indent="0">
              <a:buNone/>
            </a:pPr>
            <a:r>
              <a:rPr lang="en-US" sz="3200" dirty="0"/>
              <a:t>Your choice of words (diction), sentence length, punctuation, and capitalization can easily be misinterpreted without visual and auditory cues. </a:t>
            </a:r>
          </a:p>
        </p:txBody>
      </p:sp>
    </p:spTree>
    <p:extLst>
      <p:ext uri="{BB962C8B-B14F-4D97-AF65-F5344CB8AC3E}">
        <p14:creationId xmlns:p14="http://schemas.microsoft.com/office/powerpoint/2010/main" val="1254706522"/>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GOOD EXAMPLE</a:t>
            </a:r>
            <a:endParaRPr lang="en-US" dirty="0"/>
          </a:p>
        </p:txBody>
      </p:sp>
      <p:sp>
        <p:nvSpPr>
          <p:cNvPr id="3" name="Content Placeholder 2"/>
          <p:cNvSpPr>
            <a:spLocks noGrp="1"/>
          </p:cNvSpPr>
          <p:nvPr>
            <p:ph idx="1"/>
          </p:nvPr>
        </p:nvSpPr>
        <p:spPr/>
        <p:txBody>
          <a:bodyPr>
            <a:normAutofit/>
          </a:bodyPr>
          <a:lstStyle/>
          <a:p>
            <a:pPr marL="0" indent="0">
              <a:buNone/>
            </a:pPr>
            <a:r>
              <a:rPr lang="en-US" sz="3200" dirty="0"/>
              <a:t>Hi Emma</a:t>
            </a:r>
            <a:r>
              <a:rPr lang="en-US" sz="3200" dirty="0" smtClean="0"/>
              <a:t>,</a:t>
            </a:r>
          </a:p>
          <a:p>
            <a:pPr marL="0" indent="0">
              <a:buNone/>
            </a:pPr>
            <a:endParaRPr lang="en-US" sz="3200" dirty="0"/>
          </a:p>
          <a:p>
            <a:pPr marL="0" indent="0">
              <a:buNone/>
            </a:pPr>
            <a:r>
              <a:rPr lang="en-US" sz="3200" dirty="0" smtClean="0"/>
              <a:t>Thanks </a:t>
            </a:r>
            <a:r>
              <a:rPr lang="en-US" sz="3200" dirty="0"/>
              <a:t>for all your hard work on that report. Could you please get your version over to me by 5 p.m., so I don't miss my deadline</a:t>
            </a:r>
            <a:r>
              <a:rPr lang="en-US" sz="3200" dirty="0" smtClean="0"/>
              <a:t>?</a:t>
            </a:r>
          </a:p>
          <a:p>
            <a:pPr marL="0" indent="0">
              <a:buNone/>
            </a:pPr>
            <a:endParaRPr lang="en-US" sz="3200" dirty="0"/>
          </a:p>
          <a:p>
            <a:pPr marL="0" indent="0">
              <a:buNone/>
            </a:pPr>
            <a:r>
              <a:rPr lang="en-US" sz="3200" dirty="0" smtClean="0"/>
              <a:t>Thanks </a:t>
            </a:r>
            <a:r>
              <a:rPr lang="en-US" sz="3200" dirty="0"/>
              <a:t>so much</a:t>
            </a:r>
            <a:r>
              <a:rPr lang="en-US" sz="3200" dirty="0" smtClean="0"/>
              <a:t>!</a:t>
            </a:r>
          </a:p>
          <a:p>
            <a:pPr marL="0" indent="0">
              <a:buNone/>
            </a:pPr>
            <a:r>
              <a:rPr lang="en-US" sz="3200" dirty="0" smtClean="0"/>
              <a:t>Harry</a:t>
            </a:r>
            <a:endParaRPr lang="en-US" sz="3200" dirty="0"/>
          </a:p>
        </p:txBody>
      </p:sp>
    </p:spTree>
    <p:extLst>
      <p:ext uri="{BB962C8B-B14F-4D97-AF65-F5344CB8AC3E}">
        <p14:creationId xmlns:p14="http://schemas.microsoft.com/office/powerpoint/2010/main" val="344452745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BAD EXAMPLE</a:t>
            </a:r>
            <a:endParaRPr lang="en-US" dirty="0"/>
          </a:p>
        </p:txBody>
      </p:sp>
      <p:sp>
        <p:nvSpPr>
          <p:cNvPr id="3" name="Content Placeholder 2"/>
          <p:cNvSpPr>
            <a:spLocks noGrp="1"/>
          </p:cNvSpPr>
          <p:nvPr>
            <p:ph idx="1"/>
          </p:nvPr>
        </p:nvSpPr>
        <p:spPr/>
        <p:txBody>
          <a:bodyPr>
            <a:normAutofit lnSpcReduction="10000"/>
          </a:bodyPr>
          <a:lstStyle/>
          <a:p>
            <a:pPr marL="0" indent="0">
              <a:buNone/>
            </a:pPr>
            <a:r>
              <a:rPr lang="en-US" sz="3200" dirty="0"/>
              <a:t>Emma</a:t>
            </a:r>
            <a:r>
              <a:rPr lang="en-US" sz="3200" dirty="0" smtClean="0"/>
              <a:t>,</a:t>
            </a:r>
          </a:p>
          <a:p>
            <a:pPr marL="0" indent="0">
              <a:buNone/>
            </a:pPr>
            <a:endParaRPr lang="en-US" sz="3200" dirty="0"/>
          </a:p>
          <a:p>
            <a:pPr marL="0" indent="0">
              <a:buNone/>
            </a:pPr>
            <a:r>
              <a:rPr lang="en-US" sz="3200" dirty="0" smtClean="0"/>
              <a:t>I </a:t>
            </a:r>
            <a:r>
              <a:rPr lang="en-US" sz="3200" dirty="0"/>
              <a:t>need your report by 5 p.m. or I'll miss my deadline</a:t>
            </a:r>
            <a:r>
              <a:rPr lang="en-US" sz="3200" dirty="0" smtClean="0"/>
              <a:t>.</a:t>
            </a:r>
          </a:p>
          <a:p>
            <a:pPr marL="0" indent="0">
              <a:buNone/>
            </a:pPr>
            <a:endParaRPr lang="en-US" sz="3200" dirty="0"/>
          </a:p>
          <a:p>
            <a:pPr marL="0" indent="0">
              <a:buNone/>
            </a:pPr>
            <a:r>
              <a:rPr lang="en-US" sz="3200" dirty="0" smtClean="0"/>
              <a:t>Harry</a:t>
            </a:r>
          </a:p>
          <a:p>
            <a:pPr marL="0" indent="0">
              <a:buNone/>
            </a:pPr>
            <a:endParaRPr lang="en-US" sz="3200" dirty="0"/>
          </a:p>
          <a:p>
            <a:pPr marL="0" indent="0">
              <a:buNone/>
            </a:pPr>
            <a:r>
              <a:rPr lang="en-US" sz="3200" dirty="0"/>
              <a:t>In this 'Bad' example, Emma might think that Harry is frustrated or angry, but, in reality, he feels fine.</a:t>
            </a:r>
          </a:p>
        </p:txBody>
      </p:sp>
    </p:spTree>
    <p:extLst>
      <p:ext uri="{BB962C8B-B14F-4D97-AF65-F5344CB8AC3E}">
        <p14:creationId xmlns:p14="http://schemas.microsoft.com/office/powerpoint/2010/main" val="16010447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Proofread</a:t>
            </a:r>
            <a:endParaRPr lang="en-US" dirty="0"/>
          </a:p>
        </p:txBody>
      </p:sp>
      <p:sp>
        <p:nvSpPr>
          <p:cNvPr id="3" name="Content Placeholder 2"/>
          <p:cNvSpPr>
            <a:spLocks noGrp="1"/>
          </p:cNvSpPr>
          <p:nvPr>
            <p:ph idx="1"/>
          </p:nvPr>
        </p:nvSpPr>
        <p:spPr/>
        <p:txBody>
          <a:bodyPr>
            <a:normAutofit/>
          </a:bodyPr>
          <a:lstStyle/>
          <a:p>
            <a:pPr marL="0" indent="0">
              <a:buNone/>
            </a:pPr>
            <a:r>
              <a:rPr lang="en-US" sz="3200" dirty="0"/>
              <a:t>Finally, before you hit "send," take a moment to review your email for spelling, grammar, and punctuation mistakes. Your email messages are as much a part of your professional image as the clothes you wear, so it looks bad to send out a message that contains </a:t>
            </a:r>
            <a:r>
              <a:rPr lang="en-US" sz="3200" dirty="0" err="1"/>
              <a:t>typos.As</a:t>
            </a:r>
            <a:r>
              <a:rPr lang="en-US" sz="3200" dirty="0"/>
              <a:t> you proofread, pay careful attention to the length of your email. People are more likely to read short, concise emails than long, rambling ones, so make sure that your emails are as short as possible, without excluding necessary information.</a:t>
            </a:r>
          </a:p>
        </p:txBody>
      </p:sp>
    </p:spTree>
    <p:extLst>
      <p:ext uri="{BB962C8B-B14F-4D97-AF65-F5344CB8AC3E}">
        <p14:creationId xmlns:p14="http://schemas.microsoft.com/office/powerpoint/2010/main" val="125279356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YouTube Video</a:t>
            </a:r>
            <a:endParaRPr lang="en-US" dirty="0"/>
          </a:p>
        </p:txBody>
      </p:sp>
      <p:sp>
        <p:nvSpPr>
          <p:cNvPr id="3" name="Content Placeholder 2"/>
          <p:cNvSpPr>
            <a:spLocks noGrp="1"/>
          </p:cNvSpPr>
          <p:nvPr>
            <p:ph idx="1"/>
          </p:nvPr>
        </p:nvSpPr>
        <p:spPr/>
        <p:txBody>
          <a:bodyPr/>
          <a:lstStyle/>
          <a:p>
            <a:r>
              <a:rPr lang="en-US" dirty="0" smtClean="0">
                <a:hlinkClick r:id="rId2"/>
              </a:rPr>
              <a:t>Executive Training Series – Effective Email Writing</a:t>
            </a:r>
            <a:endParaRPr lang="en-US" dirty="0"/>
          </a:p>
        </p:txBody>
      </p:sp>
    </p:spTree>
    <p:extLst>
      <p:ext uri="{BB962C8B-B14F-4D97-AF65-F5344CB8AC3E}">
        <p14:creationId xmlns:p14="http://schemas.microsoft.com/office/powerpoint/2010/main" val="422663635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END</a:t>
            </a:r>
            <a:endParaRPr lang="en-US" dirty="0"/>
          </a:p>
        </p:txBody>
      </p:sp>
      <p:sp>
        <p:nvSpPr>
          <p:cNvPr id="3" name="Content Placeholder 2"/>
          <p:cNvSpPr>
            <a:spLocks noGrp="1"/>
          </p:cNvSpPr>
          <p:nvPr>
            <p:ph idx="1"/>
          </p:nvPr>
        </p:nvSpPr>
        <p:spPr/>
        <p:txBody>
          <a:bodyPr>
            <a:normAutofit lnSpcReduction="10000"/>
          </a:bodyPr>
          <a:lstStyle/>
          <a:p>
            <a:pPr marL="0" indent="0">
              <a:buNone/>
            </a:pPr>
            <a:r>
              <a:rPr lang="en-US" dirty="0" smtClean="0"/>
              <a:t>This </a:t>
            </a:r>
            <a:r>
              <a:rPr lang="en-US" dirty="0"/>
              <a:t>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  </a:t>
            </a:r>
            <a:endParaRPr lang="en-US" dirty="0" smtClean="0"/>
          </a:p>
          <a:p>
            <a:pPr marL="0" indent="0">
              <a:buNone/>
            </a:pPr>
            <a:r>
              <a:rPr lang="en-US" dirty="0" smtClean="0"/>
              <a:t>Documents </a:t>
            </a:r>
            <a:r>
              <a:rPr lang="en-US" dirty="0"/>
              <a:t>also licensed under Creative Commons 4.0 International (CCBY)</a:t>
            </a:r>
          </a:p>
        </p:txBody>
      </p:sp>
    </p:spTree>
    <p:extLst>
      <p:ext uri="{BB962C8B-B14F-4D97-AF65-F5344CB8AC3E}">
        <p14:creationId xmlns:p14="http://schemas.microsoft.com/office/powerpoint/2010/main" val="145184798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marL="0" indent="0" algn="ctr">
              <a:buNone/>
            </a:pPr>
            <a:r>
              <a:rPr lang="en-US" sz="4400" dirty="0"/>
              <a:t>The average office worker receives around 80 emails each day. With that volume of mail, individual messages can easily get overlooked. Following the simple rules in this presentation will help get your emails noticed and acted upon.</a:t>
            </a:r>
          </a:p>
        </p:txBody>
      </p:sp>
    </p:spTree>
    <p:extLst>
      <p:ext uri="{BB962C8B-B14F-4D97-AF65-F5344CB8AC3E}">
        <p14:creationId xmlns:p14="http://schemas.microsoft.com/office/powerpoint/2010/main" val="231178141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Don’t Over-Communicate by Email</a:t>
            </a:r>
            <a:endParaRPr lang="en-US" dirty="0"/>
          </a:p>
        </p:txBody>
      </p:sp>
      <p:sp>
        <p:nvSpPr>
          <p:cNvPr id="3" name="Content Placeholder 2"/>
          <p:cNvSpPr>
            <a:spLocks noGrp="1"/>
          </p:cNvSpPr>
          <p:nvPr>
            <p:ph idx="1"/>
          </p:nvPr>
        </p:nvSpPr>
        <p:spPr/>
        <p:txBody>
          <a:bodyPr>
            <a:normAutofit/>
          </a:bodyPr>
          <a:lstStyle/>
          <a:p>
            <a:pPr marL="0" indent="0">
              <a:buNone/>
            </a:pPr>
            <a:r>
              <a:rPr lang="en-US" sz="4400" dirty="0"/>
              <a:t>One of the biggest sources of stress at work is sheer volume of emails that people receive. So, before you begin writing an email, ask yourself: "Is this really necessary?"</a:t>
            </a:r>
          </a:p>
        </p:txBody>
      </p:sp>
    </p:spTree>
    <p:extLst>
      <p:ext uri="{BB962C8B-B14F-4D97-AF65-F5344CB8AC3E}">
        <p14:creationId xmlns:p14="http://schemas.microsoft.com/office/powerpoint/2010/main" val="218979546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Make Good Use of Subject Lines</a:t>
            </a:r>
            <a:endParaRPr lang="en-US" dirty="0"/>
          </a:p>
        </p:txBody>
      </p:sp>
      <p:sp>
        <p:nvSpPr>
          <p:cNvPr id="3" name="Content Placeholder 2"/>
          <p:cNvSpPr>
            <a:spLocks noGrp="1"/>
          </p:cNvSpPr>
          <p:nvPr>
            <p:ph idx="1"/>
          </p:nvPr>
        </p:nvSpPr>
        <p:spPr/>
        <p:txBody>
          <a:bodyPr>
            <a:noAutofit/>
          </a:bodyPr>
          <a:lstStyle/>
          <a:p>
            <a:pPr marL="0" indent="0">
              <a:buNone/>
            </a:pPr>
            <a:r>
              <a:rPr lang="en-US" sz="3200" dirty="0"/>
              <a:t>A newspaper headline has two functions: it grabs your attention and summarizes the article, so that you can decide whether to read it or not. The subject line of your email message should do the same. A blank subject line is more likely to be overlooked or rejected as "spam," so always use a few well-chosen words to tell the recipient what the email is </a:t>
            </a:r>
            <a:r>
              <a:rPr lang="en-US" sz="3200" dirty="0" err="1"/>
              <a:t>about.A</a:t>
            </a:r>
            <a:r>
              <a:rPr lang="en-US" sz="3200" dirty="0"/>
              <a:t> well-written subject line like the one below delivers the most important information, without the recipient even having to open the email. This serves as a prompt that reminds recipients about your meeting every time they glance in their inbox.</a:t>
            </a:r>
          </a:p>
        </p:txBody>
      </p:sp>
    </p:spTree>
    <p:extLst>
      <p:ext uri="{BB962C8B-B14F-4D97-AF65-F5344CB8AC3E}">
        <p14:creationId xmlns:p14="http://schemas.microsoft.com/office/powerpoint/2010/main" val="199295450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EXAMPLES</a:t>
            </a:r>
            <a:endParaRPr lang="en-US" dirty="0"/>
          </a:p>
        </p:txBody>
      </p:sp>
      <p:sp>
        <p:nvSpPr>
          <p:cNvPr id="4" name="Content Placeholder 3"/>
          <p:cNvSpPr>
            <a:spLocks noGrp="1"/>
          </p:cNvSpPr>
          <p:nvPr>
            <p:ph idx="1"/>
          </p:nvPr>
        </p:nvSpPr>
        <p:spPr/>
        <p:txBody>
          <a:bodyPr>
            <a:noAutofit/>
          </a:bodyPr>
          <a:lstStyle/>
          <a:p>
            <a:r>
              <a:rPr lang="en-US" sz="3200" dirty="0" smtClean="0"/>
              <a:t>GOOD EXAMPLE</a:t>
            </a:r>
          </a:p>
          <a:p>
            <a:endParaRPr lang="en-US" sz="3200" dirty="0"/>
          </a:p>
          <a:p>
            <a:pPr marL="457200" lvl="1" indent="0">
              <a:buNone/>
            </a:pPr>
            <a:r>
              <a:rPr lang="en-US" sz="3200" dirty="0" smtClean="0"/>
              <a:t>Subject: PASS Process Meeting – 10 a.m. February 25, 2014.</a:t>
            </a:r>
          </a:p>
          <a:p>
            <a:pPr marL="0" indent="0">
              <a:buNone/>
            </a:pPr>
            <a:endParaRPr lang="en-US" sz="3200" dirty="0"/>
          </a:p>
          <a:p>
            <a:r>
              <a:rPr lang="en-US" sz="3200" dirty="0" smtClean="0"/>
              <a:t>BAD EXAMPLE</a:t>
            </a:r>
          </a:p>
          <a:p>
            <a:endParaRPr lang="en-US" sz="3200" dirty="0"/>
          </a:p>
          <a:p>
            <a:pPr lvl="1"/>
            <a:r>
              <a:rPr lang="en-US" sz="3200" dirty="0" smtClean="0"/>
              <a:t>Subject: Meeting</a:t>
            </a:r>
            <a:endParaRPr lang="en-US" sz="3200" dirty="0"/>
          </a:p>
        </p:txBody>
      </p:sp>
    </p:spTree>
    <p:extLst>
      <p:ext uri="{BB962C8B-B14F-4D97-AF65-F5344CB8AC3E}">
        <p14:creationId xmlns:p14="http://schemas.microsoft.com/office/powerpoint/2010/main" val="21730458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Keep Messages Clear and Brief</a:t>
            </a:r>
            <a:endParaRPr lang="en-US" dirty="0"/>
          </a:p>
        </p:txBody>
      </p:sp>
      <p:sp>
        <p:nvSpPr>
          <p:cNvPr id="3" name="Content Placeholder 2"/>
          <p:cNvSpPr>
            <a:spLocks noGrp="1"/>
          </p:cNvSpPr>
          <p:nvPr>
            <p:ph idx="1"/>
          </p:nvPr>
        </p:nvSpPr>
        <p:spPr/>
        <p:txBody>
          <a:bodyPr>
            <a:normAutofit/>
          </a:bodyPr>
          <a:lstStyle/>
          <a:p>
            <a:pPr marL="0" indent="0">
              <a:buNone/>
            </a:pPr>
            <a:r>
              <a:rPr lang="en-US" sz="4400" dirty="0"/>
              <a:t>Emails, like traditional business letters, need to be clear and concise. Keep your sentences short and to the point. The body of the email should be direct and informative, and it should contain all pertinent information.</a:t>
            </a:r>
          </a:p>
        </p:txBody>
      </p:sp>
    </p:spTree>
    <p:extLst>
      <p:ext uri="{BB962C8B-B14F-4D97-AF65-F5344CB8AC3E}">
        <p14:creationId xmlns:p14="http://schemas.microsoft.com/office/powerpoint/2010/main" val="250361377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GOOD EXAMPLE</a:t>
            </a:r>
            <a:endParaRPr lang="en-US" dirty="0"/>
          </a:p>
        </p:txBody>
      </p:sp>
      <p:sp>
        <p:nvSpPr>
          <p:cNvPr id="3" name="Content Placeholder 2"/>
          <p:cNvSpPr>
            <a:spLocks noGrp="1"/>
          </p:cNvSpPr>
          <p:nvPr>
            <p:ph idx="1"/>
          </p:nvPr>
        </p:nvSpPr>
        <p:spPr>
          <a:xfrm>
            <a:off x="657726" y="1825625"/>
            <a:ext cx="11341769" cy="4351338"/>
          </a:xfrm>
        </p:spPr>
        <p:txBody>
          <a:bodyPr>
            <a:normAutofit fontScale="55000" lnSpcReduction="20000"/>
          </a:bodyPr>
          <a:lstStyle/>
          <a:p>
            <a:pPr marL="0" indent="0">
              <a:buNone/>
            </a:pPr>
            <a:r>
              <a:rPr lang="en-US" dirty="0"/>
              <a:t>Subject: Revisions For Sales </a:t>
            </a:r>
            <a:r>
              <a:rPr lang="en-US" dirty="0" smtClean="0"/>
              <a:t>Report</a:t>
            </a:r>
          </a:p>
          <a:p>
            <a:pPr marL="0" indent="0">
              <a:buNone/>
            </a:pPr>
            <a:endParaRPr lang="en-US" dirty="0"/>
          </a:p>
          <a:p>
            <a:pPr marL="0" indent="0">
              <a:buNone/>
            </a:pPr>
            <a:r>
              <a:rPr lang="en-US" dirty="0" smtClean="0"/>
              <a:t>Hi </a:t>
            </a:r>
            <a:r>
              <a:rPr lang="en-US" dirty="0"/>
              <a:t>Jackie</a:t>
            </a:r>
            <a:r>
              <a:rPr lang="en-US" dirty="0" smtClean="0"/>
              <a:t>,</a:t>
            </a:r>
          </a:p>
          <a:p>
            <a:pPr marL="0" indent="0">
              <a:buNone/>
            </a:pPr>
            <a:endParaRPr lang="en-US" dirty="0"/>
          </a:p>
          <a:p>
            <a:pPr marL="0" indent="0">
              <a:buNone/>
            </a:pPr>
            <a:r>
              <a:rPr lang="en-US" dirty="0" smtClean="0"/>
              <a:t>Thanks </a:t>
            </a:r>
            <a:r>
              <a:rPr lang="en-US" dirty="0"/>
              <a:t>for sending that report last week. I read it yesterday, and I feel that Chapter 2 needs more specific information about our sales figures</a:t>
            </a:r>
            <a:r>
              <a:rPr lang="en-US" dirty="0" smtClean="0"/>
              <a:t>.</a:t>
            </a:r>
          </a:p>
          <a:p>
            <a:pPr marL="0" indent="0">
              <a:buNone/>
            </a:pPr>
            <a:endParaRPr lang="en-US" dirty="0"/>
          </a:p>
          <a:p>
            <a:pPr marL="0" indent="0">
              <a:buNone/>
            </a:pPr>
            <a:r>
              <a:rPr lang="en-US" dirty="0" smtClean="0"/>
              <a:t>I </a:t>
            </a:r>
            <a:r>
              <a:rPr lang="en-US" dirty="0"/>
              <a:t>also felt that the tone could be more formal</a:t>
            </a:r>
            <a:r>
              <a:rPr lang="en-US" dirty="0" smtClean="0"/>
              <a:t>.</a:t>
            </a:r>
          </a:p>
          <a:p>
            <a:pPr marL="0" indent="0">
              <a:buNone/>
            </a:pPr>
            <a:endParaRPr lang="en-US" dirty="0"/>
          </a:p>
          <a:p>
            <a:pPr marL="0" indent="0">
              <a:buNone/>
            </a:pPr>
            <a:r>
              <a:rPr lang="en-US" dirty="0" smtClean="0"/>
              <a:t>Could </a:t>
            </a:r>
            <a:r>
              <a:rPr lang="en-US" dirty="0"/>
              <a:t>you amend it with these comments in mind</a:t>
            </a:r>
            <a:r>
              <a:rPr lang="en-US" dirty="0" smtClean="0"/>
              <a:t>?</a:t>
            </a:r>
          </a:p>
          <a:p>
            <a:pPr marL="0" indent="0">
              <a:buNone/>
            </a:pPr>
            <a:endParaRPr lang="en-US" dirty="0"/>
          </a:p>
          <a:p>
            <a:pPr marL="0" indent="0">
              <a:buNone/>
            </a:pPr>
            <a:r>
              <a:rPr lang="en-US" dirty="0" smtClean="0"/>
              <a:t>Thanks </a:t>
            </a:r>
            <a:r>
              <a:rPr lang="en-US" dirty="0"/>
              <a:t>for your hard work on this</a:t>
            </a:r>
            <a:r>
              <a:rPr lang="en-US" dirty="0" smtClean="0"/>
              <a:t>!</a:t>
            </a:r>
          </a:p>
          <a:p>
            <a:pPr marL="0" indent="0">
              <a:buNone/>
            </a:pPr>
            <a:endParaRPr lang="en-US" dirty="0"/>
          </a:p>
          <a:p>
            <a:pPr marL="0" indent="0">
              <a:buNone/>
            </a:pPr>
            <a:r>
              <a:rPr lang="en-US" dirty="0" smtClean="0"/>
              <a:t>Monica*</a:t>
            </a:r>
          </a:p>
          <a:p>
            <a:pPr marL="0" indent="0">
              <a:buNone/>
            </a:pPr>
            <a:endParaRPr lang="en-US" dirty="0"/>
          </a:p>
          <a:p>
            <a:pPr marL="0" indent="0">
              <a:buNone/>
            </a:pPr>
            <a:r>
              <a:rPr lang="en-US" dirty="0"/>
              <a:t>In this example, Monica would then follow up with a separate email about the PR department meeting.</a:t>
            </a:r>
          </a:p>
        </p:txBody>
      </p:sp>
    </p:spTree>
    <p:extLst>
      <p:ext uri="{BB962C8B-B14F-4D97-AF65-F5344CB8AC3E}">
        <p14:creationId xmlns:p14="http://schemas.microsoft.com/office/powerpoint/2010/main" val="365434309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BAD EXAMPLE</a:t>
            </a:r>
            <a:endParaRPr lang="en-US" dirty="0"/>
          </a:p>
        </p:txBody>
      </p:sp>
      <p:sp>
        <p:nvSpPr>
          <p:cNvPr id="3" name="Content Placeholder 2"/>
          <p:cNvSpPr>
            <a:spLocks noGrp="1"/>
          </p:cNvSpPr>
          <p:nvPr>
            <p:ph idx="1"/>
          </p:nvPr>
        </p:nvSpPr>
        <p:spPr/>
        <p:txBody>
          <a:bodyPr>
            <a:normAutofit fontScale="62500" lnSpcReduction="20000"/>
          </a:bodyPr>
          <a:lstStyle/>
          <a:p>
            <a:pPr marL="0" indent="0">
              <a:buNone/>
            </a:pPr>
            <a:r>
              <a:rPr lang="en-US" dirty="0"/>
              <a:t>Subject: Revisions For Sales </a:t>
            </a:r>
            <a:r>
              <a:rPr lang="en-US" dirty="0" smtClean="0"/>
              <a:t>Report</a:t>
            </a:r>
          </a:p>
          <a:p>
            <a:pPr marL="0" indent="0">
              <a:buNone/>
            </a:pPr>
            <a:endParaRPr lang="en-US" dirty="0"/>
          </a:p>
          <a:p>
            <a:pPr marL="0" indent="0">
              <a:buNone/>
            </a:pPr>
            <a:r>
              <a:rPr lang="en-US" dirty="0" smtClean="0"/>
              <a:t>Hi </a:t>
            </a:r>
            <a:r>
              <a:rPr lang="en-US" dirty="0"/>
              <a:t>Jackie</a:t>
            </a:r>
            <a:r>
              <a:rPr lang="en-US" dirty="0" smtClean="0"/>
              <a:t>,</a:t>
            </a:r>
          </a:p>
          <a:p>
            <a:pPr marL="0" indent="0">
              <a:buNone/>
            </a:pPr>
            <a:endParaRPr lang="en-US" dirty="0"/>
          </a:p>
          <a:p>
            <a:pPr marL="0" indent="0">
              <a:buNone/>
            </a:pPr>
            <a:r>
              <a:rPr lang="en-US" dirty="0" smtClean="0"/>
              <a:t>Thanks </a:t>
            </a:r>
            <a:r>
              <a:rPr lang="en-US" dirty="0"/>
              <a:t>for sending that report last week. I read it yesterday, and I feel that Chapter 2 needs more specific information about our sales figures. I also felt that the tone could be more formal</a:t>
            </a:r>
            <a:r>
              <a:rPr lang="en-US" dirty="0" smtClean="0"/>
              <a:t>.</a:t>
            </a:r>
          </a:p>
          <a:p>
            <a:pPr marL="0" indent="0">
              <a:buNone/>
            </a:pPr>
            <a:endParaRPr lang="en-US" dirty="0"/>
          </a:p>
          <a:p>
            <a:pPr marL="0" indent="0">
              <a:buNone/>
            </a:pPr>
            <a:r>
              <a:rPr lang="en-US" dirty="0" smtClean="0"/>
              <a:t>Also</a:t>
            </a:r>
            <a:r>
              <a:rPr lang="en-US" dirty="0"/>
              <a:t>, I wanted to let you know that I've scheduled a meeting with the PR department for this Friday regarding the new ad campaign. It's at 11:00 a.m. and will be in the small conference room</a:t>
            </a:r>
            <a:r>
              <a:rPr lang="en-US" dirty="0" smtClean="0"/>
              <a:t>.</a:t>
            </a:r>
          </a:p>
          <a:p>
            <a:pPr marL="0" indent="0">
              <a:buNone/>
            </a:pPr>
            <a:endParaRPr lang="en-US" dirty="0"/>
          </a:p>
          <a:p>
            <a:pPr marL="0" indent="0">
              <a:buNone/>
            </a:pPr>
            <a:r>
              <a:rPr lang="en-US" dirty="0" smtClean="0"/>
              <a:t>Please </a:t>
            </a:r>
            <a:r>
              <a:rPr lang="en-US" dirty="0"/>
              <a:t>let me know if you can make that time</a:t>
            </a:r>
            <a:r>
              <a:rPr lang="en-US" dirty="0" smtClean="0"/>
              <a:t>.</a:t>
            </a:r>
          </a:p>
          <a:p>
            <a:pPr marL="0" indent="0">
              <a:buNone/>
            </a:pPr>
            <a:endParaRPr lang="en-US" dirty="0"/>
          </a:p>
          <a:p>
            <a:pPr marL="0" indent="0">
              <a:buNone/>
            </a:pPr>
            <a:r>
              <a:rPr lang="en-US" dirty="0" smtClean="0"/>
              <a:t>Thanks!</a:t>
            </a:r>
          </a:p>
          <a:p>
            <a:pPr marL="0" indent="0">
              <a:buNone/>
            </a:pPr>
            <a:r>
              <a:rPr lang="en-US" dirty="0" smtClean="0"/>
              <a:t>Monica</a:t>
            </a:r>
            <a:endParaRPr lang="en-US" dirty="0"/>
          </a:p>
        </p:txBody>
      </p:sp>
    </p:spTree>
    <p:extLst>
      <p:ext uri="{BB962C8B-B14F-4D97-AF65-F5344CB8AC3E}">
        <p14:creationId xmlns:p14="http://schemas.microsoft.com/office/powerpoint/2010/main" val="165389417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Autofit/>
          </a:bodyPr>
          <a:lstStyle/>
          <a:p>
            <a:pPr marL="0" indent="0">
              <a:buNone/>
            </a:pPr>
            <a:r>
              <a:rPr lang="en-US" sz="3200" dirty="0"/>
              <a:t>It's important to find balance here. You don't want to bombard someone with emails, and it makes sense to combine several, related points into one email. When this happens, keep things simple with numbered paragraphs or bullet points, and consider "chunking" information into small, well-organized units to make it easier to </a:t>
            </a:r>
            <a:r>
              <a:rPr lang="en-US" sz="3200" dirty="0" err="1"/>
              <a:t>digest.Notice</a:t>
            </a:r>
            <a:r>
              <a:rPr lang="en-US" sz="3200" dirty="0"/>
              <a:t>, too, that in the 'Good' example, Monica specified what she wanted Jackie to do (in this case, amend the report). If you make it easy for people to see what you want, there's a better chance that they will give you this.</a:t>
            </a:r>
          </a:p>
        </p:txBody>
      </p:sp>
    </p:spTree>
    <p:extLst>
      <p:ext uri="{BB962C8B-B14F-4D97-AF65-F5344CB8AC3E}">
        <p14:creationId xmlns:p14="http://schemas.microsoft.com/office/powerpoint/2010/main" val="3037917772"/>
      </p:ext>
    </p:extLst>
  </p:cSld>
  <p:clrMapOvr>
    <a:masterClrMapping/>
  </p:clrMapOvr>
  <p:timing>
    <p:tnLst>
      <p:par>
        <p:cTn id="1" dur="indefinite" restart="never" nodeType="tmRoot"/>
      </p:par>
    </p:tnLst>
  </p:timing>
</p:sld>
</file>

<file path=ppt/theme/theme1.xml><?xml version="1.0" encoding="utf-8"?>
<a:theme xmlns:a="http://schemas.openxmlformats.org/drawingml/2006/main" name="Depth">
  <a:themeElements>
    <a:clrScheme name="Depth">
      <a:dk1>
        <a:sysClr val="windowText" lastClr="000000"/>
      </a:dk1>
      <a:lt1>
        <a:sysClr val="window" lastClr="FFFFFF"/>
      </a:lt1>
      <a:dk2>
        <a:srgbClr val="455F51"/>
      </a:dk2>
      <a:lt2>
        <a:srgbClr val="94D7E4"/>
      </a:lt2>
      <a:accent1>
        <a:srgbClr val="41AEBD"/>
      </a:accent1>
      <a:accent2>
        <a:srgbClr val="97E9D5"/>
      </a:accent2>
      <a:accent3>
        <a:srgbClr val="A2CF49"/>
      </a:accent3>
      <a:accent4>
        <a:srgbClr val="608F3D"/>
      </a:accent4>
      <a:accent5>
        <a:srgbClr val="F4DE3A"/>
      </a:accent5>
      <a:accent6>
        <a:srgbClr val="FCB11C"/>
      </a:accent6>
      <a:hlink>
        <a:srgbClr val="FBCA98"/>
      </a:hlink>
      <a:folHlink>
        <a:srgbClr val="D3B86D"/>
      </a:folHlink>
    </a:clrScheme>
    <a:fontScheme name="Depth">
      <a:maj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Depth">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Depth" id="{7BEAFC2A-325C-49C4-AC08-2B765DA903F9}" vid="{1735E755-43E6-43AA-ABA2-C989ECC79AF5}"/>
    </a:ext>
  </a:extLst>
</a:theme>
</file>

<file path=docProps/app.xml><?xml version="1.0" encoding="utf-8"?>
<Properties xmlns="http://schemas.openxmlformats.org/officeDocument/2006/extended-properties" xmlns:vt="http://schemas.openxmlformats.org/officeDocument/2006/docPropsVTypes">
  <Template>TM04033923[[fn=Depth]]</Template>
  <TotalTime>26</TotalTime>
  <Words>1037</Words>
  <Application>Microsoft Office PowerPoint</Application>
  <PresentationFormat>Widescreen</PresentationFormat>
  <Paragraphs>72</Paragraphs>
  <Slides>16</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16</vt:i4>
      </vt:variant>
    </vt:vector>
  </HeadingPairs>
  <TitlesOfParts>
    <vt:vector size="19" baseType="lpstr">
      <vt:lpstr>Arial</vt:lpstr>
      <vt:lpstr>Corbel</vt:lpstr>
      <vt:lpstr>Depth</vt:lpstr>
      <vt:lpstr>Writing Effective Emails</vt:lpstr>
      <vt:lpstr>PowerPoint Presentation</vt:lpstr>
      <vt:lpstr>Don’t Over-Communicate by Email</vt:lpstr>
      <vt:lpstr>Make Good Use of Subject Lines</vt:lpstr>
      <vt:lpstr>EXAMPLES</vt:lpstr>
      <vt:lpstr>Keep Messages Clear and Brief</vt:lpstr>
      <vt:lpstr>GOOD EXAMPLE</vt:lpstr>
      <vt:lpstr>BAD EXAMPLE</vt:lpstr>
      <vt:lpstr>PowerPoint Presentation</vt:lpstr>
      <vt:lpstr>Be Polite</vt:lpstr>
      <vt:lpstr>Check the Tone</vt:lpstr>
      <vt:lpstr>GOOD EXAMPLE</vt:lpstr>
      <vt:lpstr>BAD EXAMPLE</vt:lpstr>
      <vt:lpstr>Proofread</vt:lpstr>
      <vt:lpstr>YouTube Video</vt:lpstr>
      <vt:lpstr>THE END</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Writing Effective Emails</dc:title>
  <dc:creator>Stacy Mallory</dc:creator>
  <cp:lastModifiedBy>Stacy Mallory</cp:lastModifiedBy>
  <cp:revision>3</cp:revision>
  <dcterms:created xsi:type="dcterms:W3CDTF">2017-03-04T13:07:14Z</dcterms:created>
  <dcterms:modified xsi:type="dcterms:W3CDTF">2017-03-04T13:33:45Z</dcterms:modified>
</cp:coreProperties>
</file>

<file path=docProps/thumbnail.jpeg>
</file>